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165"/>
  </p:notesMasterIdLst>
  <p:sldIdLst>
    <p:sldId id="256" r:id="rId2"/>
    <p:sldId id="257" r:id="rId3"/>
    <p:sldId id="258" r:id="rId4"/>
    <p:sldId id="288" r:id="rId5"/>
    <p:sldId id="289" r:id="rId6"/>
    <p:sldId id="471" r:id="rId7"/>
    <p:sldId id="291" r:id="rId8"/>
    <p:sldId id="261" r:id="rId9"/>
    <p:sldId id="262" r:id="rId10"/>
    <p:sldId id="378" r:id="rId11"/>
    <p:sldId id="263" r:id="rId12"/>
    <p:sldId id="412" r:id="rId13"/>
    <p:sldId id="413" r:id="rId14"/>
    <p:sldId id="414" r:id="rId15"/>
    <p:sldId id="415" r:id="rId16"/>
    <p:sldId id="477" r:id="rId17"/>
    <p:sldId id="481" r:id="rId18"/>
    <p:sldId id="416" r:id="rId19"/>
    <p:sldId id="472" r:id="rId20"/>
    <p:sldId id="473" r:id="rId21"/>
    <p:sldId id="474" r:id="rId22"/>
    <p:sldId id="292" r:id="rId23"/>
    <p:sldId id="417" r:id="rId24"/>
    <p:sldId id="418" r:id="rId25"/>
    <p:sldId id="419" r:id="rId26"/>
    <p:sldId id="420" r:id="rId27"/>
    <p:sldId id="421" r:id="rId28"/>
    <p:sldId id="422" r:id="rId29"/>
    <p:sldId id="423" r:id="rId30"/>
    <p:sldId id="424" r:id="rId31"/>
    <p:sldId id="475" r:id="rId32"/>
    <p:sldId id="476" r:id="rId33"/>
    <p:sldId id="301" r:id="rId34"/>
    <p:sldId id="265" r:id="rId35"/>
    <p:sldId id="387" r:id="rId36"/>
    <p:sldId id="302" r:id="rId37"/>
    <p:sldId id="425" r:id="rId38"/>
    <p:sldId id="426" r:id="rId39"/>
    <p:sldId id="427" r:id="rId40"/>
    <p:sldId id="428" r:id="rId41"/>
    <p:sldId id="429" r:id="rId42"/>
    <p:sldId id="430" r:id="rId43"/>
    <p:sldId id="431" r:id="rId44"/>
    <p:sldId id="432" r:id="rId45"/>
    <p:sldId id="478" r:id="rId46"/>
    <p:sldId id="304" r:id="rId47"/>
    <p:sldId id="305" r:id="rId48"/>
    <p:sldId id="306" r:id="rId49"/>
    <p:sldId id="307" r:id="rId50"/>
    <p:sldId id="308" r:id="rId51"/>
    <p:sldId id="309" r:id="rId52"/>
    <p:sldId id="433" r:id="rId53"/>
    <p:sldId id="434" r:id="rId54"/>
    <p:sldId id="435" r:id="rId55"/>
    <p:sldId id="310" r:id="rId56"/>
    <p:sldId id="267" r:id="rId57"/>
    <p:sldId id="436" r:id="rId58"/>
    <p:sldId id="268" r:id="rId59"/>
    <p:sldId id="311" r:id="rId60"/>
    <p:sldId id="312" r:id="rId61"/>
    <p:sldId id="314" r:id="rId62"/>
    <p:sldId id="269" r:id="rId63"/>
    <p:sldId id="287" r:id="rId64"/>
    <p:sldId id="315" r:id="rId65"/>
    <p:sldId id="316" r:id="rId66"/>
    <p:sldId id="437" r:id="rId67"/>
    <p:sldId id="270" r:id="rId68"/>
    <p:sldId id="285" r:id="rId69"/>
    <p:sldId id="271" r:id="rId70"/>
    <p:sldId id="317" r:id="rId71"/>
    <p:sldId id="319" r:id="rId72"/>
    <p:sldId id="320" r:id="rId73"/>
    <p:sldId id="321" r:id="rId74"/>
    <p:sldId id="322" r:id="rId75"/>
    <p:sldId id="323" r:id="rId76"/>
    <p:sldId id="324" r:id="rId77"/>
    <p:sldId id="325" r:id="rId78"/>
    <p:sldId id="326" r:id="rId79"/>
    <p:sldId id="327" r:id="rId80"/>
    <p:sldId id="328" r:id="rId81"/>
    <p:sldId id="329" r:id="rId82"/>
    <p:sldId id="318" r:id="rId83"/>
    <p:sldId id="330" r:id="rId84"/>
    <p:sldId id="272" r:id="rId85"/>
    <p:sldId id="331" r:id="rId86"/>
    <p:sldId id="332" r:id="rId87"/>
    <p:sldId id="438" r:id="rId88"/>
    <p:sldId id="273" r:id="rId89"/>
    <p:sldId id="333" r:id="rId90"/>
    <p:sldId id="410" r:id="rId91"/>
    <p:sldId id="334" r:id="rId92"/>
    <p:sldId id="274" r:id="rId93"/>
    <p:sldId id="335" r:id="rId94"/>
    <p:sldId id="275" r:id="rId95"/>
    <p:sldId id="337" r:id="rId96"/>
    <p:sldId id="276" r:id="rId97"/>
    <p:sldId id="338" r:id="rId98"/>
    <p:sldId id="339" r:id="rId99"/>
    <p:sldId id="340" r:id="rId100"/>
    <p:sldId id="341" r:id="rId101"/>
    <p:sldId id="388" r:id="rId102"/>
    <p:sldId id="389" r:id="rId103"/>
    <p:sldId id="336" r:id="rId104"/>
    <p:sldId id="277" r:id="rId105"/>
    <p:sldId id="342" r:id="rId106"/>
    <p:sldId id="343" r:id="rId107"/>
    <p:sldId id="439" r:id="rId108"/>
    <p:sldId id="479" r:id="rId109"/>
    <p:sldId id="482" r:id="rId110"/>
    <p:sldId id="345" r:id="rId111"/>
    <p:sldId id="390" r:id="rId112"/>
    <p:sldId id="347" r:id="rId113"/>
    <p:sldId id="440" r:id="rId114"/>
    <p:sldId id="441" r:id="rId115"/>
    <p:sldId id="442" r:id="rId116"/>
    <p:sldId id="443" r:id="rId117"/>
    <p:sldId id="444" r:id="rId118"/>
    <p:sldId id="445" r:id="rId119"/>
    <p:sldId id="446" r:id="rId120"/>
    <p:sldId id="344" r:id="rId121"/>
    <p:sldId id="480" r:id="rId122"/>
    <p:sldId id="350" r:id="rId123"/>
    <p:sldId id="394" r:id="rId124"/>
    <p:sldId id="447" r:id="rId125"/>
    <p:sldId id="448" r:id="rId126"/>
    <p:sldId id="353" r:id="rId127"/>
    <p:sldId id="396" r:id="rId128"/>
    <p:sldId id="397" r:id="rId129"/>
    <p:sldId id="355" r:id="rId130"/>
    <p:sldId id="449" r:id="rId131"/>
    <p:sldId id="354" r:id="rId132"/>
    <p:sldId id="450" r:id="rId133"/>
    <p:sldId id="451" r:id="rId134"/>
    <p:sldId id="452" r:id="rId135"/>
    <p:sldId id="453" r:id="rId136"/>
    <p:sldId id="454" r:id="rId137"/>
    <p:sldId id="455" r:id="rId138"/>
    <p:sldId id="456" r:id="rId139"/>
    <p:sldId id="457" r:id="rId140"/>
    <p:sldId id="358" r:id="rId141"/>
    <p:sldId id="283" r:id="rId142"/>
    <p:sldId id="362" r:id="rId143"/>
    <p:sldId id="458" r:id="rId144"/>
    <p:sldId id="459" r:id="rId145"/>
    <p:sldId id="460" r:id="rId146"/>
    <p:sldId id="461" r:id="rId147"/>
    <p:sldId id="462" r:id="rId148"/>
    <p:sldId id="463" r:id="rId149"/>
    <p:sldId id="464" r:id="rId150"/>
    <p:sldId id="465" r:id="rId151"/>
    <p:sldId id="466" r:id="rId152"/>
    <p:sldId id="284" r:id="rId153"/>
    <p:sldId id="366" r:id="rId154"/>
    <p:sldId id="467" r:id="rId155"/>
    <p:sldId id="468" r:id="rId156"/>
    <p:sldId id="367" r:id="rId157"/>
    <p:sldId id="469" r:id="rId158"/>
    <p:sldId id="470" r:id="rId159"/>
    <p:sldId id="368" r:id="rId160"/>
    <p:sldId id="483" r:id="rId161"/>
    <p:sldId id="484" r:id="rId162"/>
    <p:sldId id="485" r:id="rId163"/>
    <p:sldId id="369" r:id="rId1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p:scale>
          <a:sx n="70" d="100"/>
          <a:sy n="70" d="100"/>
        </p:scale>
        <p:origin x="-900" y="-3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89D7263-225B-443B-9365-A86E29546F93}" type="slidenum">
              <a:rPr lang="en-US"/>
              <a:pPr>
                <a:defRPr/>
              </a:pPr>
              <a:t>‹#›</a:t>
            </a:fld>
            <a:endParaRPr lang="en-US" dirty="0"/>
          </a:p>
        </p:txBody>
      </p:sp>
    </p:spTree>
    <p:extLst>
      <p:ext uri="{BB962C8B-B14F-4D97-AF65-F5344CB8AC3E}">
        <p14:creationId xmlns:p14="http://schemas.microsoft.com/office/powerpoint/2010/main" val="1089266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a:ln/>
        </p:spPr>
        <p:txBody>
          <a:bodyPr/>
          <a:lstStyle/>
          <a:p>
            <a:endParaRPr lang="en-US" smtClean="0"/>
          </a:p>
        </p:txBody>
      </p:sp>
      <p:sp>
        <p:nvSpPr>
          <p:cNvPr id="108547" name="Slide Number Placeholder 3"/>
          <p:cNvSpPr>
            <a:spLocks noGrp="1"/>
          </p:cNvSpPr>
          <p:nvPr>
            <p:ph type="sldNum" sz="quarter" idx="5"/>
          </p:nvPr>
        </p:nvSpPr>
        <p:spPr>
          <a:noFill/>
        </p:spPr>
        <p:txBody>
          <a:bodyPr/>
          <a:lstStyle/>
          <a:p>
            <a:fld id="{69208E4B-C3FA-453B-B342-3518335654EF}" type="slidenum">
              <a:rPr lang="en-US" smtClean="0"/>
              <a:pPr/>
              <a:t>92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a:prstGeom prst="rect">
            <a:avLst/>
          </a:prstGeom>
        </p:spPr>
        <p:txBody>
          <a:bodyPr>
            <a:noAutofit/>
          </a:bodyPr>
          <a:lstStyle>
            <a:lvl1pPr algn="ctr">
              <a:defRPr sz="2000" dirty="0">
                <a:solidFill>
                  <a:srgbClr val="FFFFFF"/>
                </a:solidFill>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DEDBB2-474D-421F-A8F7-C9AA14FCD12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1AE944CB-B549-4480-A12F-A4EED6A4B47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b="1"/>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600200"/>
            <a:ext cx="8153400" cy="48768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2"/>
          <p:cNvSpPr>
            <a:spLocks noGrp="1"/>
          </p:cNvSpPr>
          <p:nvPr>
            <p:ph type="sldNum" sz="quarter" idx="10"/>
          </p:nvPr>
        </p:nvSpPr>
        <p:spPr/>
        <p:txBody>
          <a:bodyPr/>
          <a:lstStyle>
            <a:lvl1pPr>
              <a:defRPr/>
            </a:lvl1pPr>
          </a:lstStyle>
          <a:p>
            <a:pPr>
              <a:defRPr/>
            </a:pPr>
            <a:fld id="{791B3ADD-6A5D-492F-89D4-B51A0E44598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9"/>
          <p:cNvSpPr/>
          <p:nvPr userDrawn="1"/>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Slide Number Placeholder 12"/>
          <p:cNvSpPr>
            <a:spLocks noGrp="1"/>
          </p:cNvSpPr>
          <p:nvPr>
            <p:ph type="sldNum" sz="quarter" idx="10"/>
          </p:nvPr>
        </p:nvSpPr>
        <p:spPr>
          <a:xfrm>
            <a:off x="0" y="1752600"/>
            <a:ext cx="1295400" cy="701675"/>
          </a:xfrm>
        </p:spPr>
        <p:txBody>
          <a:bodyPr>
            <a:noAutofit/>
          </a:bodyPr>
          <a:lstStyle>
            <a:lvl1pPr>
              <a:defRPr sz="2400">
                <a:solidFill>
                  <a:srgbClr val="FFFFFF"/>
                </a:solidFill>
              </a:defRPr>
            </a:lvl1pPr>
          </a:lstStyle>
          <a:p>
            <a:pPr>
              <a:defRPr/>
            </a:pPr>
            <a:fld id="{5579E28F-8C6F-45BB-B854-A0E27B289592}"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a:xfrm>
            <a:off x="6096000" y="6248400"/>
            <a:ext cx="2667000" cy="365125"/>
          </a:xfrm>
          <a:prstGeom prst="rect">
            <a:avLst/>
          </a:prstGeom>
        </p:spPr>
        <p:txBody>
          <a:bodyPr rtlCol="0"/>
          <a:lstStyle>
            <a:lvl1pPr>
              <a:defRPr dirty="0"/>
            </a:lvl1pPr>
          </a:lstStyle>
          <a:p>
            <a:pPr>
              <a:defRPr/>
            </a:pPr>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BF2CA1CE-274C-418B-AD94-9F8B6CC3AAF0}" type="slidenum">
              <a:rPr lang="en-US"/>
              <a:pPr>
                <a:defRPr/>
              </a:pPr>
              <a:t>‹#›</a:t>
            </a:fld>
            <a:endParaRPr lang="en-US" dirty="0"/>
          </a:p>
        </p:txBody>
      </p:sp>
      <p:sp>
        <p:nvSpPr>
          <p:cNvPr id="7" name="Footer Placeholder 11"/>
          <p:cNvSpPr>
            <a:spLocks noGrp="1"/>
          </p:cNvSpPr>
          <p:nvPr>
            <p:ph type="ftr" sz="quarter" idx="12"/>
          </p:nvPr>
        </p:nvSpPr>
        <p:spPr>
          <a:xfrm>
            <a:off x="609600" y="6248400"/>
            <a:ext cx="5421313" cy="365125"/>
          </a:xfrm>
          <a:prstGeom prst="rect">
            <a:avLst/>
          </a:prstGeom>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a:xfrm>
            <a:off x="6096000" y="6248400"/>
            <a:ext cx="2667000" cy="365125"/>
          </a:xfrm>
          <a:prstGeom prst="rect">
            <a:avLst/>
          </a:prstGeom>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A2AC48EA-EF40-45A6-A251-83592EEB0A5D}" type="slidenum">
              <a:rPr lang="en-US"/>
              <a:pPr>
                <a:defRPr/>
              </a:pPr>
              <a:t>‹#›</a:t>
            </a:fld>
            <a:endParaRPr lang="en-US" dirty="0"/>
          </a:p>
        </p:txBody>
      </p:sp>
      <p:sp>
        <p:nvSpPr>
          <p:cNvPr id="9" name="Footer Placeholder 13"/>
          <p:cNvSpPr>
            <a:spLocks noGrp="1"/>
          </p:cNvSpPr>
          <p:nvPr>
            <p:ph type="ftr" sz="quarter" idx="12"/>
          </p:nvPr>
        </p:nvSpPr>
        <p:spPr>
          <a:xfrm>
            <a:off x="609600" y="6248400"/>
            <a:ext cx="5421313" cy="365125"/>
          </a:xfrm>
          <a:prstGeom prst="rect">
            <a:avLst/>
          </a:prstGeom>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E2C89971-CD33-4968-819A-95599AE0DE4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62B5505B-5FA8-4EB2-8F2F-C8B96C762FD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2A516795-88D1-44D2-966D-896AF867568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a:prstGeom prst="rect">
            <a:avLst/>
          </a:prstGeo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C577AF10-2071-4A6D-BA7C-817B5920F10D}"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a:prstGeom prst="rect">
            <a:avLst/>
          </a:prstGeo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7B90808B-BCE2-4622-8DEB-F9A849AAF55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6"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w Cen MT" pitchFamily="34" charset="0"/>
        </a:defRPr>
      </a:lvl2pPr>
      <a:lvl3pPr algn="l" rtl="0" eaLnBrk="0" fontAlgn="base" hangingPunct="0">
        <a:spcBef>
          <a:spcPct val="0"/>
        </a:spcBef>
        <a:spcAft>
          <a:spcPct val="0"/>
        </a:spcAft>
        <a:defRPr sz="4400" b="1">
          <a:solidFill>
            <a:schemeClr val="tx2"/>
          </a:solidFill>
          <a:latin typeface="Tw Cen MT" pitchFamily="34" charset="0"/>
        </a:defRPr>
      </a:lvl3pPr>
      <a:lvl4pPr algn="l" rtl="0" eaLnBrk="0" fontAlgn="base" hangingPunct="0">
        <a:spcBef>
          <a:spcPct val="0"/>
        </a:spcBef>
        <a:spcAft>
          <a:spcPct val="0"/>
        </a:spcAft>
        <a:defRPr sz="4400" b="1">
          <a:solidFill>
            <a:schemeClr val="tx2"/>
          </a:solidFill>
          <a:latin typeface="Tw Cen MT" pitchFamily="34" charset="0"/>
        </a:defRPr>
      </a:lvl4pPr>
      <a:lvl5pPr algn="l" rtl="0" eaLnBrk="0" fontAlgn="base" hangingPunct="0">
        <a:spcBef>
          <a:spcPct val="0"/>
        </a:spcBef>
        <a:spcAft>
          <a:spcPct val="0"/>
        </a:spcAft>
        <a:defRPr sz="4400" b="1">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9.wmf"/></Relationships>
</file>

<file path=ppt/slides/_rels/slide9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eaLnBrk="1" fontAlgn="auto" hangingPunct="1">
              <a:spcAft>
                <a:spcPts val="0"/>
              </a:spcAft>
              <a:defRPr/>
            </a:pPr>
            <a:r>
              <a:rPr lang="en-US" dirty="0" smtClean="0"/>
              <a:t>Sets and Maps</a:t>
            </a:r>
          </a:p>
        </p:txBody>
      </p:sp>
      <p:sp>
        <p:nvSpPr>
          <p:cNvPr id="14338" name="Rectangle 3"/>
          <p:cNvSpPr>
            <a:spLocks noGrp="1" noChangeArrowheads="1"/>
          </p:cNvSpPr>
          <p:nvPr>
            <p:ph type="subTitle" idx="1"/>
          </p:nvPr>
        </p:nvSpPr>
        <p:spPr>
          <a:xfrm>
            <a:off x="2362200" y="6049963"/>
            <a:ext cx="6705600" cy="685800"/>
          </a:xfrm>
        </p:spPr>
        <p:txBody>
          <a:bodyPr/>
          <a:lstStyle/>
          <a:p>
            <a:pPr eaLnBrk="1" hangingPunct="1"/>
            <a:r>
              <a:rPr lang="en-US" smtClean="0"/>
              <a:t>Chapter 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12775" y="228600"/>
            <a:ext cx="8153400" cy="990600"/>
          </a:xfrm>
        </p:spPr>
        <p:txBody>
          <a:bodyPr/>
          <a:lstStyle/>
          <a:p>
            <a:pPr eaLnBrk="1" hangingPunct="1"/>
            <a:r>
              <a:rPr lang="en-US" smtClean="0"/>
              <a:t>The </a:t>
            </a:r>
            <a:r>
              <a:rPr lang="en-US" smtClean="0">
                <a:latin typeface="Courier New" pitchFamily="49" charset="0"/>
                <a:cs typeface="Courier New" pitchFamily="49" charset="0"/>
              </a:rPr>
              <a:t>set</a:t>
            </a:r>
            <a:r>
              <a:rPr lang="en-US" smtClean="0"/>
              <a:t> Abstraction (cont.)</a:t>
            </a:r>
          </a:p>
        </p:txBody>
      </p:sp>
      <p:sp>
        <p:nvSpPr>
          <p:cNvPr id="4" name="Content Placeholder 3"/>
          <p:cNvSpPr>
            <a:spLocks noGrp="1"/>
          </p:cNvSpPr>
          <p:nvPr>
            <p:ph sz="quarter" idx="1"/>
          </p:nvPr>
        </p:nvSpPr>
        <p:spPr>
          <a:xfrm>
            <a:off x="612775" y="1600200"/>
            <a:ext cx="8153400" cy="4495800"/>
          </a:xfrm>
        </p:spPr>
        <p:txBody>
          <a:bodyPr>
            <a:normAutofit fontScale="77500" lnSpcReduction="20000"/>
          </a:bodyPr>
          <a:lstStyle/>
          <a:p>
            <a:pPr marL="320040" indent="-320040" eaLnBrk="1" fontAlgn="auto" hangingPunct="1">
              <a:spcAft>
                <a:spcPts val="0"/>
              </a:spcAft>
              <a:buFont typeface="Wingdings"/>
              <a:buChar char=""/>
              <a:defRPr/>
            </a:pPr>
            <a:r>
              <a:rPr lang="en-US" dirty="0" smtClean="0"/>
              <a:t>The union of two sets A, B is a set whose elements belong either to A or B or to both A and B</a:t>
            </a:r>
          </a:p>
          <a:p>
            <a:pPr marL="320040" indent="-320040" eaLnBrk="1" fontAlgn="auto" hangingPunct="1">
              <a:spcAft>
                <a:spcPts val="0"/>
              </a:spcAft>
              <a:buFont typeface="Wingdings"/>
              <a:buNone/>
              <a:defRPr/>
            </a:pPr>
            <a:r>
              <a:rPr lang="en-US" dirty="0" smtClean="0"/>
              <a:t>	Example: {1, 3, 5, 7} ∪ {2, 3, 4, 5} is {1, 2, 3, 4, 5, 7}</a:t>
            </a:r>
          </a:p>
          <a:p>
            <a:pPr marL="320040" indent="-320040" eaLnBrk="1" fontAlgn="auto" hangingPunct="1">
              <a:spcAft>
                <a:spcPts val="0"/>
              </a:spcAft>
              <a:buFont typeface="Wingdings"/>
              <a:buChar char=""/>
              <a:defRPr/>
            </a:pPr>
            <a:r>
              <a:rPr lang="en-US" dirty="0" smtClean="0"/>
              <a:t>The intersection of sets A, B is the set whose elements belong to both A and B</a:t>
            </a:r>
          </a:p>
          <a:p>
            <a:pPr marL="320040" indent="-320040" eaLnBrk="1" fontAlgn="auto" hangingPunct="1">
              <a:spcAft>
                <a:spcPts val="0"/>
              </a:spcAft>
              <a:buFont typeface="Wingdings"/>
              <a:buNone/>
              <a:defRPr/>
            </a:pPr>
            <a:r>
              <a:rPr lang="en-US" dirty="0" smtClean="0"/>
              <a:t>	Example: {1, 3, 5, 7} ∩ {2, 3, 4, 5} is {3, 5}</a:t>
            </a:r>
          </a:p>
          <a:p>
            <a:pPr marL="320040" indent="-320040" eaLnBrk="1" fontAlgn="auto" hangingPunct="1">
              <a:spcAft>
                <a:spcPts val="0"/>
              </a:spcAft>
              <a:buFont typeface="Wingdings"/>
              <a:buChar char=""/>
              <a:defRPr/>
            </a:pPr>
            <a:r>
              <a:rPr lang="en-US" dirty="0" smtClean="0"/>
              <a:t>The difference of sets A, B is the set whose elements belong to A but not to B</a:t>
            </a:r>
          </a:p>
          <a:p>
            <a:pPr marL="320040" indent="-320040" eaLnBrk="1" fontAlgn="auto" hangingPunct="1">
              <a:spcAft>
                <a:spcPts val="0"/>
              </a:spcAft>
              <a:buFont typeface="Wingdings"/>
              <a:buNone/>
              <a:defRPr/>
            </a:pPr>
            <a:r>
              <a:rPr lang="en-US" dirty="0" smtClean="0"/>
              <a:t>	Examples: {1, 3, 5, 7} – {2, 3, 4, 5} is {1, 7}; {2, 3, 4, 5} – {1, 3, 5, 7} is {2, 4}</a:t>
            </a:r>
          </a:p>
          <a:p>
            <a:pPr marL="320040" indent="-320040" eaLnBrk="1" fontAlgn="auto" hangingPunct="1">
              <a:spcAft>
                <a:spcPts val="0"/>
              </a:spcAft>
              <a:buFont typeface="Wingdings"/>
              <a:buChar char=""/>
              <a:defRPr/>
            </a:pPr>
            <a:r>
              <a:rPr lang="en-US" dirty="0" smtClean="0"/>
              <a:t>Set A is a subset of set B if every element of set A is also an element of set B</a:t>
            </a:r>
          </a:p>
          <a:p>
            <a:pPr marL="320040" indent="-320040" eaLnBrk="1" fontAlgn="auto" hangingPunct="1">
              <a:spcAft>
                <a:spcPts val="0"/>
              </a:spcAft>
              <a:buFont typeface="Wingdings"/>
              <a:buNone/>
              <a:defRPr/>
            </a:pPr>
            <a:r>
              <a:rPr lang="en-US" dirty="0" smtClean="0"/>
              <a:t>	Example: {1, 3, 5, 7} ⊂ {1, 2, 3, 4, 5, 7} is true</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Storage Requirements for Open Addressing and Chaining</a:t>
            </a:r>
            <a:endParaRPr lang="en-US" dirty="0"/>
          </a:p>
        </p:txBody>
      </p:sp>
      <p:sp>
        <p:nvSpPr>
          <p:cNvPr id="3" name="Content Placeholder 2"/>
          <p:cNvSpPr>
            <a:spLocks noGrp="1"/>
          </p:cNvSpPr>
          <p:nvPr>
            <p:ph sz="quarter" idx="1"/>
          </p:nvPr>
        </p:nvSpPr>
        <p:spPr>
          <a:xfrm>
            <a:off x="612775" y="1600200"/>
            <a:ext cx="8153400" cy="4495800"/>
          </a:xfrm>
        </p:spPr>
        <p:txBody>
          <a:bodyPr>
            <a:normAutofit fontScale="92500"/>
          </a:bodyPr>
          <a:lstStyle/>
          <a:p>
            <a:pPr marL="320040" indent="-320040" eaLnBrk="1" fontAlgn="auto" hangingPunct="1">
              <a:spcAft>
                <a:spcPts val="0"/>
              </a:spcAft>
              <a:buFont typeface="Wingdings"/>
              <a:buChar char=""/>
              <a:defRPr/>
            </a:pPr>
            <a:r>
              <a:rPr lang="en-US" dirty="0" smtClean="0"/>
              <a:t>For open addressing, the number of references to items (key-value pairs) is </a:t>
            </a:r>
            <a:r>
              <a:rPr lang="en-US" i="1" dirty="0" smtClean="0"/>
              <a:t>n</a:t>
            </a:r>
            <a:r>
              <a:rPr lang="en-US" dirty="0" smtClean="0"/>
              <a:t> (the size of the table)</a:t>
            </a:r>
            <a:endParaRPr lang="en-US" i="1" dirty="0" smtClean="0"/>
          </a:p>
          <a:p>
            <a:pPr marL="320040" indent="-320040" eaLnBrk="1" fontAlgn="auto" hangingPunct="1">
              <a:spcAft>
                <a:spcPts val="0"/>
              </a:spcAft>
              <a:buFont typeface="Wingdings"/>
              <a:buChar char=""/>
              <a:defRPr/>
            </a:pPr>
            <a:r>
              <a:rPr lang="en-US" dirty="0" smtClean="0"/>
              <a:t>For chaining , the average number of nodes in a list is </a:t>
            </a:r>
            <a:r>
              <a:rPr lang="en-US" i="1" dirty="0" smtClean="0"/>
              <a:t>L</a:t>
            </a:r>
            <a:r>
              <a:rPr lang="en-US" dirty="0" smtClean="0"/>
              <a:t> (the load factor) and </a:t>
            </a:r>
            <a:r>
              <a:rPr lang="en-US" i="1" dirty="0" smtClean="0"/>
              <a:t>n</a:t>
            </a:r>
            <a:r>
              <a:rPr lang="en-US" dirty="0" smtClean="0"/>
              <a:t> is the number of table elements</a:t>
            </a:r>
            <a:endParaRPr lang="en-US" i="1" dirty="0" smtClean="0"/>
          </a:p>
          <a:p>
            <a:pPr marL="640080" lvl="1" indent="-274320" eaLnBrk="1" fontAlgn="auto" hangingPunct="1">
              <a:spcAft>
                <a:spcPts val="0"/>
              </a:spcAft>
              <a:buFont typeface="Wingdings 2"/>
              <a:buChar char=""/>
              <a:defRPr/>
            </a:pPr>
            <a:r>
              <a:rPr lang="en-US" dirty="0" smtClean="0"/>
              <a:t>Using the C++ </a:t>
            </a:r>
            <a:r>
              <a:rPr lang="en-US" sz="2200" dirty="0" smtClean="0">
                <a:latin typeface="Courier New" pitchFamily="49" charset="0"/>
                <a:cs typeface="Courier New" pitchFamily="49" charset="0"/>
              </a:rPr>
              <a:t>list</a:t>
            </a:r>
            <a:r>
              <a:rPr lang="en-US" dirty="0"/>
              <a:t> </a:t>
            </a:r>
            <a:r>
              <a:rPr lang="en-US" dirty="0" smtClean="0"/>
              <a:t>class, there will be two references in each node (next, previous)</a:t>
            </a:r>
          </a:p>
          <a:p>
            <a:pPr marL="640080" lvl="1" indent="-274320" eaLnBrk="1" fontAlgn="auto" hangingPunct="1">
              <a:spcAft>
                <a:spcPts val="0"/>
              </a:spcAft>
              <a:buFont typeface="Wingdings 2"/>
              <a:buChar char=""/>
              <a:defRPr/>
            </a:pPr>
            <a:r>
              <a:rPr lang="en-US" dirty="0" smtClean="0"/>
              <a:t>Using our own single linked list, we can reduce the references to one by eliminating the previous-element reference</a:t>
            </a:r>
          </a:p>
          <a:p>
            <a:pPr marL="640080" lvl="1" indent="-274320" eaLnBrk="1" fontAlgn="auto" hangingPunct="1">
              <a:spcAft>
                <a:spcPts val="0"/>
              </a:spcAft>
              <a:buFont typeface="Wingdings 2"/>
              <a:buChar char=""/>
              <a:defRPr/>
            </a:pPr>
            <a:r>
              <a:rPr lang="en-US" dirty="0" smtClean="0"/>
              <a:t>Therefore, storage for </a:t>
            </a:r>
            <a:r>
              <a:rPr lang="en-US" i="1" dirty="0" smtClean="0"/>
              <a:t>n</a:t>
            </a:r>
            <a:r>
              <a:rPr lang="en-US" dirty="0" smtClean="0"/>
              <a:t> + </a:t>
            </a:r>
            <a:r>
              <a:rPr lang="en-US" i="1" dirty="0" smtClean="0"/>
              <a:t>L</a:t>
            </a:r>
            <a:r>
              <a:rPr lang="en-US" dirty="0" smtClean="0"/>
              <a:t> references is needed</a:t>
            </a:r>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Storage Requirements for Open Addressing and Chaining (cont.)</a:t>
            </a:r>
            <a:endParaRPr lang="en-US" dirty="0"/>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12775" y="1600200"/>
            <a:ext cx="8153400" cy="4495800"/>
          </a:xfrm>
          <a:blipFill rotWithShape="1">
            <a:blip r:embed="rId2"/>
            <a:stretch>
              <a:fillRect l="-374" t="-2849" r="-1421" b="-3121"/>
            </a:stretch>
          </a:blipFill>
        </p:spPr>
        <p:txBody>
          <a:bodyPr/>
          <a:lstStyle/>
          <a:p>
            <a:pPr eaLnBrk="1" hangingPunct="1">
              <a:defRPr/>
            </a:pPr>
            <a:r>
              <a:rPr lang="en-US">
                <a:noFill/>
              </a:rPr>
              <a:t>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Storage Requirements for Open Addressing and Chaining (cont.)</a:t>
            </a:r>
            <a:endParaRPr lang="en-US" dirty="0"/>
          </a:p>
        </p:txBody>
      </p:sp>
      <p:sp>
        <p:nvSpPr>
          <p:cNvPr id="119810" name="Content Placeholder 2"/>
          <p:cNvSpPr>
            <a:spLocks noGrp="1"/>
          </p:cNvSpPr>
          <p:nvPr>
            <p:ph sz="quarter" idx="1"/>
          </p:nvPr>
        </p:nvSpPr>
        <p:spPr>
          <a:xfrm>
            <a:off x="612775" y="1600200"/>
            <a:ext cx="8153400" cy="4495800"/>
          </a:xfrm>
        </p:spPr>
        <p:txBody>
          <a:bodyPr/>
          <a:lstStyle/>
          <a:p>
            <a:pPr lvl="1" eaLnBrk="1" hangingPunct="1"/>
            <a:r>
              <a:rPr lang="en-US" smtClean="0"/>
              <a:t>A hash table of size 20,000 provides storage space for 20,000 references to lists</a:t>
            </a:r>
          </a:p>
          <a:p>
            <a:pPr lvl="1" eaLnBrk="1" hangingPunct="1"/>
            <a:r>
              <a:rPr lang="en-US" smtClean="0"/>
              <a:t>There are 60,000 nodes in the table (one for each item)</a:t>
            </a:r>
          </a:p>
          <a:p>
            <a:pPr lvl="1" eaLnBrk="1" hangingPunct="1"/>
            <a:r>
              <a:rPr lang="en-US" smtClean="0"/>
              <a:t>Using a single-linked list, this requires storage for 60,000 pointers. This is the same as the storage needed for open addressing</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ext Placeholder 4"/>
          <p:cNvSpPr>
            <a:spLocks noGrp="1"/>
          </p:cNvSpPr>
          <p:nvPr>
            <p:ph type="body" idx="1"/>
          </p:nvPr>
        </p:nvSpPr>
        <p:spPr/>
        <p:txBody>
          <a:bodyPr/>
          <a:lstStyle/>
          <a:p>
            <a:pPr eaLnBrk="1" hangingPunct="1"/>
            <a:r>
              <a:rPr lang="en-US" smtClean="0"/>
              <a:t>Section 9.4</a:t>
            </a:r>
          </a:p>
        </p:txBody>
      </p:sp>
      <p:sp>
        <p:nvSpPr>
          <p:cNvPr id="120834" name="Title 3"/>
          <p:cNvSpPr>
            <a:spLocks noGrp="1"/>
          </p:cNvSpPr>
          <p:nvPr>
            <p:ph type="title"/>
          </p:nvPr>
        </p:nvSpPr>
        <p:spPr/>
        <p:txBody>
          <a:bodyPr/>
          <a:lstStyle/>
          <a:p>
            <a:pPr eaLnBrk="1" hangingPunct="1"/>
            <a:r>
              <a:rPr lang="en-US" smtClean="0"/>
              <a:t>Implementing the Hash Table</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KW::hash_map </a:t>
            </a:r>
            <a:r>
              <a:rPr lang="en-US" smtClean="0"/>
              <a:t>ADT</a:t>
            </a:r>
            <a:endParaRPr lang="en-US" smtClean="0">
              <a:latin typeface="Courier New" pitchFamily="49" charset="0"/>
              <a:cs typeface="Courier New" pitchFamily="49" charset="0"/>
            </a:endParaRPr>
          </a:p>
        </p:txBody>
      </p:sp>
      <p:pic>
        <p:nvPicPr>
          <p:cNvPr id="121858" name="Picture 2"/>
          <p:cNvPicPr>
            <a:picLocks noChangeAspect="1" noChangeArrowheads="1"/>
          </p:cNvPicPr>
          <p:nvPr/>
        </p:nvPicPr>
        <p:blipFill>
          <a:blip r:embed="rId2"/>
          <a:srcRect/>
          <a:stretch>
            <a:fillRect/>
          </a:stretch>
        </p:blipFill>
        <p:spPr bwMode="auto">
          <a:xfrm>
            <a:off x="447675" y="1560513"/>
            <a:ext cx="8696325"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Entry_Type</a:t>
            </a:r>
          </a:p>
        </p:txBody>
      </p:sp>
      <p:sp>
        <p:nvSpPr>
          <p:cNvPr id="2" name="Content Placeholder 1"/>
          <p:cNvSpPr>
            <a:spLocks noGrp="1"/>
          </p:cNvSpPr>
          <p:nvPr>
            <p:ph sz="quarter" idx="1"/>
          </p:nvPr>
        </p:nvSpPr>
        <p:spPr>
          <a:xfrm>
            <a:off x="612775" y="1600200"/>
            <a:ext cx="8153400" cy="4876800"/>
          </a:xfrm>
        </p:spPr>
        <p:txBody>
          <a:bodyPr/>
          <a:lstStyle/>
          <a:p>
            <a:pPr eaLnBrk="1" hangingPunct="1">
              <a:defRPr/>
            </a:pPr>
            <a:r>
              <a:rPr lang="en-US" dirty="0" smtClean="0"/>
              <a:t>Type </a:t>
            </a:r>
            <a:r>
              <a:rPr lang="en-US" sz="2400" dirty="0" err="1" smtClean="0">
                <a:latin typeface="Courier New" pitchFamily="49" charset="0"/>
                <a:cs typeface="Courier New" pitchFamily="49" charset="0"/>
              </a:rPr>
              <a:t>Entry_Type</a:t>
            </a:r>
            <a:r>
              <a:rPr lang="en-US" dirty="0" smtClean="0"/>
              <a:t> is defined as </a:t>
            </a:r>
            <a:r>
              <a:rPr lang="en-US" dirty="0"/>
              <a:t>follows</a:t>
            </a:r>
            <a:r>
              <a:rPr lang="en-US" dirty="0" smtClean="0"/>
              <a:t>:</a:t>
            </a:r>
          </a:p>
          <a:p>
            <a:pPr eaLnBrk="1" hangingPunct="1">
              <a:defRPr/>
            </a:pPr>
            <a:endParaRPr lang="en-US" dirty="0"/>
          </a:p>
          <a:p>
            <a:pPr marL="0" indent="0" eaLnBrk="1" hangingPunct="1">
              <a:buFont typeface="Wingdings" pitchFamily="2" charset="2"/>
              <a:buNone/>
              <a:defRPr/>
            </a:pPr>
            <a:r>
              <a:rPr lang="en-US" sz="1800" dirty="0" err="1" smtClean="0">
                <a:latin typeface="Courier New" pitchFamily="49" charset="0"/>
                <a:cs typeface="Courier New" pitchFamily="49" charset="0"/>
              </a:rPr>
              <a:t>typedef</a:t>
            </a:r>
            <a:r>
              <a:rPr lang="en-US" sz="1800" dirty="0" smtClean="0">
                <a:latin typeface="Courier New" pitchFamily="49" charset="0"/>
                <a:cs typeface="Courier New" pitchFamily="49" charset="0"/>
              </a:rPr>
              <a:t> </a:t>
            </a:r>
            <a:r>
              <a:rPr lang="en-US" sz="1800" dirty="0" err="1">
                <a:latin typeface="Courier New" pitchFamily="49" charset="0"/>
                <a:cs typeface="Courier New" pitchFamily="49" charset="0"/>
              </a:rPr>
              <a:t>std</a:t>
            </a:r>
            <a:r>
              <a:rPr lang="en-US" sz="1800" dirty="0">
                <a:latin typeface="Courier New" pitchFamily="49" charset="0"/>
                <a:cs typeface="Courier New" pitchFamily="49" charset="0"/>
              </a:rPr>
              <a:t>::pair&lt;</a:t>
            </a:r>
            <a:r>
              <a:rPr lang="en-US" sz="1800" dirty="0" err="1">
                <a:latin typeface="Courier New" pitchFamily="49" charset="0"/>
                <a:cs typeface="Courier New" pitchFamily="49" charset="0"/>
              </a:rPr>
              <a:t>const</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Key_Type</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Value_Type</a:t>
            </a:r>
            <a:r>
              <a:rPr lang="en-US" sz="1800" dirty="0">
                <a:latin typeface="Courier New" pitchFamily="49" charset="0"/>
                <a:cs typeface="Courier New" pitchFamily="49" charset="0"/>
              </a:rPr>
              <a:t>&gt; </a:t>
            </a:r>
            <a:r>
              <a:rPr lang="en-US" sz="1800" dirty="0" err="1">
                <a:latin typeface="Courier New" pitchFamily="49" charset="0"/>
                <a:cs typeface="Courier New" pitchFamily="49" charset="0"/>
              </a:rPr>
              <a:t>Entry_Type</a:t>
            </a:r>
            <a:r>
              <a:rPr lang="en-US" sz="1800" dirty="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612775" y="228600"/>
            <a:ext cx="8153400" cy="990600"/>
          </a:xfrm>
        </p:spPr>
        <p:txBody>
          <a:bodyPr/>
          <a:lstStyle/>
          <a:p>
            <a:pPr eaLnBrk="1" hangingPunct="1"/>
            <a:r>
              <a:rPr lang="en-US" sz="3200" smtClean="0"/>
              <a:t>Data Fields Class </a:t>
            </a:r>
            <a:r>
              <a:rPr lang="en-US" sz="3200" smtClean="0">
                <a:latin typeface="Courier New" pitchFamily="49" charset="0"/>
                <a:cs typeface="Courier New" pitchFamily="49" charset="0"/>
              </a:rPr>
              <a:t>hash_map</a:t>
            </a:r>
            <a:r>
              <a:rPr lang="en-US" sz="3200" smtClean="0"/>
              <a:t> as Implemented by </a:t>
            </a:r>
            <a:r>
              <a:rPr lang="en-US" sz="3200" smtClean="0">
                <a:latin typeface="Courier New" pitchFamily="49" charset="0"/>
                <a:cs typeface="Courier New" pitchFamily="49" charset="0"/>
              </a:rPr>
              <a:t>Hash_Table_Open.h</a:t>
            </a:r>
          </a:p>
        </p:txBody>
      </p:sp>
      <p:pic>
        <p:nvPicPr>
          <p:cNvPr id="123906" name="Picture 2"/>
          <p:cNvPicPr>
            <a:picLocks noChangeAspect="1" noChangeArrowheads="1"/>
          </p:cNvPicPr>
          <p:nvPr/>
        </p:nvPicPr>
        <p:blipFill>
          <a:blip r:embed="rId2"/>
          <a:srcRect/>
          <a:stretch>
            <a:fillRect/>
          </a:stretch>
        </p:blipFill>
        <p:spPr bwMode="auto">
          <a:xfrm>
            <a:off x="204788" y="2209800"/>
            <a:ext cx="8734425" cy="340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12775" y="228600"/>
            <a:ext cx="8153400" cy="990600"/>
          </a:xfrm>
        </p:spPr>
        <p:txBody>
          <a:bodyPr/>
          <a:lstStyle/>
          <a:p>
            <a:pPr eaLnBrk="1" hangingPunct="1"/>
            <a:r>
              <a:rPr lang="en-US" sz="4000" smtClean="0"/>
              <a:t>Class </a:t>
            </a:r>
            <a:r>
              <a:rPr lang="en-US" sz="3600" smtClean="0">
                <a:latin typeface="Courier New" pitchFamily="49" charset="0"/>
                <a:cs typeface="Courier New" pitchFamily="49" charset="0"/>
              </a:rPr>
              <a:t>hash_map</a:t>
            </a:r>
            <a:r>
              <a:rPr lang="en-US" sz="4000" smtClean="0"/>
              <a:t> as Implemented by </a:t>
            </a:r>
            <a:r>
              <a:rPr lang="en-US" sz="3600" smtClean="0">
                <a:latin typeface="Courier New" pitchFamily="49" charset="0"/>
                <a:cs typeface="Courier New" pitchFamily="49" charset="0"/>
              </a:rPr>
              <a:t>Hash_Table_Open.h</a:t>
            </a:r>
            <a:endParaRPr lang="en-US" sz="4000" smtClean="0"/>
          </a:p>
        </p:txBody>
      </p:sp>
      <p:pic>
        <p:nvPicPr>
          <p:cNvPr id="124930" name="Picture 2"/>
          <p:cNvPicPr>
            <a:picLocks noChangeAspect="1" noChangeArrowheads="1"/>
          </p:cNvPicPr>
          <p:nvPr/>
        </p:nvPicPr>
        <p:blipFill>
          <a:blip r:embed="rId2"/>
          <a:srcRect/>
          <a:stretch>
            <a:fillRect/>
          </a:stretch>
        </p:blipFill>
        <p:spPr bwMode="auto">
          <a:xfrm>
            <a:off x="2590800" y="1600200"/>
            <a:ext cx="4170363"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612775" y="228600"/>
            <a:ext cx="8153400" cy="990600"/>
          </a:xfrm>
        </p:spPr>
        <p:txBody>
          <a:bodyPr/>
          <a:lstStyle/>
          <a:p>
            <a:pPr eaLnBrk="1" hangingPunct="1"/>
            <a:r>
              <a:rPr lang="en-US" sz="4000" smtClean="0"/>
              <a:t>Class </a:t>
            </a:r>
            <a:r>
              <a:rPr lang="en-US" sz="3600" smtClean="0">
                <a:latin typeface="Courier New" pitchFamily="49" charset="0"/>
                <a:cs typeface="Courier New" pitchFamily="49" charset="0"/>
              </a:rPr>
              <a:t>hash_map</a:t>
            </a:r>
            <a:r>
              <a:rPr lang="en-US" sz="4000" smtClean="0"/>
              <a:t> as Implemented by </a:t>
            </a:r>
            <a:r>
              <a:rPr lang="en-US" sz="3600" smtClean="0">
                <a:latin typeface="Courier New" pitchFamily="49" charset="0"/>
                <a:cs typeface="Courier New" pitchFamily="49" charset="0"/>
              </a:rPr>
              <a:t>Hash_Table_Open.h</a:t>
            </a:r>
            <a:endParaRPr lang="en-US" sz="4000" smtClean="0"/>
          </a:p>
        </p:txBody>
      </p:sp>
      <p:pic>
        <p:nvPicPr>
          <p:cNvPr id="125954" name="Picture 2"/>
          <p:cNvPicPr>
            <a:picLocks noChangeAspect="1" noChangeArrowheads="1"/>
          </p:cNvPicPr>
          <p:nvPr/>
        </p:nvPicPr>
        <p:blipFill>
          <a:blip r:embed="rId2"/>
          <a:srcRect/>
          <a:stretch>
            <a:fillRect/>
          </a:stretch>
        </p:blipFill>
        <p:spPr bwMode="auto">
          <a:xfrm>
            <a:off x="2514600" y="1752600"/>
            <a:ext cx="3900488" cy="306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12775" y="228600"/>
            <a:ext cx="8153400" cy="990600"/>
          </a:xfrm>
        </p:spPr>
        <p:txBody>
          <a:bodyPr/>
          <a:lstStyle/>
          <a:p>
            <a:pPr eaLnBrk="1" hangingPunct="1"/>
            <a:r>
              <a:rPr lang="en-US" smtClean="0"/>
              <a:t>Class </a:t>
            </a:r>
            <a:r>
              <a:rPr lang="en-US" sz="4000" smtClean="0">
                <a:latin typeface="Courier New" pitchFamily="49" charset="0"/>
                <a:cs typeface="Courier New" pitchFamily="49" charset="0"/>
              </a:rPr>
              <a:t>hash_map</a:t>
            </a:r>
            <a:r>
              <a:rPr lang="en-US" smtClean="0"/>
              <a:t> as Implemented by </a:t>
            </a:r>
            <a:r>
              <a:rPr lang="en-US" sz="4000" smtClean="0">
                <a:latin typeface="Courier New" pitchFamily="49" charset="0"/>
                <a:cs typeface="Courier New" pitchFamily="49" charset="0"/>
              </a:rPr>
              <a:t>Hash_Table_Open.h (</a:t>
            </a:r>
            <a:r>
              <a:rPr lang="en-US" smtClean="0"/>
              <a:t>cont.)</a:t>
            </a:r>
          </a:p>
        </p:txBody>
      </p:sp>
      <p:sp>
        <p:nvSpPr>
          <p:cNvPr id="126978" name="Content Placeholder 2"/>
          <p:cNvSpPr>
            <a:spLocks noGrp="1"/>
          </p:cNvSpPr>
          <p:nvPr>
            <p:ph sz="quarter" idx="1"/>
          </p:nvPr>
        </p:nvSpPr>
        <p:spPr>
          <a:xfrm>
            <a:off x="612775" y="1600200"/>
            <a:ext cx="8153400" cy="4876800"/>
          </a:xfrm>
        </p:spPr>
        <p:txBody>
          <a:bodyPr/>
          <a:lstStyle/>
          <a:p>
            <a:pPr eaLnBrk="1" hangingPunct="1"/>
            <a:r>
              <a:rPr lang="en-US" smtClean="0"/>
              <a:t>Static data members must be initialized outside of the class declaration</a:t>
            </a:r>
          </a:p>
          <a:p>
            <a:pPr lvl="1" eaLnBrk="1" hangingPunct="1"/>
            <a:r>
              <a:rPr lang="en-US" smtClean="0"/>
              <a:t>For nontemplate classes, initialization statements appear in the </a:t>
            </a:r>
            <a:r>
              <a:rPr lang="en-US" sz="2100" smtClean="0">
                <a:latin typeface="Courier New" pitchFamily="49" charset="0"/>
                <a:cs typeface="Courier New" pitchFamily="49" charset="0"/>
              </a:rPr>
              <a:t>.cpp </a:t>
            </a:r>
            <a:r>
              <a:rPr lang="en-US" smtClean="0"/>
              <a:t>file</a:t>
            </a:r>
          </a:p>
          <a:p>
            <a:pPr lvl="1" eaLnBrk="1" hangingPunct="1"/>
            <a:r>
              <a:rPr lang="en-US" smtClean="0"/>
              <a:t>For template classes, initialization statements must appear in the include file (</a:t>
            </a:r>
            <a:r>
              <a:rPr lang="en-US" sz="2100" smtClean="0">
                <a:latin typeface="Courier New" pitchFamily="49" charset="0"/>
                <a:cs typeface="Courier New" pitchFamily="49" charset="0"/>
              </a:rPr>
              <a:t>.h</a:t>
            </a:r>
            <a:r>
              <a:rPr lang="en-US" smtClean="0"/>
              <a:t>) and must be qualified by a class name, including template parameters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12775" y="228600"/>
            <a:ext cx="8153400" cy="990600"/>
          </a:xfrm>
        </p:spPr>
        <p:txBody>
          <a:bodyPr/>
          <a:lstStyle/>
          <a:p>
            <a:pPr eaLnBrk="1" hangingPunct="1"/>
            <a:r>
              <a:rPr lang="en-US" smtClean="0"/>
              <a:t>The </a:t>
            </a:r>
            <a:r>
              <a:rPr lang="en-US" smtClean="0">
                <a:latin typeface="Courier New" pitchFamily="49" charset="0"/>
                <a:cs typeface="Courier New" pitchFamily="49" charset="0"/>
              </a:rPr>
              <a:t>set</a:t>
            </a:r>
            <a:r>
              <a:rPr lang="en-US" smtClean="0"/>
              <a:t> Functions</a:t>
            </a:r>
          </a:p>
        </p:txBody>
      </p:sp>
      <p:sp>
        <p:nvSpPr>
          <p:cNvPr id="24578" name="Rectangle 3"/>
          <p:cNvSpPr>
            <a:spLocks noGrp="1" noChangeArrowheads="1"/>
          </p:cNvSpPr>
          <p:nvPr>
            <p:ph sz="quarter" idx="1"/>
          </p:nvPr>
        </p:nvSpPr>
        <p:spPr>
          <a:xfrm>
            <a:off x="612775" y="1600200"/>
            <a:ext cx="8153400" cy="4495800"/>
          </a:xfrm>
        </p:spPr>
        <p:txBody>
          <a:bodyPr>
            <a:normAutofit fontScale="92500" lnSpcReduction="10000"/>
          </a:bodyPr>
          <a:lstStyle/>
          <a:p>
            <a:pPr eaLnBrk="1" hangingPunct="1">
              <a:defRPr/>
            </a:pPr>
            <a:r>
              <a:rPr lang="en-US" dirty="0" smtClean="0"/>
              <a:t>Required methods: </a:t>
            </a:r>
          </a:p>
          <a:p>
            <a:pPr lvl="1" eaLnBrk="1" hangingPunct="1">
              <a:defRPr/>
            </a:pPr>
            <a:r>
              <a:rPr lang="en-US" dirty="0" smtClean="0"/>
              <a:t>testing set membership (</a:t>
            </a:r>
            <a:r>
              <a:rPr lang="en-US" sz="1900" dirty="0" smtClean="0">
                <a:latin typeface="Courier New" pitchFamily="49" charset="0"/>
                <a:cs typeface="Courier New" pitchFamily="49" charset="0"/>
              </a:rPr>
              <a:t>find</a:t>
            </a:r>
            <a:r>
              <a:rPr lang="en-US" dirty="0" smtClean="0"/>
              <a:t>)</a:t>
            </a:r>
          </a:p>
          <a:p>
            <a:pPr lvl="1" eaLnBrk="1" hangingPunct="1">
              <a:defRPr/>
            </a:pPr>
            <a:r>
              <a:rPr lang="en-US" dirty="0" smtClean="0"/>
              <a:t>testing for an empty set (</a:t>
            </a:r>
            <a:r>
              <a:rPr lang="en-US" sz="1900" dirty="0">
                <a:latin typeface="Courier New" pitchFamily="49" charset="0"/>
                <a:cs typeface="Courier New" pitchFamily="49" charset="0"/>
              </a:rPr>
              <a:t>empty</a:t>
            </a:r>
            <a:r>
              <a:rPr lang="en-US" dirty="0" smtClean="0"/>
              <a:t>)</a:t>
            </a:r>
          </a:p>
          <a:p>
            <a:pPr lvl="1" eaLnBrk="1" hangingPunct="1">
              <a:defRPr/>
            </a:pPr>
            <a:r>
              <a:rPr lang="en-US" dirty="0" smtClean="0"/>
              <a:t>determining set size (</a:t>
            </a:r>
            <a:r>
              <a:rPr lang="en-US" sz="1900" dirty="0">
                <a:latin typeface="Courier New" pitchFamily="49" charset="0"/>
                <a:cs typeface="Courier New" pitchFamily="49" charset="0"/>
              </a:rPr>
              <a:t>size</a:t>
            </a:r>
            <a:r>
              <a:rPr lang="en-US" dirty="0" smtClean="0"/>
              <a:t>)</a:t>
            </a:r>
          </a:p>
          <a:p>
            <a:pPr lvl="1" eaLnBrk="1" hangingPunct="1">
              <a:defRPr/>
            </a:pPr>
            <a:r>
              <a:rPr lang="en-US" dirty="0" smtClean="0"/>
              <a:t>creating an iterator over the set (</a:t>
            </a:r>
            <a:r>
              <a:rPr lang="en-US" sz="1900" dirty="0">
                <a:latin typeface="Courier New" pitchFamily="49" charset="0"/>
                <a:cs typeface="Courier New" pitchFamily="49" charset="0"/>
              </a:rPr>
              <a:t>begin</a:t>
            </a:r>
            <a:r>
              <a:rPr lang="en-US" dirty="0" smtClean="0"/>
              <a:t>, </a:t>
            </a:r>
            <a:r>
              <a:rPr lang="en-US" sz="1900" dirty="0">
                <a:latin typeface="Courier New" pitchFamily="49" charset="0"/>
                <a:cs typeface="Courier New" pitchFamily="49" charset="0"/>
              </a:rPr>
              <a:t>end</a:t>
            </a:r>
            <a:r>
              <a:rPr lang="en-US" dirty="0" smtClean="0"/>
              <a:t>)</a:t>
            </a:r>
          </a:p>
          <a:p>
            <a:pPr lvl="1" eaLnBrk="1" hangingPunct="1">
              <a:defRPr/>
            </a:pPr>
            <a:r>
              <a:rPr lang="en-US" dirty="0" smtClean="0"/>
              <a:t>adding an element (</a:t>
            </a:r>
            <a:r>
              <a:rPr lang="en-US" sz="1900" dirty="0">
                <a:latin typeface="Courier New" pitchFamily="49" charset="0"/>
                <a:cs typeface="Courier New" pitchFamily="49" charset="0"/>
              </a:rPr>
              <a:t>insert</a:t>
            </a:r>
            <a:r>
              <a:rPr lang="en-US" dirty="0" smtClean="0"/>
              <a:t>)</a:t>
            </a:r>
          </a:p>
          <a:p>
            <a:pPr lvl="1" eaLnBrk="1" hangingPunct="1">
              <a:defRPr/>
            </a:pPr>
            <a:r>
              <a:rPr lang="en-US" dirty="0" smtClean="0"/>
              <a:t>removing an element (</a:t>
            </a:r>
            <a:r>
              <a:rPr lang="en-US" sz="1900" dirty="0">
                <a:latin typeface="Courier New" pitchFamily="49" charset="0"/>
                <a:cs typeface="Courier New" pitchFamily="49" charset="0"/>
              </a:rPr>
              <a:t>erase</a:t>
            </a:r>
            <a:r>
              <a:rPr lang="en-US" dirty="0" smtClean="0"/>
              <a:t>)</a:t>
            </a:r>
          </a:p>
          <a:p>
            <a:pPr eaLnBrk="1" hangingPunct="1">
              <a:defRPr/>
            </a:pPr>
            <a:r>
              <a:rPr lang="en-US" dirty="0" smtClean="0"/>
              <a:t>There are </a:t>
            </a:r>
            <a:r>
              <a:rPr lang="en-US" dirty="0"/>
              <a:t>no set union, set intersection, or set difference member </a:t>
            </a:r>
            <a:r>
              <a:rPr lang="en-US" dirty="0" smtClean="0"/>
              <a:t>functions </a:t>
            </a:r>
          </a:p>
          <a:p>
            <a:pPr lvl="1" eaLnBrk="1" hangingPunct="1">
              <a:defRPr/>
            </a:pPr>
            <a:r>
              <a:rPr lang="en-US" dirty="0" smtClean="0"/>
              <a:t>However, these </a:t>
            </a:r>
            <a:r>
              <a:rPr lang="en-US" dirty="0"/>
              <a:t>operators are defined in the algorithm header for all containers, not just sets</a:t>
            </a:r>
            <a:endParaRPr lang="en-US"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a:xfrm>
            <a:off x="612775" y="228600"/>
            <a:ext cx="8153400" cy="990600"/>
          </a:xfrm>
        </p:spPr>
        <p:txBody>
          <a:bodyPr/>
          <a:lstStyle/>
          <a:p>
            <a:pPr eaLnBrk="1" hangingPunct="1"/>
            <a:r>
              <a:rPr lang="en-US" smtClean="0"/>
              <a:t>The </a:t>
            </a:r>
            <a:r>
              <a:rPr lang="en-US" smtClean="0">
                <a:latin typeface="Courier New" pitchFamily="49" charset="0"/>
                <a:cs typeface="Courier New" pitchFamily="49" charset="0"/>
              </a:rPr>
              <a:t>locate</a:t>
            </a:r>
            <a:r>
              <a:rPr lang="en-US" smtClean="0"/>
              <a:t> Function</a:t>
            </a:r>
          </a:p>
        </p:txBody>
      </p:sp>
      <p:pic>
        <p:nvPicPr>
          <p:cNvPr id="128002" name="Picture 2" descr="C:\Documents and Settings\Administrator\My Documents\Koffman\PPTs\Koffman_Digital Request 150 DPI JPEG\Ch07\Table 7.8.jpg"/>
          <p:cNvPicPr>
            <a:picLocks noChangeAspect="1" noChangeArrowheads="1"/>
          </p:cNvPicPr>
          <p:nvPr/>
        </p:nvPicPr>
        <p:blipFill>
          <a:blip r:embed="rId2"/>
          <a:srcRect/>
          <a:stretch>
            <a:fillRect/>
          </a:stretch>
        </p:blipFill>
        <p:spPr bwMode="auto">
          <a:xfrm>
            <a:off x="381000" y="1676400"/>
            <a:ext cx="8229600" cy="1452563"/>
          </a:xfrm>
          <a:prstGeom prst="rect">
            <a:avLst/>
          </a:prstGeom>
          <a:noFill/>
          <a:ln w="9525">
            <a:noFill/>
            <a:miter lim="800000"/>
            <a:headEnd/>
            <a:tailEnd/>
          </a:ln>
        </p:spPr>
      </p:pic>
      <p:sp>
        <p:nvSpPr>
          <p:cNvPr id="7" name="Rectangle 6"/>
          <p:cNvSpPr/>
          <p:nvPr/>
        </p:nvSpPr>
        <p:spPr>
          <a:xfrm>
            <a:off x="457200" y="3505200"/>
            <a:ext cx="8534400" cy="2308225"/>
          </a:xfrm>
          <a:prstGeom prst="rect">
            <a:avLst/>
          </a:prstGeom>
        </p:spPr>
        <p:txBody>
          <a:bodyPr>
            <a:spAutoFit/>
          </a:bodyPr>
          <a:lstStyle/>
          <a:p>
            <a:pPr>
              <a:defRPr/>
            </a:pPr>
            <a:r>
              <a:rPr lang="en-US" b="1" dirty="0">
                <a:solidFill>
                  <a:schemeClr val="accent6">
                    <a:lumMod val="75000"/>
                  </a:schemeClr>
                </a:solidFill>
              </a:rPr>
              <a:t>Algorithm for </a:t>
            </a:r>
            <a:r>
              <a:rPr lang="en-US" b="1" dirty="0" err="1">
                <a:solidFill>
                  <a:schemeClr val="accent6">
                    <a:lumMod val="75000"/>
                  </a:schemeClr>
                </a:solidFill>
                <a:latin typeface="Courier New" pitchFamily="49" charset="0"/>
                <a:cs typeface="Courier New" pitchFamily="49" charset="0"/>
              </a:rPr>
              <a:t>hash_map</a:t>
            </a:r>
            <a:r>
              <a:rPr lang="en-US" b="1" dirty="0">
                <a:solidFill>
                  <a:schemeClr val="accent6">
                    <a:lumMod val="75000"/>
                  </a:schemeClr>
                </a:solidFill>
                <a:latin typeface="Courier New" pitchFamily="49" charset="0"/>
                <a:cs typeface="Courier New" pitchFamily="49" charset="0"/>
              </a:rPr>
              <a:t>::locate(</a:t>
            </a:r>
            <a:r>
              <a:rPr lang="en-US" b="1" dirty="0" err="1">
                <a:solidFill>
                  <a:schemeClr val="accent6">
                    <a:lumMod val="75000"/>
                  </a:schemeClr>
                </a:solidFill>
                <a:latin typeface="Courier New" pitchFamily="49" charset="0"/>
                <a:cs typeface="Courier New" pitchFamily="49" charset="0"/>
              </a:rPr>
              <a:t>const</a:t>
            </a:r>
            <a:r>
              <a:rPr lang="en-US" b="1" dirty="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Key_Type</a:t>
            </a:r>
            <a:r>
              <a:rPr lang="en-US" b="1" dirty="0">
                <a:solidFill>
                  <a:schemeClr val="accent6">
                    <a:lumMod val="75000"/>
                  </a:schemeClr>
                </a:solidFill>
                <a:latin typeface="Courier New" pitchFamily="49" charset="0"/>
                <a:cs typeface="Courier New" pitchFamily="49" charset="0"/>
              </a:rPr>
              <a:t>&amp; key)</a:t>
            </a:r>
          </a:p>
          <a:p>
            <a:pPr>
              <a:defRPr/>
            </a:pPr>
            <a:endParaRPr lang="en-US" b="1" dirty="0">
              <a:solidFill>
                <a:schemeClr val="accent6">
                  <a:lumMod val="75000"/>
                </a:schemeClr>
              </a:solidFill>
            </a:endParaRPr>
          </a:p>
          <a:p>
            <a:pPr marL="287338" indent="-287338">
              <a:defRPr/>
            </a:pPr>
            <a:r>
              <a:rPr lang="en-US" dirty="0"/>
              <a:t>1. Set </a:t>
            </a:r>
            <a:r>
              <a:rPr lang="en-US" dirty="0">
                <a:latin typeface="Courier New" pitchFamily="49" charset="0"/>
                <a:cs typeface="Courier New" pitchFamily="49" charset="0"/>
              </a:rPr>
              <a:t>index</a:t>
            </a:r>
            <a:r>
              <a:rPr lang="en-US" dirty="0"/>
              <a:t> to </a:t>
            </a:r>
            <a:r>
              <a:rPr lang="en-US" dirty="0" err="1">
                <a:latin typeface="Courier New" pitchFamily="49" charset="0"/>
                <a:cs typeface="Courier New" pitchFamily="49" charset="0"/>
              </a:rPr>
              <a:t>hash_fcn</a:t>
            </a:r>
            <a:r>
              <a:rPr lang="en-US" dirty="0">
                <a:latin typeface="Courier New" pitchFamily="49" charset="0"/>
                <a:cs typeface="Courier New" pitchFamily="49" charset="0"/>
              </a:rPr>
              <a:t>(key) % </a:t>
            </a:r>
            <a:r>
              <a:rPr lang="en-US" dirty="0" err="1">
                <a:latin typeface="Courier New" pitchFamily="49" charset="0"/>
                <a:cs typeface="Courier New" pitchFamily="49" charset="0"/>
              </a:rPr>
              <a:t>the_table.size</a:t>
            </a:r>
            <a:r>
              <a:rPr lang="en-US" dirty="0">
                <a:latin typeface="Courier New" pitchFamily="49" charset="0"/>
                <a:cs typeface="Courier New" pitchFamily="49" charset="0"/>
              </a:rPr>
              <a:t>(),</a:t>
            </a:r>
            <a:r>
              <a:rPr lang="en-US" dirty="0"/>
              <a:t>where </a:t>
            </a:r>
            <a:r>
              <a:rPr lang="en-US" dirty="0" err="1">
                <a:latin typeface="Courier New" pitchFamily="49" charset="0"/>
                <a:cs typeface="Courier New" pitchFamily="49" charset="0"/>
              </a:rPr>
              <a:t>hash_fcn</a:t>
            </a:r>
            <a:r>
              <a:rPr lang="en-US" dirty="0"/>
              <a:t> is the hash function</a:t>
            </a:r>
            <a:endParaRPr lang="en-US" dirty="0">
              <a:latin typeface="Courier New" pitchFamily="49" charset="0"/>
              <a:cs typeface="Courier New" pitchFamily="49" charset="0"/>
            </a:endParaRPr>
          </a:p>
          <a:p>
            <a:pPr marL="287338" indent="-287338">
              <a:defRPr/>
            </a:pPr>
            <a:r>
              <a:rPr lang="en-US" dirty="0"/>
              <a:t>2. </a:t>
            </a:r>
            <a:r>
              <a:rPr lang="en-US" dirty="0">
                <a:latin typeface="Courier New" pitchFamily="49" charset="0"/>
                <a:cs typeface="Courier New" pitchFamily="49" charset="0"/>
              </a:rPr>
              <a:t>while </a:t>
            </a:r>
            <a:r>
              <a:rPr lang="en-US" dirty="0" err="1">
                <a:latin typeface="Courier New" pitchFamily="49" charset="0"/>
                <a:cs typeface="Courier New" pitchFamily="49" charset="0"/>
              </a:rPr>
              <a:t>the_table</a:t>
            </a:r>
            <a:r>
              <a:rPr lang="en-US" dirty="0">
                <a:latin typeface="Courier New" pitchFamily="49" charset="0"/>
                <a:cs typeface="Courier New" pitchFamily="49" charset="0"/>
              </a:rPr>
              <a:t>[index]</a:t>
            </a:r>
            <a:r>
              <a:rPr lang="en-US" dirty="0"/>
              <a:t> is not empty and the key is not at </a:t>
            </a:r>
            <a:r>
              <a:rPr lang="en-US" dirty="0" err="1">
                <a:latin typeface="Courier New" pitchFamily="49" charset="0"/>
                <a:cs typeface="Courier New" pitchFamily="49" charset="0"/>
              </a:rPr>
              <a:t>the_table</a:t>
            </a:r>
            <a:r>
              <a:rPr lang="en-US" dirty="0">
                <a:latin typeface="Courier New" pitchFamily="49" charset="0"/>
                <a:cs typeface="Courier New" pitchFamily="49" charset="0"/>
              </a:rPr>
              <a:t>[index]</a:t>
            </a:r>
          </a:p>
          <a:p>
            <a:pPr>
              <a:defRPr/>
            </a:pPr>
            <a:r>
              <a:rPr lang="en-US" dirty="0"/>
              <a:t>3.            Increment index modulo </a:t>
            </a:r>
            <a:r>
              <a:rPr lang="en-US" dirty="0" err="1">
                <a:latin typeface="Courier New" pitchFamily="49" charset="0"/>
                <a:cs typeface="Courier New" pitchFamily="49" charset="0"/>
              </a:rPr>
              <a:t>the_table.size</a:t>
            </a:r>
            <a:r>
              <a:rPr lang="en-US" dirty="0">
                <a:latin typeface="Courier New" pitchFamily="49" charset="0"/>
                <a:cs typeface="Courier New" pitchFamily="49" charset="0"/>
              </a:rPr>
              <a:t>()</a:t>
            </a:r>
            <a:endParaRPr lang="en-US" dirty="0"/>
          </a:p>
          <a:p>
            <a:pPr>
              <a:defRPr/>
            </a:pPr>
            <a:r>
              <a:rPr lang="en-US" dirty="0"/>
              <a:t>4. Return the index.</a:t>
            </a:r>
          </a:p>
        </p:txBody>
      </p:sp>
      <p:pic>
        <p:nvPicPr>
          <p:cNvPr id="128004" name="Picture 2"/>
          <p:cNvPicPr>
            <a:picLocks noChangeAspect="1" noChangeArrowheads="1"/>
          </p:cNvPicPr>
          <p:nvPr/>
        </p:nvPicPr>
        <p:blipFill>
          <a:blip r:embed="rId3"/>
          <a:srcRect/>
          <a:stretch>
            <a:fillRect/>
          </a:stretch>
        </p:blipFill>
        <p:spPr bwMode="auto">
          <a:xfrm>
            <a:off x="288925" y="1676400"/>
            <a:ext cx="8829675" cy="151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a:xfrm>
            <a:off x="612775" y="228600"/>
            <a:ext cx="8153400" cy="990600"/>
          </a:xfrm>
        </p:spPr>
        <p:txBody>
          <a:bodyPr/>
          <a:lstStyle/>
          <a:p>
            <a:pPr eaLnBrk="1" hangingPunct="1"/>
            <a:r>
              <a:rPr lang="en-US" smtClean="0"/>
              <a:t>The </a:t>
            </a:r>
            <a:r>
              <a:rPr lang="en-US" smtClean="0">
                <a:latin typeface="Courier New" pitchFamily="49" charset="0"/>
                <a:cs typeface="Courier New" pitchFamily="49" charset="0"/>
              </a:rPr>
              <a:t>locate</a:t>
            </a:r>
            <a:r>
              <a:rPr lang="en-US" smtClean="0"/>
              <a:t> Function (cont.)</a:t>
            </a:r>
          </a:p>
        </p:txBody>
      </p:sp>
      <p:pic>
        <p:nvPicPr>
          <p:cNvPr id="129026" name="Picture 2"/>
          <p:cNvPicPr>
            <a:picLocks noChangeAspect="1" noChangeArrowheads="1"/>
          </p:cNvPicPr>
          <p:nvPr/>
        </p:nvPicPr>
        <p:blipFill>
          <a:blip r:embed="rId2"/>
          <a:srcRect/>
          <a:stretch>
            <a:fillRect/>
          </a:stretch>
        </p:blipFill>
        <p:spPr bwMode="auto">
          <a:xfrm>
            <a:off x="1457325" y="2109788"/>
            <a:ext cx="6229350" cy="263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612775" y="228600"/>
            <a:ext cx="8153400" cy="990600"/>
          </a:xfrm>
        </p:spPr>
        <p:txBody>
          <a:bodyPr/>
          <a:lstStyle/>
          <a:p>
            <a:pPr eaLnBrk="1" hangingPunct="1"/>
            <a:r>
              <a:rPr lang="en-US" smtClean="0"/>
              <a:t>The </a:t>
            </a:r>
            <a:r>
              <a:rPr lang="en-US" smtClean="0">
                <a:latin typeface="Courier New" pitchFamily="49" charset="0"/>
                <a:cs typeface="Courier New" pitchFamily="49" charset="0"/>
              </a:rPr>
              <a:t>insert</a:t>
            </a:r>
            <a:r>
              <a:rPr lang="en-US" smtClean="0"/>
              <a:t> Function</a:t>
            </a:r>
          </a:p>
        </p:txBody>
      </p:sp>
      <p:sp>
        <p:nvSpPr>
          <p:cNvPr id="4" name="Rectangle 3"/>
          <p:cNvSpPr/>
          <p:nvPr/>
        </p:nvSpPr>
        <p:spPr>
          <a:xfrm>
            <a:off x="381000" y="1905000"/>
            <a:ext cx="8458200" cy="2892425"/>
          </a:xfrm>
          <a:prstGeom prst="rect">
            <a:avLst/>
          </a:prstGeom>
        </p:spPr>
        <p:txBody>
          <a:bodyPr>
            <a:spAutoFit/>
          </a:bodyPr>
          <a:lstStyle/>
          <a:p>
            <a:pPr>
              <a:defRPr/>
            </a:pPr>
            <a:r>
              <a:rPr lang="en-US" b="1" dirty="0">
                <a:solidFill>
                  <a:schemeClr val="accent6">
                    <a:lumMod val="75000"/>
                  </a:schemeClr>
                </a:solidFill>
              </a:rPr>
              <a:t>Algorithm for </a:t>
            </a:r>
            <a:r>
              <a:rPr lang="en-US" b="1" dirty="0" err="1">
                <a:solidFill>
                  <a:schemeClr val="accent6">
                    <a:lumMod val="75000"/>
                  </a:schemeClr>
                </a:solidFill>
                <a:latin typeface="Courier New" pitchFamily="49" charset="0"/>
                <a:cs typeface="Courier New" pitchFamily="49" charset="0"/>
              </a:rPr>
              <a:t>hash_map</a:t>
            </a:r>
            <a:r>
              <a:rPr lang="en-US" b="1" dirty="0">
                <a:solidFill>
                  <a:schemeClr val="accent6">
                    <a:lumMod val="75000"/>
                  </a:schemeClr>
                </a:solidFill>
                <a:latin typeface="Courier New" pitchFamily="49" charset="0"/>
                <a:cs typeface="Courier New" pitchFamily="49" charset="0"/>
              </a:rPr>
              <a:t>::insert(</a:t>
            </a:r>
            <a:r>
              <a:rPr lang="en-US" b="1" dirty="0" err="1">
                <a:solidFill>
                  <a:schemeClr val="accent6">
                    <a:lumMod val="75000"/>
                  </a:schemeClr>
                </a:solidFill>
                <a:latin typeface="Courier New" pitchFamily="49" charset="0"/>
                <a:cs typeface="Courier New" pitchFamily="49" charset="0"/>
              </a:rPr>
              <a:t>const</a:t>
            </a:r>
            <a:r>
              <a:rPr lang="en-US" b="1" dirty="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Entry_Type</a:t>
            </a:r>
            <a:r>
              <a:rPr lang="en-US" b="1" dirty="0">
                <a:solidFill>
                  <a:schemeClr val="accent6">
                    <a:lumMod val="75000"/>
                  </a:schemeClr>
                </a:solidFill>
                <a:latin typeface="Courier New" pitchFamily="49" charset="0"/>
                <a:cs typeface="Courier New" pitchFamily="49" charset="0"/>
              </a:rPr>
              <a:t>&amp; entry)</a:t>
            </a:r>
          </a:p>
          <a:p>
            <a:pPr>
              <a:defRPr/>
            </a:pPr>
            <a:endParaRPr lang="en-US" b="1" dirty="0">
              <a:solidFill>
                <a:schemeClr val="accent6">
                  <a:lumMod val="75000"/>
                </a:schemeClr>
              </a:solidFill>
            </a:endParaRPr>
          </a:p>
          <a:p>
            <a:pPr marL="342900" indent="-342900">
              <a:buFont typeface="+mj-lt"/>
              <a:buAutoNum type="arabicPeriod"/>
              <a:defRPr/>
            </a:pPr>
            <a:r>
              <a:rPr lang="en-US" dirty="0"/>
              <a:t>Check for the need to rehash</a:t>
            </a:r>
          </a:p>
          <a:p>
            <a:pPr marL="342900" indent="-342900">
              <a:buFont typeface="+mj-lt"/>
              <a:buAutoNum type="arabicPeriod"/>
              <a:defRPr/>
            </a:pPr>
            <a:r>
              <a:rPr lang="en-US" dirty="0"/>
              <a:t>Find the first table element that is empty or the table element that contains the key</a:t>
            </a:r>
          </a:p>
          <a:p>
            <a:pPr marL="342900" indent="-342900">
              <a:buFont typeface="+mj-lt"/>
              <a:buAutoNum type="arabicPeriod"/>
              <a:defRPr/>
            </a:pPr>
            <a:r>
              <a:rPr lang="en-US" dirty="0">
                <a:latin typeface="Courier New" pitchFamily="49" charset="0"/>
                <a:cs typeface="Courier New" pitchFamily="49" charset="0"/>
              </a:rPr>
              <a:t>if</a:t>
            </a:r>
            <a:r>
              <a:rPr lang="en-US" dirty="0"/>
              <a:t> an empty element was found</a:t>
            </a:r>
          </a:p>
          <a:p>
            <a:pPr marL="342900" indent="-342900">
              <a:buFont typeface="+mj-lt"/>
              <a:buAutoNum type="arabicPeriod"/>
              <a:defRPr/>
            </a:pPr>
            <a:r>
              <a:rPr lang="en-US" dirty="0"/>
              <a:t> 	Insert the new item and increment </a:t>
            </a:r>
            <a:r>
              <a:rPr lang="en-US" dirty="0" err="1">
                <a:latin typeface="Courier New" pitchFamily="49" charset="0"/>
                <a:cs typeface="Courier New" pitchFamily="49" charset="0"/>
              </a:rPr>
              <a:t>num_keys</a:t>
            </a:r>
            <a:endParaRPr lang="en-US" dirty="0"/>
          </a:p>
          <a:p>
            <a:pPr marL="342900" indent="-342900">
              <a:buFont typeface="+mj-lt"/>
              <a:buAutoNum type="arabicPeriod"/>
              <a:defRPr/>
            </a:pPr>
            <a:r>
              <a:rPr lang="en-US" dirty="0"/>
              <a:t> 	Return </a:t>
            </a:r>
            <a:r>
              <a:rPr lang="en-US" dirty="0" err="1">
                <a:latin typeface="Courier New" pitchFamily="49" charset="0"/>
                <a:cs typeface="Courier New" pitchFamily="49" charset="0"/>
              </a:rPr>
              <a:t>make_pair</a:t>
            </a:r>
            <a:r>
              <a:rPr lang="en-US" dirty="0">
                <a:latin typeface="Courier New" pitchFamily="49" charset="0"/>
                <a:cs typeface="Courier New" pitchFamily="49" charset="0"/>
              </a:rPr>
              <a:t>(</a:t>
            </a:r>
            <a:r>
              <a:rPr lang="en-US" sz="2000" i="1" dirty="0"/>
              <a:t>iterator</a:t>
            </a:r>
            <a:r>
              <a:rPr lang="en-US" i="1" dirty="0"/>
              <a:t> to the inserted item</a:t>
            </a:r>
            <a:r>
              <a:rPr lang="en-US" dirty="0"/>
              <a:t>, </a:t>
            </a:r>
            <a:r>
              <a:rPr lang="en-US" dirty="0">
                <a:latin typeface="Courier New" pitchFamily="49" charset="0"/>
                <a:cs typeface="Courier New" pitchFamily="49" charset="0"/>
              </a:rPr>
              <a:t>true)</a:t>
            </a:r>
          </a:p>
          <a:p>
            <a:pPr marL="342900" indent="-342900">
              <a:buFont typeface="+mj-lt"/>
              <a:buAutoNum type="arabicPeriod"/>
              <a:defRPr/>
            </a:pPr>
            <a:r>
              <a:rPr lang="en-US" dirty="0">
                <a:latin typeface="Courier New" pitchFamily="49" charset="0"/>
                <a:cs typeface="Courier New" pitchFamily="49" charset="0"/>
              </a:rPr>
              <a:t>else</a:t>
            </a:r>
            <a:r>
              <a:rPr lang="en-US" dirty="0"/>
              <a:t> </a:t>
            </a:r>
            <a:r>
              <a:rPr lang="en-US" i="1" dirty="0"/>
              <a:t>// key was found</a:t>
            </a:r>
          </a:p>
          <a:p>
            <a:pPr marL="342900" indent="-342900">
              <a:buFont typeface="+mj-lt"/>
              <a:buAutoNum type="arabicPeriod"/>
              <a:defRPr/>
            </a:pPr>
            <a:r>
              <a:rPr lang="en-US" dirty="0"/>
              <a:t>    Return </a:t>
            </a:r>
            <a:r>
              <a:rPr lang="en-US" dirty="0" err="1">
                <a:latin typeface="Courier New" pitchFamily="49" charset="0"/>
                <a:cs typeface="Courier New" pitchFamily="49" charset="0"/>
              </a:rPr>
              <a:t>make_pair</a:t>
            </a:r>
            <a:r>
              <a:rPr lang="en-US" dirty="0">
                <a:latin typeface="Courier New" pitchFamily="49" charset="0"/>
                <a:cs typeface="Courier New" pitchFamily="49" charset="0"/>
              </a:rPr>
              <a:t>(</a:t>
            </a:r>
            <a:r>
              <a:rPr lang="en-US" i="1" dirty="0"/>
              <a:t>iterator to the found item</a:t>
            </a:r>
            <a:r>
              <a:rPr lang="en-US" dirty="0"/>
              <a:t>, </a:t>
            </a:r>
            <a:r>
              <a:rPr lang="en-US" dirty="0">
                <a:latin typeface="Courier New" pitchFamily="49" charset="0"/>
                <a:cs typeface="Courier New" pitchFamily="49" charset="0"/>
              </a:rPr>
              <a:t>false)</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612775" y="228600"/>
            <a:ext cx="8153400" cy="990600"/>
          </a:xfrm>
        </p:spPr>
        <p:txBody>
          <a:bodyPr/>
          <a:lstStyle/>
          <a:p>
            <a:pPr eaLnBrk="1" hangingPunct="1"/>
            <a:r>
              <a:rPr lang="en-US" smtClean="0"/>
              <a:t>The </a:t>
            </a:r>
            <a:r>
              <a:rPr lang="en-US" smtClean="0">
                <a:latin typeface="Courier New" pitchFamily="49" charset="0"/>
                <a:cs typeface="Courier New" pitchFamily="49" charset="0"/>
              </a:rPr>
              <a:t>insert</a:t>
            </a:r>
            <a:r>
              <a:rPr lang="en-US" smtClean="0"/>
              <a:t> Function (cont.)</a:t>
            </a:r>
          </a:p>
        </p:txBody>
      </p:sp>
      <p:pic>
        <p:nvPicPr>
          <p:cNvPr id="131074" name="Picture 2"/>
          <p:cNvPicPr>
            <a:picLocks noChangeAspect="1" noChangeArrowheads="1"/>
          </p:cNvPicPr>
          <p:nvPr/>
        </p:nvPicPr>
        <p:blipFill>
          <a:blip r:embed="rId2"/>
          <a:srcRect/>
          <a:stretch>
            <a:fillRect/>
          </a:stretch>
        </p:blipFill>
        <p:spPr bwMode="auto">
          <a:xfrm>
            <a:off x="1447800" y="1676400"/>
            <a:ext cx="6677025" cy="481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612775" y="228600"/>
            <a:ext cx="8153400" cy="990600"/>
          </a:xfrm>
        </p:spPr>
        <p:txBody>
          <a:bodyPr/>
          <a:lstStyle/>
          <a:p>
            <a:pPr eaLnBrk="1" hangingPunct="1"/>
            <a:r>
              <a:rPr lang="en-US" sz="3600" smtClean="0"/>
              <a:t>The Subscript Operator (</a:t>
            </a:r>
            <a:r>
              <a:rPr lang="en-US" sz="3600" smtClean="0">
                <a:latin typeface="Courier New" pitchFamily="49" charset="0"/>
                <a:cs typeface="Courier New" pitchFamily="49" charset="0"/>
              </a:rPr>
              <a:t>operator[]</a:t>
            </a:r>
            <a:r>
              <a:rPr lang="en-US" sz="3600" smtClean="0"/>
              <a:t>)</a:t>
            </a:r>
          </a:p>
        </p:txBody>
      </p:sp>
      <p:sp>
        <p:nvSpPr>
          <p:cNvPr id="103426" name="Content Placeholder 2"/>
          <p:cNvSpPr>
            <a:spLocks noGrp="1"/>
          </p:cNvSpPr>
          <p:nvPr>
            <p:ph sz="quarter" idx="1"/>
          </p:nvPr>
        </p:nvSpPr>
        <p:spPr>
          <a:xfrm>
            <a:off x="612775" y="1600200"/>
            <a:ext cx="8153400" cy="4495800"/>
          </a:xfrm>
        </p:spPr>
        <p:txBody>
          <a:bodyPr/>
          <a:lstStyle/>
          <a:p>
            <a:pPr marL="0" indent="0" eaLnBrk="1" hangingPunct="1">
              <a:buFont typeface="Wingdings" pitchFamily="2" charset="2"/>
              <a:buNone/>
              <a:defRPr/>
            </a:pPr>
            <a:r>
              <a:rPr lang="en-US" b="1" dirty="0">
                <a:solidFill>
                  <a:schemeClr val="accent6"/>
                </a:solidFill>
              </a:rPr>
              <a:t>Algorithm for the Subscript Operator </a:t>
            </a:r>
            <a:r>
              <a:rPr lang="en-US" sz="2400" b="1" dirty="0">
                <a:solidFill>
                  <a:schemeClr val="accent6"/>
                </a:solidFill>
                <a:latin typeface="Courier New" pitchFamily="49" charset="0"/>
                <a:cs typeface="Courier New" pitchFamily="49" charset="0"/>
              </a:rPr>
              <a:t>(operator[])</a:t>
            </a:r>
          </a:p>
          <a:p>
            <a:pPr marL="514350" indent="-514350" eaLnBrk="1" hangingPunct="1">
              <a:buClr>
                <a:schemeClr val="tx1"/>
              </a:buClr>
              <a:buSzPct val="100000"/>
              <a:buFont typeface="+mj-lt"/>
              <a:buAutoNum type="arabicPeriod"/>
              <a:defRPr/>
            </a:pPr>
            <a:r>
              <a:rPr lang="en-US" dirty="0" smtClean="0"/>
              <a:t>Call </a:t>
            </a:r>
            <a:r>
              <a:rPr lang="en-US" sz="2400" dirty="0">
                <a:latin typeface="Courier New" pitchFamily="49" charset="0"/>
                <a:cs typeface="Courier New" pitchFamily="49" charset="0"/>
              </a:rPr>
              <a:t>insert</a:t>
            </a:r>
            <a:r>
              <a:rPr lang="en-US" dirty="0"/>
              <a:t> to insert a new entry consisting of the key and a </a:t>
            </a:r>
            <a:r>
              <a:rPr lang="en-US" dirty="0" smtClean="0"/>
              <a:t>default </a:t>
            </a:r>
            <a:r>
              <a:rPr lang="en-US" sz="2400" dirty="0" err="1">
                <a:latin typeface="Courier New" pitchFamily="49" charset="0"/>
                <a:cs typeface="Courier New" pitchFamily="49" charset="0"/>
              </a:rPr>
              <a:t>Value_Type</a:t>
            </a:r>
            <a:r>
              <a:rPr lang="en-US" dirty="0" smtClean="0"/>
              <a:t> object</a:t>
            </a:r>
            <a:endParaRPr lang="en-US" dirty="0"/>
          </a:p>
          <a:p>
            <a:pPr marL="514350" indent="-514350" eaLnBrk="1" hangingPunct="1">
              <a:buClr>
                <a:schemeClr val="tx1"/>
              </a:buClr>
              <a:buSzPct val="100000"/>
              <a:buFont typeface="+mj-lt"/>
              <a:buAutoNum type="arabicPeriod"/>
              <a:defRPr/>
            </a:pPr>
            <a:r>
              <a:rPr lang="en-US" dirty="0" smtClean="0"/>
              <a:t>Use </a:t>
            </a:r>
            <a:r>
              <a:rPr lang="en-US" dirty="0"/>
              <a:t>the iterator returned from the call to </a:t>
            </a:r>
            <a:r>
              <a:rPr lang="en-US" sz="2400" dirty="0">
                <a:latin typeface="Courier New" pitchFamily="49" charset="0"/>
                <a:cs typeface="Courier New" pitchFamily="49" charset="0"/>
              </a:rPr>
              <a:t>insert</a:t>
            </a:r>
            <a:r>
              <a:rPr lang="en-US" dirty="0"/>
              <a:t> to return a reference to </a:t>
            </a:r>
            <a:r>
              <a:rPr lang="en-US" dirty="0" smtClean="0"/>
              <a:t>the value </a:t>
            </a:r>
            <a:r>
              <a:rPr lang="en-US" dirty="0"/>
              <a:t>that corresponds to the </a:t>
            </a:r>
            <a:r>
              <a:rPr lang="en-US" dirty="0" smtClean="0"/>
              <a:t>key</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a:xfrm>
            <a:off x="612775" y="228600"/>
            <a:ext cx="8153400" cy="990600"/>
          </a:xfrm>
        </p:spPr>
        <p:txBody>
          <a:bodyPr/>
          <a:lstStyle/>
          <a:p>
            <a:pPr eaLnBrk="1" hangingPunct="1"/>
            <a:r>
              <a:rPr lang="en-US" sz="3600" smtClean="0"/>
              <a:t>The Subscript Operator (</a:t>
            </a:r>
            <a:r>
              <a:rPr lang="en-US" sz="3600" smtClean="0">
                <a:latin typeface="Courier New" pitchFamily="49" charset="0"/>
                <a:cs typeface="Courier New" pitchFamily="49" charset="0"/>
              </a:rPr>
              <a:t>operator[]</a:t>
            </a:r>
            <a:r>
              <a:rPr lang="en-US" sz="3600" smtClean="0"/>
              <a:t>) (cont.)</a:t>
            </a:r>
          </a:p>
        </p:txBody>
      </p:sp>
      <p:pic>
        <p:nvPicPr>
          <p:cNvPr id="133122" name="Picture 2"/>
          <p:cNvPicPr>
            <a:picLocks noChangeAspect="1" noChangeArrowheads="1"/>
          </p:cNvPicPr>
          <p:nvPr/>
        </p:nvPicPr>
        <p:blipFill>
          <a:blip r:embed="rId2"/>
          <a:srcRect/>
          <a:stretch>
            <a:fillRect/>
          </a:stretch>
        </p:blipFill>
        <p:spPr bwMode="auto">
          <a:xfrm>
            <a:off x="1214438" y="2247900"/>
            <a:ext cx="6715125"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erase</a:t>
            </a:r>
            <a:r>
              <a:rPr lang="en-US" smtClean="0"/>
              <a:t> Function</a:t>
            </a:r>
          </a:p>
        </p:txBody>
      </p:sp>
      <p:sp>
        <p:nvSpPr>
          <p:cNvPr id="3" name="Content Placeholder 2"/>
          <p:cNvSpPr>
            <a:spLocks noGrp="1"/>
          </p:cNvSpPr>
          <p:nvPr>
            <p:ph sz="quarter" idx="1"/>
          </p:nvPr>
        </p:nvSpPr>
        <p:spPr>
          <a:xfrm>
            <a:off x="612775" y="1600200"/>
            <a:ext cx="8153400" cy="4876800"/>
          </a:xfrm>
        </p:spPr>
        <p:txBody>
          <a:bodyPr>
            <a:normAutofit lnSpcReduction="10000"/>
          </a:bodyPr>
          <a:lstStyle/>
          <a:p>
            <a:pPr marL="0" indent="0" eaLnBrk="1" hangingPunct="1">
              <a:buFont typeface="Wingdings" pitchFamily="2" charset="2"/>
              <a:buNone/>
              <a:defRPr/>
            </a:pPr>
            <a:r>
              <a:rPr lang="en-US" b="1" dirty="0">
                <a:solidFill>
                  <a:schemeClr val="accent6"/>
                </a:solidFill>
              </a:rPr>
              <a:t>Algorithm for </a:t>
            </a:r>
            <a:r>
              <a:rPr lang="en-US" sz="2600" b="1" dirty="0">
                <a:solidFill>
                  <a:schemeClr val="accent6"/>
                </a:solidFill>
                <a:latin typeface="Courier New" pitchFamily="49" charset="0"/>
                <a:cs typeface="Courier New" pitchFamily="49" charset="0"/>
              </a:rPr>
              <a:t>erase(</a:t>
            </a:r>
            <a:r>
              <a:rPr lang="en-US" sz="2600" b="1" dirty="0" err="1">
                <a:solidFill>
                  <a:schemeClr val="accent6"/>
                </a:solidFill>
                <a:latin typeface="Courier New" pitchFamily="49" charset="0"/>
                <a:cs typeface="Courier New" pitchFamily="49" charset="0"/>
              </a:rPr>
              <a:t>const</a:t>
            </a:r>
            <a:r>
              <a:rPr lang="en-US" sz="2600" b="1" dirty="0">
                <a:solidFill>
                  <a:schemeClr val="accent6"/>
                </a:solidFill>
                <a:latin typeface="Courier New" pitchFamily="49" charset="0"/>
                <a:cs typeface="Courier New" pitchFamily="49" charset="0"/>
              </a:rPr>
              <a:t> </a:t>
            </a:r>
            <a:r>
              <a:rPr lang="en-US" sz="2600" b="1" dirty="0" err="1">
                <a:solidFill>
                  <a:schemeClr val="accent6"/>
                </a:solidFill>
                <a:latin typeface="Courier New" pitchFamily="49" charset="0"/>
                <a:cs typeface="Courier New" pitchFamily="49" charset="0"/>
              </a:rPr>
              <a:t>Key_Type</a:t>
            </a:r>
            <a:r>
              <a:rPr lang="en-US" sz="2600" b="1" dirty="0">
                <a:solidFill>
                  <a:schemeClr val="accent6"/>
                </a:solidFill>
                <a:latin typeface="Courier New" pitchFamily="49" charset="0"/>
                <a:cs typeface="Courier New" pitchFamily="49" charset="0"/>
              </a:rPr>
              <a:t>&amp; key)</a:t>
            </a:r>
          </a:p>
          <a:p>
            <a:pPr marL="514350" indent="-514350" eaLnBrk="1" hangingPunct="1">
              <a:buClr>
                <a:schemeClr val="tx1"/>
              </a:buClr>
              <a:buSzPct val="100000"/>
              <a:buFont typeface="+mj-lt"/>
              <a:buAutoNum type="arabicPeriod"/>
              <a:defRPr/>
            </a:pPr>
            <a:r>
              <a:rPr lang="en-US" dirty="0" smtClean="0"/>
              <a:t>Find </a:t>
            </a:r>
            <a:r>
              <a:rPr lang="en-US" dirty="0"/>
              <a:t>the first table element that is empty or the table element that </a:t>
            </a:r>
            <a:r>
              <a:rPr lang="en-US" dirty="0" smtClean="0"/>
              <a:t>contains the key</a:t>
            </a:r>
            <a:endParaRPr lang="en-US" dirty="0"/>
          </a:p>
          <a:p>
            <a:pPr marL="514350" indent="-514350" eaLnBrk="1" hangingPunct="1">
              <a:buClr>
                <a:schemeClr val="tx1"/>
              </a:buClr>
              <a:buSzPct val="100000"/>
              <a:buFont typeface="+mj-lt"/>
              <a:buAutoNum type="arabicPeriod"/>
              <a:defRPr/>
            </a:pPr>
            <a:r>
              <a:rPr lang="en-US" sz="2400" b="1" dirty="0" smtClean="0">
                <a:latin typeface="Courier New" pitchFamily="49" charset="0"/>
                <a:cs typeface="Courier New" pitchFamily="49" charset="0"/>
              </a:rPr>
              <a:t>if</a:t>
            </a:r>
            <a:r>
              <a:rPr lang="en-US" b="1" dirty="0" smtClean="0"/>
              <a:t> </a:t>
            </a:r>
            <a:r>
              <a:rPr lang="en-US" dirty="0"/>
              <a:t>an empty element is found</a:t>
            </a:r>
          </a:p>
          <a:p>
            <a:pPr marL="1377950" indent="-1377950" eaLnBrk="1" hangingPunct="1">
              <a:buClr>
                <a:schemeClr val="tx1"/>
              </a:buClr>
              <a:buSzPct val="100000"/>
              <a:buFont typeface="+mj-lt"/>
              <a:buAutoNum type="arabicPeriod"/>
              <a:defRPr/>
            </a:pPr>
            <a:r>
              <a:rPr lang="en-US" dirty="0" smtClean="0"/>
              <a:t>Return</a:t>
            </a:r>
            <a:endParaRPr lang="en-US" dirty="0"/>
          </a:p>
          <a:p>
            <a:pPr marL="514350" indent="-514350" eaLnBrk="1" hangingPunct="1">
              <a:buClr>
                <a:schemeClr val="tx1"/>
              </a:buClr>
              <a:buSzPct val="100000"/>
              <a:buFont typeface="+mj-lt"/>
              <a:buAutoNum type="arabicPeriod"/>
              <a:defRPr/>
            </a:pPr>
            <a:r>
              <a:rPr lang="en-US" sz="2400" b="1" dirty="0">
                <a:latin typeface="Courier New" pitchFamily="49" charset="0"/>
                <a:cs typeface="Courier New" pitchFamily="49" charset="0"/>
              </a:rPr>
              <a:t>else</a:t>
            </a:r>
            <a:endParaRPr lang="en-US" sz="2800" b="1" dirty="0">
              <a:latin typeface="Courier New" pitchFamily="49" charset="0"/>
              <a:cs typeface="Courier New" pitchFamily="49" charset="0"/>
            </a:endParaRPr>
          </a:p>
          <a:p>
            <a:pPr marL="514350" indent="-514350" eaLnBrk="1" hangingPunct="1">
              <a:buClr>
                <a:schemeClr val="tx1"/>
              </a:buClr>
              <a:buSzPct val="100000"/>
              <a:buFont typeface="+mj-lt"/>
              <a:buAutoNum type="arabicPeriod"/>
              <a:defRPr/>
            </a:pPr>
            <a:r>
              <a:rPr lang="en-US" dirty="0" smtClean="0"/>
              <a:t>The </a:t>
            </a:r>
            <a:r>
              <a:rPr lang="en-US" dirty="0"/>
              <a:t>key is </a:t>
            </a:r>
            <a:r>
              <a:rPr lang="en-US" dirty="0" smtClean="0"/>
              <a:t>found</a:t>
            </a:r>
            <a:endParaRPr lang="en-US" dirty="0"/>
          </a:p>
          <a:p>
            <a:pPr marL="519113" indent="0" eaLnBrk="1" hangingPunct="1">
              <a:buClr>
                <a:schemeClr val="tx1"/>
              </a:buClr>
              <a:buSzPct val="100000"/>
              <a:buFont typeface="Wingdings" pitchFamily="2" charset="2"/>
              <a:buNone/>
              <a:defRPr/>
            </a:pPr>
            <a:r>
              <a:rPr lang="en-US" dirty="0"/>
              <a:t>Remove this table element by setting it to point to </a:t>
            </a:r>
            <a:r>
              <a:rPr lang="en-US" sz="2400" dirty="0">
                <a:latin typeface="Courier New" pitchFamily="49" charset="0"/>
                <a:cs typeface="Courier New" pitchFamily="49" charset="0"/>
              </a:rPr>
              <a:t>DELETED</a:t>
            </a:r>
            <a:r>
              <a:rPr lang="en-US" dirty="0"/>
              <a:t>, </a:t>
            </a:r>
            <a:r>
              <a:rPr lang="en-US" dirty="0" smtClean="0"/>
              <a:t>increment </a:t>
            </a:r>
            <a:r>
              <a:rPr lang="en-US" sz="2400" dirty="0" err="1">
                <a:latin typeface="Courier New" pitchFamily="49" charset="0"/>
                <a:cs typeface="Courier New" pitchFamily="49" charset="0"/>
              </a:rPr>
              <a:t>num_deletes</a:t>
            </a:r>
            <a:r>
              <a:rPr lang="en-US" dirty="0"/>
              <a:t>, and decrement </a:t>
            </a:r>
            <a:r>
              <a:rPr lang="en-US" sz="2400" dirty="0" err="1" smtClean="0">
                <a:latin typeface="Courier New" pitchFamily="49" charset="0"/>
                <a:cs typeface="Courier New" pitchFamily="49" charset="0"/>
              </a:rPr>
              <a:t>num_keys</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rehash</a:t>
            </a:r>
            <a:r>
              <a:rPr lang="en-US" smtClean="0"/>
              <a:t> Function</a:t>
            </a:r>
          </a:p>
        </p:txBody>
      </p:sp>
      <p:sp>
        <p:nvSpPr>
          <p:cNvPr id="3" name="Content Placeholder 2"/>
          <p:cNvSpPr>
            <a:spLocks noGrp="1"/>
          </p:cNvSpPr>
          <p:nvPr>
            <p:ph sz="quarter" idx="1"/>
          </p:nvPr>
        </p:nvSpPr>
        <p:spPr>
          <a:xfrm>
            <a:off x="612775" y="1600200"/>
            <a:ext cx="8153400" cy="4876800"/>
          </a:xfrm>
        </p:spPr>
        <p:txBody>
          <a:bodyPr/>
          <a:lstStyle/>
          <a:p>
            <a:pPr marL="0" indent="0" eaLnBrk="1" hangingPunct="1">
              <a:buFont typeface="Wingdings" pitchFamily="2" charset="2"/>
              <a:buNone/>
              <a:defRPr/>
            </a:pPr>
            <a:endParaRPr lang="en-US" sz="2400" b="1" dirty="0" smtClean="0">
              <a:solidFill>
                <a:schemeClr val="accent6"/>
              </a:solidFill>
            </a:endParaRPr>
          </a:p>
          <a:p>
            <a:pPr marL="0" indent="0" eaLnBrk="1" hangingPunct="1">
              <a:buFont typeface="Wingdings" pitchFamily="2" charset="2"/>
              <a:buNone/>
              <a:defRPr/>
            </a:pPr>
            <a:r>
              <a:rPr lang="en-US" sz="2400" b="1" dirty="0" smtClean="0">
                <a:solidFill>
                  <a:schemeClr val="accent6"/>
                </a:solidFill>
              </a:rPr>
              <a:t>Algorithm </a:t>
            </a:r>
            <a:r>
              <a:rPr lang="en-US" sz="2400" b="1" dirty="0">
                <a:solidFill>
                  <a:schemeClr val="accent6"/>
                </a:solidFill>
              </a:rPr>
              <a:t>for </a:t>
            </a:r>
            <a:r>
              <a:rPr lang="en-US" sz="2000" b="1" dirty="0" smtClean="0">
                <a:solidFill>
                  <a:schemeClr val="accent6"/>
                </a:solidFill>
                <a:latin typeface="Courier New" pitchFamily="49" charset="0"/>
                <a:cs typeface="Courier New" pitchFamily="49" charset="0"/>
              </a:rPr>
              <a:t>rehash</a:t>
            </a:r>
            <a:endParaRPr lang="en-US" sz="2000" b="1" dirty="0">
              <a:solidFill>
                <a:schemeClr val="accent6"/>
              </a:solidFill>
              <a:latin typeface="Courier New" pitchFamily="49" charset="0"/>
              <a:cs typeface="Courier New" pitchFamily="49" charset="0"/>
            </a:endParaRPr>
          </a:p>
          <a:p>
            <a:pPr marL="514350" indent="-514350" eaLnBrk="1" hangingPunct="1">
              <a:buClr>
                <a:schemeClr val="tx1"/>
              </a:buClr>
              <a:buSzPct val="100000"/>
              <a:buFont typeface="+mj-lt"/>
              <a:buAutoNum type="arabicPeriod"/>
              <a:defRPr/>
            </a:pPr>
            <a:r>
              <a:rPr lang="en-US" sz="2400" dirty="0" smtClean="0"/>
              <a:t>Allocate </a:t>
            </a:r>
            <a:r>
              <a:rPr lang="en-US" sz="2400" dirty="0"/>
              <a:t>a new hash table that is double the </a:t>
            </a:r>
            <a:r>
              <a:rPr lang="en-US" sz="2400" dirty="0" smtClean="0"/>
              <a:t>size</a:t>
            </a:r>
            <a:endParaRPr lang="en-US" sz="2400" dirty="0"/>
          </a:p>
          <a:p>
            <a:pPr marL="514350" indent="-514350" eaLnBrk="1" hangingPunct="1">
              <a:buClr>
                <a:schemeClr val="tx1"/>
              </a:buClr>
              <a:buSzPct val="100000"/>
              <a:buFont typeface="+mj-lt"/>
              <a:buAutoNum type="arabicPeriod"/>
              <a:defRPr/>
            </a:pPr>
            <a:r>
              <a:rPr lang="en-US" sz="2400" dirty="0" smtClean="0"/>
              <a:t>Reset </a:t>
            </a:r>
            <a:r>
              <a:rPr lang="en-US" sz="2400" dirty="0"/>
              <a:t>the number of keys and number of deletions to </a:t>
            </a:r>
            <a:r>
              <a:rPr lang="en-US" sz="2400" dirty="0" smtClean="0"/>
              <a:t>0</a:t>
            </a:r>
            <a:endParaRPr lang="en-US" sz="2400" dirty="0"/>
          </a:p>
          <a:p>
            <a:pPr marL="514350" indent="-514350" eaLnBrk="1" hangingPunct="1">
              <a:buClr>
                <a:schemeClr val="tx1"/>
              </a:buClr>
              <a:buSzPct val="100000"/>
              <a:buFont typeface="+mj-lt"/>
              <a:buAutoNum type="arabicPeriod"/>
              <a:defRPr/>
            </a:pPr>
            <a:r>
              <a:rPr lang="en-US" sz="2400" dirty="0" smtClean="0"/>
              <a:t>Reinsert </a:t>
            </a:r>
            <a:r>
              <a:rPr lang="en-US" sz="2400" dirty="0"/>
              <a:t>each table entry that has not been deleted in the new hash </a:t>
            </a:r>
            <a:r>
              <a:rPr lang="en-US" sz="2400" dirty="0" smtClean="0"/>
              <a:t>table</a:t>
            </a:r>
            <a:endParaRPr lang="en-US" sz="2400"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rehash</a:t>
            </a:r>
            <a:r>
              <a:rPr lang="en-US" smtClean="0"/>
              <a:t> Function (cont.)</a:t>
            </a:r>
          </a:p>
        </p:txBody>
      </p:sp>
      <p:pic>
        <p:nvPicPr>
          <p:cNvPr id="136194" name="Picture 2"/>
          <p:cNvPicPr>
            <a:picLocks noChangeAspect="1" noChangeArrowheads="1"/>
          </p:cNvPicPr>
          <p:nvPr/>
        </p:nvPicPr>
        <p:blipFill>
          <a:blip r:embed="rId2"/>
          <a:srcRect/>
          <a:stretch>
            <a:fillRect/>
          </a:stretch>
        </p:blipFill>
        <p:spPr bwMode="auto">
          <a:xfrm>
            <a:off x="1395413" y="1905000"/>
            <a:ext cx="6353175"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a:xfrm>
            <a:off x="612775" y="228600"/>
            <a:ext cx="8153400" cy="990600"/>
          </a:xfrm>
        </p:spPr>
        <p:txBody>
          <a:bodyPr/>
          <a:lstStyle/>
          <a:p>
            <a:pPr eaLnBrk="1" hangingPunct="1"/>
            <a:r>
              <a:rPr lang="en-US" sz="3600" smtClean="0"/>
              <a:t>The Copy Constructor, Assignment Operator, and Destructor</a:t>
            </a:r>
          </a:p>
        </p:txBody>
      </p:sp>
      <p:sp>
        <p:nvSpPr>
          <p:cNvPr id="137218" name="Content Placeholder 2"/>
          <p:cNvSpPr>
            <a:spLocks noGrp="1"/>
          </p:cNvSpPr>
          <p:nvPr>
            <p:ph sz="quarter" idx="1"/>
          </p:nvPr>
        </p:nvSpPr>
        <p:spPr>
          <a:xfrm>
            <a:off x="612775" y="1600200"/>
            <a:ext cx="8153400" cy="4495800"/>
          </a:xfrm>
        </p:spPr>
        <p:txBody>
          <a:bodyPr/>
          <a:lstStyle/>
          <a:p>
            <a:pPr eaLnBrk="1" hangingPunct="1"/>
            <a:r>
              <a:rPr lang="en-US" smtClean="0"/>
              <a:t>Because the </a:t>
            </a:r>
            <a:r>
              <a:rPr lang="en-US" sz="2400" smtClean="0">
                <a:latin typeface="Courier New" pitchFamily="49" charset="0"/>
                <a:cs typeface="Courier New" pitchFamily="49" charset="0"/>
              </a:rPr>
              <a:t>vector&lt;Entry_Type*&gt; table </a:t>
            </a:r>
            <a:r>
              <a:rPr lang="en-US" smtClean="0"/>
              <a:t>contains pointers to dynamically allocated </a:t>
            </a:r>
            <a:r>
              <a:rPr lang="en-US" sz="2400" smtClean="0">
                <a:latin typeface="Courier New" pitchFamily="49" charset="0"/>
                <a:cs typeface="Courier New" pitchFamily="49" charset="0"/>
              </a:rPr>
              <a:t>Entry_Type</a:t>
            </a:r>
            <a:r>
              <a:rPr lang="en-US" smtClean="0"/>
              <a:t> objects, we need to implement the copy constructor and assignment operators so that they make copies of the objects pointed to when a </a:t>
            </a:r>
            <a:r>
              <a:rPr lang="en-US" sz="2400" smtClean="0">
                <a:latin typeface="Courier New" pitchFamily="49" charset="0"/>
                <a:cs typeface="Courier New" pitchFamily="49" charset="0"/>
              </a:rPr>
              <a:t>hash_map</a:t>
            </a:r>
            <a:r>
              <a:rPr lang="en-US" smtClean="0"/>
              <a:t> is copied</a:t>
            </a:r>
          </a:p>
        </p:txBody>
      </p:sp>
      <p:pic>
        <p:nvPicPr>
          <p:cNvPr id="137219" name="Picture 3"/>
          <p:cNvPicPr>
            <a:picLocks noChangeAspect="1" noChangeArrowheads="1"/>
          </p:cNvPicPr>
          <p:nvPr/>
        </p:nvPicPr>
        <p:blipFill>
          <a:blip r:embed="rId2"/>
          <a:srcRect/>
          <a:stretch>
            <a:fillRect/>
          </a:stretch>
        </p:blipFill>
        <p:spPr bwMode="auto">
          <a:xfrm>
            <a:off x="2133600" y="4292600"/>
            <a:ext cx="4495800" cy="1295400"/>
          </a:xfrm>
          <a:prstGeom prst="rect">
            <a:avLst/>
          </a:prstGeom>
          <a:noFill/>
          <a:ln w="9525">
            <a:noFill/>
            <a:miter lim="800000"/>
            <a:headEnd/>
            <a:tailEnd/>
          </a:ln>
        </p:spPr>
      </p:pic>
      <p:sp>
        <p:nvSpPr>
          <p:cNvPr id="2" name="Rectangle 1"/>
          <p:cNvSpPr/>
          <p:nvPr/>
        </p:nvSpPr>
        <p:spPr>
          <a:xfrm>
            <a:off x="990600" y="5562600"/>
            <a:ext cx="7772400" cy="984250"/>
          </a:xfrm>
          <a:prstGeom prst="rect">
            <a:avLst/>
          </a:prstGeom>
        </p:spPr>
        <p:txBody>
          <a:bodyPr>
            <a:spAutoFit/>
          </a:bodyPr>
          <a:lstStyle/>
          <a:p>
            <a:pPr marL="319088" indent="-319088">
              <a:spcBef>
                <a:spcPts val="700"/>
              </a:spcBef>
              <a:buClr>
                <a:schemeClr val="accent2"/>
              </a:buClr>
              <a:buSzPct val="60000"/>
              <a:buFont typeface="Wingdings" pitchFamily="2" charset="2"/>
              <a:buChar char=""/>
              <a:defRPr/>
            </a:pPr>
            <a:r>
              <a:rPr lang="en-US" sz="2900" dirty="0">
                <a:latin typeface="+mn-lt"/>
                <a:cs typeface="+mn-cs"/>
              </a:rPr>
              <a:t>We also need to delete these dynamically allocated objects when a </a:t>
            </a:r>
            <a:r>
              <a:rPr lang="en-US" sz="2900" dirty="0" err="1">
                <a:latin typeface="+mn-lt"/>
                <a:cs typeface="+mn-cs"/>
              </a:rPr>
              <a:t>hash_map</a:t>
            </a:r>
            <a:r>
              <a:rPr lang="en-US" sz="2900" dirty="0">
                <a:latin typeface="+mn-lt"/>
                <a:cs typeface="+mn-cs"/>
              </a:rPr>
              <a:t> is destroyed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12775" y="228600"/>
            <a:ext cx="8153400" cy="990600"/>
          </a:xfrm>
        </p:spPr>
        <p:txBody>
          <a:bodyPr/>
          <a:lstStyle/>
          <a:p>
            <a:pPr eaLnBrk="1" hangingPunct="1"/>
            <a:r>
              <a:rPr lang="en-US" smtClean="0"/>
              <a:t>The </a:t>
            </a:r>
            <a:r>
              <a:rPr lang="en-US" smtClean="0">
                <a:latin typeface="Courier New" pitchFamily="49" charset="0"/>
                <a:cs typeface="Courier New" pitchFamily="49" charset="0"/>
              </a:rPr>
              <a:t>set</a:t>
            </a:r>
            <a:r>
              <a:rPr lang="en-US" smtClean="0"/>
              <a:t> Functions (cont.)</a:t>
            </a:r>
          </a:p>
        </p:txBody>
      </p:sp>
      <p:pic>
        <p:nvPicPr>
          <p:cNvPr id="25602" name="Picture 2"/>
          <p:cNvPicPr>
            <a:picLocks noChangeAspect="1" noChangeArrowheads="1"/>
          </p:cNvPicPr>
          <p:nvPr/>
        </p:nvPicPr>
        <p:blipFill>
          <a:blip r:embed="rId2"/>
          <a:srcRect/>
          <a:stretch>
            <a:fillRect/>
          </a:stretch>
        </p:blipFill>
        <p:spPr bwMode="auto">
          <a:xfrm>
            <a:off x="563563" y="1524000"/>
            <a:ext cx="8355012"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612775" y="228600"/>
            <a:ext cx="8153400" cy="990600"/>
          </a:xfrm>
        </p:spPr>
        <p:txBody>
          <a:bodyPr/>
          <a:lstStyle/>
          <a:p>
            <a:pPr eaLnBrk="1" hangingPunct="1"/>
            <a:r>
              <a:rPr lang="en-US" sz="3600" smtClean="0"/>
              <a:t>Class </a:t>
            </a:r>
            <a:r>
              <a:rPr lang="en-US" sz="3200" smtClean="0">
                <a:latin typeface="Courier New" pitchFamily="49" charset="0"/>
                <a:cs typeface="Courier New" pitchFamily="49" charset="0"/>
              </a:rPr>
              <a:t>hash_map</a:t>
            </a:r>
            <a:r>
              <a:rPr lang="en-US" sz="3600" smtClean="0"/>
              <a:t> as Implemented by </a:t>
            </a:r>
            <a:r>
              <a:rPr lang="en-US" sz="3200" smtClean="0">
                <a:latin typeface="Courier New" pitchFamily="49" charset="0"/>
                <a:cs typeface="Courier New" pitchFamily="49" charset="0"/>
              </a:rPr>
              <a:t>Hash_Table_Chain.h</a:t>
            </a:r>
          </a:p>
        </p:txBody>
      </p:sp>
      <p:pic>
        <p:nvPicPr>
          <p:cNvPr id="138242" name="Picture 4"/>
          <p:cNvPicPr>
            <a:picLocks noChangeAspect="1" noChangeArrowheads="1"/>
          </p:cNvPicPr>
          <p:nvPr/>
        </p:nvPicPr>
        <p:blipFill>
          <a:blip r:embed="rId2"/>
          <a:srcRect/>
          <a:stretch>
            <a:fillRect/>
          </a:stretch>
        </p:blipFill>
        <p:spPr bwMode="auto">
          <a:xfrm>
            <a:off x="198438" y="2681288"/>
            <a:ext cx="8677275"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612775" y="228600"/>
            <a:ext cx="8153400" cy="990600"/>
          </a:xfrm>
        </p:spPr>
        <p:txBody>
          <a:bodyPr/>
          <a:lstStyle/>
          <a:p>
            <a:pPr eaLnBrk="1" hangingPunct="1"/>
            <a:r>
              <a:rPr lang="en-US" sz="3600" smtClean="0"/>
              <a:t>Class </a:t>
            </a:r>
            <a:r>
              <a:rPr lang="en-US" sz="3200" smtClean="0">
                <a:latin typeface="Courier New" pitchFamily="49" charset="0"/>
                <a:cs typeface="Courier New" pitchFamily="49" charset="0"/>
              </a:rPr>
              <a:t>hash_map</a:t>
            </a:r>
            <a:r>
              <a:rPr lang="en-US" sz="3600" smtClean="0"/>
              <a:t> as Implemented by </a:t>
            </a:r>
            <a:r>
              <a:rPr lang="en-US" sz="3200" smtClean="0">
                <a:latin typeface="Courier New" pitchFamily="49" charset="0"/>
                <a:cs typeface="Courier New" pitchFamily="49" charset="0"/>
              </a:rPr>
              <a:t>Hash_Table_Chain.h</a:t>
            </a:r>
          </a:p>
        </p:txBody>
      </p:sp>
      <p:pic>
        <p:nvPicPr>
          <p:cNvPr id="139266" name="Picture 3"/>
          <p:cNvPicPr>
            <a:picLocks noChangeAspect="1" noChangeArrowheads="1"/>
          </p:cNvPicPr>
          <p:nvPr/>
        </p:nvPicPr>
        <p:blipFill>
          <a:blip r:embed="rId2"/>
          <a:srcRect/>
          <a:stretch>
            <a:fillRect/>
          </a:stretch>
        </p:blipFill>
        <p:spPr bwMode="auto">
          <a:xfrm>
            <a:off x="2895600" y="1585913"/>
            <a:ext cx="3886200" cy="2955925"/>
          </a:xfrm>
          <a:prstGeom prst="rect">
            <a:avLst/>
          </a:prstGeom>
          <a:noFill/>
          <a:ln w="9525">
            <a:noFill/>
            <a:miter lim="800000"/>
            <a:headEnd/>
            <a:tailEnd/>
          </a:ln>
        </p:spPr>
      </p:pic>
      <p:pic>
        <p:nvPicPr>
          <p:cNvPr id="139267" name="Picture 2"/>
          <p:cNvPicPr>
            <a:picLocks noChangeAspect="1" noChangeArrowheads="1"/>
          </p:cNvPicPr>
          <p:nvPr/>
        </p:nvPicPr>
        <p:blipFill>
          <a:blip r:embed="rId3"/>
          <a:srcRect/>
          <a:stretch>
            <a:fillRect/>
          </a:stretch>
        </p:blipFill>
        <p:spPr bwMode="auto">
          <a:xfrm>
            <a:off x="2884488" y="4541838"/>
            <a:ext cx="3046412" cy="193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insert</a:t>
            </a:r>
            <a:r>
              <a:rPr lang="en-US" smtClean="0"/>
              <a:t> Function</a:t>
            </a:r>
          </a:p>
        </p:txBody>
      </p:sp>
      <p:sp>
        <p:nvSpPr>
          <p:cNvPr id="2" name="Content Placeholder 1"/>
          <p:cNvSpPr>
            <a:spLocks noGrp="1"/>
          </p:cNvSpPr>
          <p:nvPr>
            <p:ph sz="quarter" idx="1"/>
          </p:nvPr>
        </p:nvSpPr>
        <p:spPr>
          <a:xfrm>
            <a:off x="612775" y="1600200"/>
            <a:ext cx="8153400" cy="4876800"/>
          </a:xfrm>
        </p:spPr>
        <p:txBody>
          <a:bodyPr>
            <a:normAutofit fontScale="92500"/>
          </a:bodyPr>
          <a:lstStyle/>
          <a:p>
            <a:pPr marL="0" indent="0" eaLnBrk="1" hangingPunct="1">
              <a:buFont typeface="Wingdings" pitchFamily="2" charset="2"/>
              <a:buNone/>
              <a:defRPr/>
            </a:pPr>
            <a:r>
              <a:rPr lang="en-US" b="1" dirty="0">
                <a:solidFill>
                  <a:schemeClr val="accent6"/>
                </a:solidFill>
              </a:rPr>
              <a:t>Algorithm for </a:t>
            </a:r>
            <a:r>
              <a:rPr lang="en-US" sz="2400" b="1" dirty="0">
                <a:solidFill>
                  <a:schemeClr val="accent6"/>
                </a:solidFill>
                <a:latin typeface="Courier New" pitchFamily="49" charset="0"/>
                <a:cs typeface="Courier New" pitchFamily="49" charset="0"/>
              </a:rPr>
              <a:t>insert(</a:t>
            </a:r>
            <a:r>
              <a:rPr lang="en-US" sz="2400" b="1" dirty="0" err="1">
                <a:solidFill>
                  <a:schemeClr val="accent6"/>
                </a:solidFill>
                <a:latin typeface="Courier New" pitchFamily="49" charset="0"/>
                <a:cs typeface="Courier New" pitchFamily="49" charset="0"/>
              </a:rPr>
              <a:t>const</a:t>
            </a:r>
            <a:r>
              <a:rPr lang="en-US" sz="2400" b="1" dirty="0">
                <a:solidFill>
                  <a:schemeClr val="accent6"/>
                </a:solidFill>
                <a:latin typeface="Courier New" pitchFamily="49" charset="0"/>
                <a:cs typeface="Courier New" pitchFamily="49" charset="0"/>
              </a:rPr>
              <a:t> </a:t>
            </a:r>
            <a:r>
              <a:rPr lang="en-US" sz="2400" b="1" dirty="0" err="1">
                <a:solidFill>
                  <a:schemeClr val="accent6"/>
                </a:solidFill>
                <a:latin typeface="Courier New" pitchFamily="49" charset="0"/>
                <a:cs typeface="Courier New" pitchFamily="49" charset="0"/>
              </a:rPr>
              <a:t>Entry_Type</a:t>
            </a:r>
            <a:r>
              <a:rPr lang="en-US" sz="2400" b="1" dirty="0">
                <a:solidFill>
                  <a:schemeClr val="accent6"/>
                </a:solidFill>
                <a:latin typeface="Courier New" pitchFamily="49" charset="0"/>
                <a:cs typeface="Courier New" pitchFamily="49" charset="0"/>
              </a:rPr>
              <a:t>&amp; entry)</a:t>
            </a:r>
          </a:p>
          <a:p>
            <a:pPr marL="514350" indent="-514350" eaLnBrk="1" hangingPunct="1">
              <a:buClr>
                <a:schemeClr val="tx1"/>
              </a:buClr>
              <a:buSzPct val="100000"/>
              <a:buFont typeface="+mj-lt"/>
              <a:buAutoNum type="arabicPeriod"/>
              <a:defRPr/>
            </a:pPr>
            <a:r>
              <a:rPr lang="en-US" dirty="0" smtClean="0"/>
              <a:t>Check </a:t>
            </a:r>
            <a:r>
              <a:rPr lang="en-US" dirty="0"/>
              <a:t>for need to </a:t>
            </a:r>
            <a:r>
              <a:rPr lang="en-US" dirty="0" smtClean="0"/>
              <a:t>rehash</a:t>
            </a:r>
            <a:endParaRPr lang="en-US" dirty="0"/>
          </a:p>
          <a:p>
            <a:pPr marL="514350" indent="-514350" eaLnBrk="1" hangingPunct="1">
              <a:buClr>
                <a:schemeClr val="tx1"/>
              </a:buClr>
              <a:buSzPct val="100000"/>
              <a:buFont typeface="+mj-lt"/>
              <a:buAutoNum type="arabicPeriod"/>
              <a:defRPr/>
            </a:pPr>
            <a:r>
              <a:rPr lang="en-US" dirty="0" smtClean="0"/>
              <a:t>Set </a:t>
            </a:r>
            <a:r>
              <a:rPr lang="en-US" sz="2200" dirty="0">
                <a:latin typeface="Courier New" pitchFamily="49" charset="0"/>
                <a:cs typeface="Courier New" pitchFamily="49" charset="0"/>
              </a:rPr>
              <a:t>index</a:t>
            </a:r>
            <a:r>
              <a:rPr lang="en-US" dirty="0"/>
              <a:t> to </a:t>
            </a:r>
            <a:r>
              <a:rPr lang="en-US" sz="2200" dirty="0" err="1">
                <a:latin typeface="Courier New" pitchFamily="49" charset="0"/>
                <a:cs typeface="Courier New" pitchFamily="49" charset="0"/>
              </a:rPr>
              <a:t>hash_fcn</a:t>
            </a:r>
            <a:r>
              <a:rPr lang="en-US" sz="2200" dirty="0">
                <a:latin typeface="Courier New" pitchFamily="49" charset="0"/>
                <a:cs typeface="Courier New" pitchFamily="49" charset="0"/>
              </a:rPr>
              <a:t>(key) % </a:t>
            </a:r>
            <a:r>
              <a:rPr lang="en-US" sz="2200" dirty="0" err="1">
                <a:latin typeface="Courier New" pitchFamily="49" charset="0"/>
                <a:cs typeface="Courier New" pitchFamily="49" charset="0"/>
              </a:rPr>
              <a:t>the_buckets.size</a:t>
            </a:r>
            <a:r>
              <a:rPr lang="en-US" sz="2200" dirty="0" smtClean="0">
                <a:latin typeface="Courier New" pitchFamily="49" charset="0"/>
                <a:cs typeface="Courier New" pitchFamily="49" charset="0"/>
              </a:rPr>
              <a:t>()</a:t>
            </a:r>
            <a:endParaRPr lang="en-US" sz="2200" dirty="0">
              <a:latin typeface="Courier New" pitchFamily="49" charset="0"/>
              <a:cs typeface="Courier New" pitchFamily="49" charset="0"/>
            </a:endParaRPr>
          </a:p>
          <a:p>
            <a:pPr marL="514350" indent="-514350" eaLnBrk="1" hangingPunct="1">
              <a:buClr>
                <a:schemeClr val="tx1"/>
              </a:buClr>
              <a:buSzPct val="100000"/>
              <a:buFont typeface="+mj-lt"/>
              <a:buAutoNum type="arabicPeriod"/>
              <a:defRPr/>
            </a:pPr>
            <a:r>
              <a:rPr lang="en-US" dirty="0" smtClean="0"/>
              <a:t>Search </a:t>
            </a:r>
            <a:r>
              <a:rPr lang="en-US" dirty="0"/>
              <a:t>the list at </a:t>
            </a:r>
            <a:r>
              <a:rPr lang="en-US" sz="2200" dirty="0" err="1">
                <a:latin typeface="Courier New" pitchFamily="49" charset="0"/>
                <a:cs typeface="Courier New" pitchFamily="49" charset="0"/>
              </a:rPr>
              <a:t>the_buckets</a:t>
            </a:r>
            <a:r>
              <a:rPr lang="en-US" sz="2200" dirty="0">
                <a:latin typeface="Courier New" pitchFamily="49" charset="0"/>
                <a:cs typeface="Courier New" pitchFamily="49" charset="0"/>
              </a:rPr>
              <a:t>[index]</a:t>
            </a:r>
            <a:r>
              <a:rPr lang="en-US" dirty="0"/>
              <a:t> to find the </a:t>
            </a:r>
            <a:r>
              <a:rPr lang="en-US" dirty="0" smtClean="0"/>
              <a:t>key</a:t>
            </a:r>
            <a:endParaRPr lang="en-US" dirty="0"/>
          </a:p>
          <a:p>
            <a:pPr marL="514350" indent="-514350" eaLnBrk="1" hangingPunct="1">
              <a:buClr>
                <a:schemeClr val="tx1"/>
              </a:buClr>
              <a:buSzPct val="100000"/>
              <a:buFont typeface="+mj-lt"/>
              <a:buAutoNum type="arabicPeriod"/>
              <a:defRPr/>
            </a:pPr>
            <a:r>
              <a:rPr lang="en-US" sz="2200" b="1" dirty="0">
                <a:latin typeface="Courier New" pitchFamily="49" charset="0"/>
                <a:cs typeface="Courier New" pitchFamily="49" charset="0"/>
              </a:rPr>
              <a:t>if</a:t>
            </a:r>
            <a:r>
              <a:rPr lang="en-US" b="1" dirty="0" smtClean="0"/>
              <a:t> </a:t>
            </a:r>
            <a:r>
              <a:rPr lang="en-US" dirty="0"/>
              <a:t>not found</a:t>
            </a:r>
          </a:p>
          <a:p>
            <a:pPr marL="914400" indent="-914400" eaLnBrk="1" hangingPunct="1">
              <a:buClr>
                <a:schemeClr val="tx1"/>
              </a:buClr>
              <a:buSzPct val="100000"/>
              <a:buFont typeface="+mj-lt"/>
              <a:buAutoNum type="arabicPeriod"/>
              <a:defRPr/>
            </a:pPr>
            <a:r>
              <a:rPr lang="en-US" dirty="0" smtClean="0"/>
              <a:t>Append </a:t>
            </a:r>
            <a:r>
              <a:rPr lang="en-US" dirty="0"/>
              <a:t>a new entry to the end of this </a:t>
            </a:r>
            <a:r>
              <a:rPr lang="en-US" dirty="0" smtClean="0"/>
              <a:t>list</a:t>
            </a:r>
            <a:endParaRPr lang="en-US" dirty="0"/>
          </a:p>
          <a:p>
            <a:pPr marL="914400" indent="-914400" eaLnBrk="1" hangingPunct="1">
              <a:buClr>
                <a:schemeClr val="tx1"/>
              </a:buClr>
              <a:buSzPct val="100000"/>
              <a:buFont typeface="+mj-lt"/>
              <a:buAutoNum type="arabicPeriod"/>
              <a:defRPr/>
            </a:pPr>
            <a:r>
              <a:rPr lang="en-US" dirty="0" smtClean="0"/>
              <a:t>Return </a:t>
            </a:r>
            <a:r>
              <a:rPr lang="en-US" sz="2200" dirty="0" err="1">
                <a:latin typeface="Courier New" pitchFamily="49" charset="0"/>
                <a:cs typeface="Courier New" pitchFamily="49" charset="0"/>
              </a:rPr>
              <a:t>make_pair</a:t>
            </a:r>
            <a:r>
              <a:rPr lang="en-US" sz="2200" dirty="0">
                <a:latin typeface="Courier New" pitchFamily="49" charset="0"/>
                <a:cs typeface="Courier New" pitchFamily="49" charset="0"/>
              </a:rPr>
              <a:t>(</a:t>
            </a:r>
            <a:r>
              <a:rPr lang="en-US" i="1" dirty="0"/>
              <a:t>iterator to the inserted item</a:t>
            </a:r>
            <a:r>
              <a:rPr lang="en-US" dirty="0"/>
              <a:t>, </a:t>
            </a:r>
            <a:r>
              <a:rPr lang="en-US" sz="2200" dirty="0">
                <a:latin typeface="Courier New" pitchFamily="49" charset="0"/>
                <a:cs typeface="Courier New" pitchFamily="49" charset="0"/>
              </a:rPr>
              <a:t>true)</a:t>
            </a:r>
          </a:p>
          <a:p>
            <a:pPr marL="514350" indent="-514350" eaLnBrk="1" hangingPunct="1">
              <a:buClr>
                <a:schemeClr val="tx1"/>
              </a:buClr>
              <a:buSzPct val="100000"/>
              <a:buFont typeface="+mj-lt"/>
              <a:buAutoNum type="arabicPeriod"/>
              <a:defRPr/>
            </a:pPr>
            <a:r>
              <a:rPr lang="en-US" sz="2200" b="1" dirty="0">
                <a:latin typeface="Courier New" pitchFamily="49" charset="0"/>
                <a:cs typeface="Courier New" pitchFamily="49" charset="0"/>
              </a:rPr>
              <a:t>else</a:t>
            </a:r>
          </a:p>
          <a:p>
            <a:pPr marL="514350" indent="-514350" eaLnBrk="1" hangingPunct="1">
              <a:buClr>
                <a:schemeClr val="tx1"/>
              </a:buClr>
              <a:buSzPct val="100000"/>
              <a:buFont typeface="+mj-lt"/>
              <a:buAutoNum type="arabicPeriod"/>
              <a:defRPr/>
            </a:pPr>
            <a:r>
              <a:rPr lang="en-US" dirty="0" smtClean="0"/>
              <a:t>Return </a:t>
            </a:r>
            <a:r>
              <a:rPr lang="en-US" sz="2200" dirty="0" err="1">
                <a:latin typeface="Courier New" pitchFamily="49" charset="0"/>
                <a:cs typeface="Courier New" pitchFamily="49" charset="0"/>
              </a:rPr>
              <a:t>make_pair</a:t>
            </a:r>
            <a:r>
              <a:rPr lang="en-US" sz="2200" dirty="0">
                <a:latin typeface="Courier New" pitchFamily="49" charset="0"/>
                <a:cs typeface="Courier New" pitchFamily="49" charset="0"/>
              </a:rPr>
              <a:t>(</a:t>
            </a:r>
            <a:r>
              <a:rPr lang="en-US" i="1" dirty="0"/>
              <a:t>iterator to the found item</a:t>
            </a:r>
            <a:r>
              <a:rPr lang="en-US" dirty="0"/>
              <a:t>, </a:t>
            </a:r>
            <a:r>
              <a:rPr lang="en-US" sz="2200" dirty="0">
                <a:latin typeface="Courier New" pitchFamily="49" charset="0"/>
                <a:cs typeface="Courier New" pitchFamily="49" charset="0"/>
              </a:rPr>
              <a:t>false)</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insert</a:t>
            </a:r>
            <a:r>
              <a:rPr lang="en-US" smtClean="0"/>
              <a:t> Function (cont.)</a:t>
            </a:r>
          </a:p>
        </p:txBody>
      </p:sp>
      <p:pic>
        <p:nvPicPr>
          <p:cNvPr id="141314" name="Picture 2"/>
          <p:cNvPicPr>
            <a:picLocks noChangeAspect="1" noChangeArrowheads="1"/>
          </p:cNvPicPr>
          <p:nvPr/>
        </p:nvPicPr>
        <p:blipFill>
          <a:blip r:embed="rId2"/>
          <a:srcRect/>
          <a:stretch>
            <a:fillRect/>
          </a:stretch>
        </p:blipFill>
        <p:spPr bwMode="auto">
          <a:xfrm>
            <a:off x="2667000" y="1570038"/>
            <a:ext cx="4579938" cy="2620962"/>
          </a:xfrm>
          <a:prstGeom prst="rect">
            <a:avLst/>
          </a:prstGeom>
          <a:noFill/>
          <a:ln w="9525">
            <a:noFill/>
            <a:miter lim="800000"/>
            <a:headEnd/>
            <a:tailEnd/>
          </a:ln>
        </p:spPr>
      </p:pic>
      <p:pic>
        <p:nvPicPr>
          <p:cNvPr id="141315" name="Picture 3"/>
          <p:cNvPicPr>
            <a:picLocks noChangeAspect="1" noChangeArrowheads="1"/>
          </p:cNvPicPr>
          <p:nvPr/>
        </p:nvPicPr>
        <p:blipFill>
          <a:blip r:embed="rId3"/>
          <a:srcRect/>
          <a:stretch>
            <a:fillRect/>
          </a:stretch>
        </p:blipFill>
        <p:spPr bwMode="auto">
          <a:xfrm>
            <a:off x="2667000" y="4191000"/>
            <a:ext cx="4529138" cy="232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erase</a:t>
            </a:r>
            <a:r>
              <a:rPr lang="en-US" smtClean="0"/>
              <a:t> Function</a:t>
            </a:r>
          </a:p>
        </p:txBody>
      </p:sp>
      <p:sp>
        <p:nvSpPr>
          <p:cNvPr id="3" name="Content Placeholder 2"/>
          <p:cNvSpPr>
            <a:spLocks noGrp="1"/>
          </p:cNvSpPr>
          <p:nvPr>
            <p:ph sz="quarter" idx="1"/>
          </p:nvPr>
        </p:nvSpPr>
        <p:spPr>
          <a:xfrm>
            <a:off x="612775" y="1600200"/>
            <a:ext cx="8153400" cy="4876800"/>
          </a:xfrm>
        </p:spPr>
        <p:txBody>
          <a:bodyPr/>
          <a:lstStyle/>
          <a:p>
            <a:pPr marL="0" indent="0" eaLnBrk="1" hangingPunct="1">
              <a:buFont typeface="Wingdings" pitchFamily="2" charset="2"/>
              <a:buNone/>
              <a:defRPr/>
            </a:pPr>
            <a:r>
              <a:rPr lang="en-US" sz="2400" b="1" dirty="0">
                <a:solidFill>
                  <a:schemeClr val="accent6"/>
                </a:solidFill>
              </a:rPr>
              <a:t>Algorithm for </a:t>
            </a:r>
            <a:r>
              <a:rPr lang="en-US" sz="2000" b="1" dirty="0" err="1" smtClean="0">
                <a:solidFill>
                  <a:schemeClr val="accent6"/>
                </a:solidFill>
                <a:latin typeface="Courier New" pitchFamily="49" charset="0"/>
                <a:cs typeface="Courier New" pitchFamily="49" charset="0"/>
              </a:rPr>
              <a:t>hash_map:erase</a:t>
            </a:r>
            <a:r>
              <a:rPr lang="en-US" sz="2000" b="1" dirty="0" smtClean="0">
                <a:solidFill>
                  <a:schemeClr val="accent6"/>
                </a:solidFill>
                <a:latin typeface="Courier New" pitchFamily="49" charset="0"/>
                <a:cs typeface="Courier New" pitchFamily="49" charset="0"/>
              </a:rPr>
              <a:t>(</a:t>
            </a:r>
            <a:r>
              <a:rPr lang="en-US" sz="2000" b="1" dirty="0" err="1" smtClean="0">
                <a:solidFill>
                  <a:schemeClr val="accent6"/>
                </a:solidFill>
                <a:latin typeface="Courier New" pitchFamily="49" charset="0"/>
                <a:cs typeface="Courier New" pitchFamily="49" charset="0"/>
              </a:rPr>
              <a:t>const</a:t>
            </a:r>
            <a:r>
              <a:rPr lang="en-US" sz="2000" b="1" dirty="0" smtClean="0">
                <a:solidFill>
                  <a:schemeClr val="accent6"/>
                </a:solidFill>
                <a:latin typeface="Courier New" pitchFamily="49" charset="0"/>
                <a:cs typeface="Courier New" pitchFamily="49" charset="0"/>
              </a:rPr>
              <a:t> </a:t>
            </a:r>
            <a:r>
              <a:rPr lang="en-US" sz="2000" b="1" dirty="0" err="1">
                <a:solidFill>
                  <a:schemeClr val="accent6"/>
                </a:solidFill>
                <a:latin typeface="Courier New" pitchFamily="49" charset="0"/>
                <a:cs typeface="Courier New" pitchFamily="49" charset="0"/>
              </a:rPr>
              <a:t>Key_Type</a:t>
            </a:r>
            <a:r>
              <a:rPr lang="en-US" sz="2000" b="1" dirty="0">
                <a:solidFill>
                  <a:schemeClr val="accent6"/>
                </a:solidFill>
                <a:latin typeface="Courier New" pitchFamily="49" charset="0"/>
                <a:cs typeface="Courier New" pitchFamily="49" charset="0"/>
              </a:rPr>
              <a:t>&amp; key)</a:t>
            </a:r>
          </a:p>
          <a:p>
            <a:pPr marL="514350" indent="-514350" eaLnBrk="1" hangingPunct="1">
              <a:buClr>
                <a:schemeClr val="tx1"/>
              </a:buClr>
              <a:buSzPct val="100000"/>
              <a:buFont typeface="+mj-lt"/>
              <a:buAutoNum type="arabicPeriod"/>
              <a:defRPr/>
            </a:pPr>
            <a:r>
              <a:rPr lang="en-US" dirty="0"/>
              <a:t>Set index to </a:t>
            </a:r>
            <a:r>
              <a:rPr lang="en-US" dirty="0" smtClean="0"/>
              <a:t/>
            </a:r>
            <a:br>
              <a:rPr lang="en-US" dirty="0" smtClean="0"/>
            </a:br>
            <a:r>
              <a:rPr lang="en-US" sz="2400" dirty="0" err="1" smtClean="0">
                <a:latin typeface="Courier New" pitchFamily="49" charset="0"/>
                <a:cs typeface="Courier New" pitchFamily="49" charset="0"/>
              </a:rPr>
              <a:t>hash_fcn</a:t>
            </a:r>
            <a:r>
              <a:rPr lang="en-US" sz="2400" dirty="0" smtClean="0">
                <a:latin typeface="Courier New" pitchFamily="49" charset="0"/>
                <a:cs typeface="Courier New" pitchFamily="49" charset="0"/>
              </a:rPr>
              <a:t>(key</a:t>
            </a:r>
            <a:r>
              <a:rPr lang="en-US" sz="2400" dirty="0">
                <a:latin typeface="Courier New" pitchFamily="49" charset="0"/>
                <a:cs typeface="Courier New" pitchFamily="49" charset="0"/>
              </a:rPr>
              <a:t>) % </a:t>
            </a:r>
            <a:r>
              <a:rPr lang="en-US" sz="2400" dirty="0" err="1">
                <a:latin typeface="Courier New" pitchFamily="49" charset="0"/>
                <a:cs typeface="Courier New" pitchFamily="49" charset="0"/>
              </a:rPr>
              <a:t>the_buckets.size</a:t>
            </a:r>
            <a:r>
              <a:rPr lang="en-US" sz="2400" dirty="0" smtClean="0">
                <a:latin typeface="Courier New" pitchFamily="49" charset="0"/>
                <a:cs typeface="Courier New" pitchFamily="49" charset="0"/>
              </a:rPr>
              <a:t>()</a:t>
            </a:r>
          </a:p>
          <a:p>
            <a:pPr marL="514350" indent="-514350" eaLnBrk="1" hangingPunct="1">
              <a:buClr>
                <a:schemeClr val="tx1"/>
              </a:buClr>
              <a:buSzPct val="100000"/>
              <a:buFont typeface="+mj-lt"/>
              <a:buAutoNum type="arabicPeriod"/>
              <a:defRPr/>
            </a:pPr>
            <a:r>
              <a:rPr lang="en-US" dirty="0"/>
              <a:t>Search the list at </a:t>
            </a:r>
            <a:r>
              <a:rPr lang="en-US" sz="2400" dirty="0">
                <a:latin typeface="Courier New" pitchFamily="49" charset="0"/>
                <a:cs typeface="Courier New" pitchFamily="49" charset="0"/>
              </a:rPr>
              <a:t>table[index]</a:t>
            </a:r>
            <a:r>
              <a:rPr lang="en-US" dirty="0"/>
              <a:t> to find the </a:t>
            </a:r>
            <a:r>
              <a:rPr lang="en-US" dirty="0" smtClean="0"/>
              <a:t>key</a:t>
            </a:r>
          </a:p>
          <a:p>
            <a:pPr marL="514350" indent="-514350" eaLnBrk="1" hangingPunct="1">
              <a:buClr>
                <a:schemeClr val="tx1"/>
              </a:buClr>
              <a:buSzPct val="100000"/>
              <a:buFont typeface="+mj-lt"/>
              <a:buAutoNum type="arabicPeriod"/>
              <a:defRPr/>
            </a:pPr>
            <a:r>
              <a:rPr lang="en-US" sz="2400" b="1" dirty="0">
                <a:latin typeface="Courier New" pitchFamily="49" charset="0"/>
                <a:cs typeface="Courier New" pitchFamily="49" charset="0"/>
              </a:rPr>
              <a:t>if</a:t>
            </a:r>
            <a:r>
              <a:rPr lang="en-US" b="1" dirty="0" smtClean="0"/>
              <a:t> </a:t>
            </a:r>
            <a:r>
              <a:rPr lang="en-US" dirty="0"/>
              <a:t>the search is </a:t>
            </a:r>
            <a:r>
              <a:rPr lang="en-US" dirty="0" smtClean="0"/>
              <a:t>successful</a:t>
            </a:r>
          </a:p>
          <a:p>
            <a:pPr marL="514350" indent="-514350" eaLnBrk="1" hangingPunct="1">
              <a:buClr>
                <a:schemeClr val="tx1"/>
              </a:buClr>
              <a:buSzPct val="100000"/>
              <a:buFont typeface="+mj-lt"/>
              <a:buAutoNum type="arabicPeriod"/>
              <a:defRPr/>
            </a:pPr>
            <a:r>
              <a:rPr lang="en-US" dirty="0" smtClean="0"/>
              <a:t> 	Erase </a:t>
            </a:r>
            <a:r>
              <a:rPr lang="en-US" dirty="0"/>
              <a:t>the entry with this key and decrement </a:t>
            </a:r>
            <a:r>
              <a:rPr lang="en-US" dirty="0" smtClean="0"/>
              <a:t>	</a:t>
            </a:r>
            <a:r>
              <a:rPr lang="en-US" sz="2400" dirty="0" err="1" smtClean="0">
                <a:latin typeface="Courier New" pitchFamily="49" charset="0"/>
                <a:cs typeface="Courier New" pitchFamily="49" charset="0"/>
              </a:rPr>
              <a:t>num_keys</a:t>
            </a:r>
            <a:endParaRPr lang="en-US" sz="24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a:xfrm>
            <a:off x="612775" y="228600"/>
            <a:ext cx="8153400" cy="990600"/>
          </a:xfrm>
        </p:spPr>
        <p:txBody>
          <a:bodyPr/>
          <a:lstStyle/>
          <a:p>
            <a:pPr eaLnBrk="1" hangingPunct="1"/>
            <a:r>
              <a:rPr lang="en-US" sz="3600" smtClean="0"/>
              <a:t>Copy Constructor, Assignment, and Destructor</a:t>
            </a:r>
          </a:p>
        </p:txBody>
      </p:sp>
      <p:sp>
        <p:nvSpPr>
          <p:cNvPr id="143362" name="Content Placeholder 2"/>
          <p:cNvSpPr>
            <a:spLocks noGrp="1"/>
          </p:cNvSpPr>
          <p:nvPr>
            <p:ph sz="quarter" idx="1"/>
          </p:nvPr>
        </p:nvSpPr>
        <p:spPr>
          <a:xfrm>
            <a:off x="612775" y="1600200"/>
            <a:ext cx="8153400" cy="4876800"/>
          </a:xfrm>
        </p:spPr>
        <p:txBody>
          <a:bodyPr/>
          <a:lstStyle/>
          <a:p>
            <a:pPr eaLnBrk="1" hangingPunct="1"/>
            <a:r>
              <a:rPr lang="en-US" smtClean="0"/>
              <a:t>Because </a:t>
            </a:r>
            <a:r>
              <a:rPr lang="en-US" sz="2400" smtClean="0">
                <a:latin typeface="Courier New" pitchFamily="49" charset="0"/>
                <a:cs typeface="Courier New" pitchFamily="49" charset="0"/>
              </a:rPr>
              <a:t>Hash_Table_Chain.h</a:t>
            </a:r>
            <a:r>
              <a:rPr lang="en-US" smtClean="0"/>
              <a:t> uses a </a:t>
            </a:r>
            <a:r>
              <a:rPr lang="en-US" sz="2400" smtClean="0">
                <a:latin typeface="Courier New" pitchFamily="49" charset="0"/>
                <a:cs typeface="Courier New" pitchFamily="49" charset="0"/>
              </a:rPr>
              <a:t>std::vector&lt;std::list&lt;Entry_Type&gt; &gt; </a:t>
            </a:r>
            <a:r>
              <a:rPr lang="en-US" smtClean="0"/>
              <a:t>to hold the hash table</a:t>
            </a:r>
          </a:p>
          <a:p>
            <a:pPr lvl="1" eaLnBrk="1" hangingPunct="1"/>
            <a:r>
              <a:rPr lang="en-US" smtClean="0"/>
              <a:t>the default copy constructor and assignment operator will make a deep copy of the </a:t>
            </a:r>
            <a:r>
              <a:rPr lang="en-US" sz="2100" smtClean="0">
                <a:latin typeface="Courier New" pitchFamily="49" charset="0"/>
                <a:cs typeface="Courier New" pitchFamily="49" charset="0"/>
              </a:rPr>
              <a:t>hash_map</a:t>
            </a:r>
            <a:r>
              <a:rPr lang="en-US" smtClean="0"/>
              <a:t> </a:t>
            </a:r>
          </a:p>
          <a:p>
            <a:pPr lvl="1" eaLnBrk="1" hangingPunct="1"/>
            <a:r>
              <a:rPr lang="en-US" smtClean="0"/>
              <a:t>the default destructor will delete any dynamically allocated objects</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a:xfrm>
            <a:off x="612775" y="228600"/>
            <a:ext cx="8153400" cy="990600"/>
          </a:xfrm>
        </p:spPr>
        <p:txBody>
          <a:bodyPr/>
          <a:lstStyle/>
          <a:p>
            <a:pPr eaLnBrk="1" hangingPunct="1"/>
            <a:r>
              <a:rPr lang="en-US" sz="3800" smtClean="0"/>
              <a:t>Testing the Hash Table Implementation</a:t>
            </a:r>
          </a:p>
        </p:txBody>
      </p:sp>
      <p:sp>
        <p:nvSpPr>
          <p:cNvPr id="3" name="Content Placeholder 2"/>
          <p:cNvSpPr>
            <a:spLocks noGrp="1"/>
          </p:cNvSpPr>
          <p:nvPr>
            <p:ph sz="quarter" idx="1"/>
          </p:nvPr>
        </p:nvSpPr>
        <p:spPr>
          <a:xfrm>
            <a:off x="457200" y="1600200"/>
            <a:ext cx="8229600" cy="4953000"/>
          </a:xfrm>
        </p:spPr>
        <p:txBody>
          <a:bodyPr>
            <a:normAutofit fontScale="92500" lnSpcReduction="20000"/>
          </a:bodyPr>
          <a:lstStyle/>
          <a:p>
            <a:pPr marL="320040" indent="-320040" eaLnBrk="1" fontAlgn="auto" hangingPunct="1">
              <a:spcAft>
                <a:spcPts val="0"/>
              </a:spcAft>
              <a:buFont typeface="Wingdings"/>
              <a:buChar char=""/>
              <a:defRPr/>
            </a:pPr>
            <a:r>
              <a:rPr lang="en-US" dirty="0" smtClean="0"/>
              <a:t>Write a method to </a:t>
            </a:r>
          </a:p>
          <a:p>
            <a:pPr marL="640080" lvl="1" indent="-274320" eaLnBrk="1" fontAlgn="auto" hangingPunct="1">
              <a:spcAft>
                <a:spcPts val="0"/>
              </a:spcAft>
              <a:buFont typeface="Wingdings 2"/>
              <a:buChar char=""/>
              <a:defRPr/>
            </a:pPr>
            <a:r>
              <a:rPr lang="en-US" dirty="0" smtClean="0"/>
              <a:t>create a file of key-value pairs</a:t>
            </a:r>
          </a:p>
          <a:p>
            <a:pPr marL="640080" lvl="1" indent="-274320" eaLnBrk="1" fontAlgn="auto" hangingPunct="1">
              <a:spcAft>
                <a:spcPts val="0"/>
              </a:spcAft>
              <a:buFont typeface="Wingdings 2"/>
              <a:buChar char=""/>
              <a:defRPr/>
            </a:pPr>
            <a:r>
              <a:rPr lang="en-US" dirty="0" smtClean="0"/>
              <a:t>read each key-value pair and insert it in the hash table</a:t>
            </a:r>
          </a:p>
          <a:p>
            <a:pPr marL="640080" lvl="1" indent="-274320" eaLnBrk="1" fontAlgn="auto" hangingPunct="1">
              <a:spcAft>
                <a:spcPts val="0"/>
              </a:spcAft>
              <a:buFont typeface="Wingdings 2"/>
              <a:buChar char=""/>
              <a:defRPr/>
            </a:pPr>
            <a:r>
              <a:rPr lang="en-US" dirty="0" smtClean="0"/>
              <a:t>observe how the hash table is filled </a:t>
            </a:r>
          </a:p>
          <a:p>
            <a:pPr marL="320040" indent="-320040" eaLnBrk="1" fontAlgn="auto" hangingPunct="1">
              <a:spcAft>
                <a:spcPts val="0"/>
              </a:spcAft>
              <a:buFont typeface="Wingdings"/>
              <a:buChar char=""/>
              <a:defRPr/>
            </a:pPr>
            <a:r>
              <a:rPr lang="en-US" dirty="0" smtClean="0"/>
              <a:t>Implementation</a:t>
            </a:r>
          </a:p>
          <a:p>
            <a:pPr marL="640080" lvl="1" indent="-274320" eaLnBrk="1" fontAlgn="auto" hangingPunct="1">
              <a:spcAft>
                <a:spcPts val="0"/>
              </a:spcAft>
              <a:buFont typeface="Wingdings 2"/>
              <a:buChar char=""/>
              <a:defRPr/>
            </a:pPr>
            <a:r>
              <a:rPr lang="en-US" dirty="0" smtClean="0"/>
              <a:t>Write a </a:t>
            </a:r>
            <a:r>
              <a:rPr lang="en-US" dirty="0" err="1" smtClean="0">
                <a:latin typeface="Courier New" pitchFamily="49" charset="0"/>
                <a:cs typeface="Courier New" pitchFamily="49" charset="0"/>
              </a:rPr>
              <a:t>to_string</a:t>
            </a:r>
            <a:r>
              <a:rPr lang="en-US" dirty="0" smtClean="0"/>
              <a:t> method that captures the index of each non-</a:t>
            </a:r>
            <a:r>
              <a:rPr lang="en-US" dirty="0" smtClean="0">
                <a:latin typeface="Courier New" pitchFamily="49" charset="0"/>
                <a:cs typeface="Courier New" pitchFamily="49" charset="0"/>
              </a:rPr>
              <a:t>NULL</a:t>
            </a:r>
            <a:r>
              <a:rPr lang="en-US" dirty="0" smtClean="0"/>
              <a:t> table element and the contents of the table element</a:t>
            </a:r>
          </a:p>
          <a:p>
            <a:pPr marL="640080" lvl="1" indent="-274320" eaLnBrk="1" fontAlgn="auto" hangingPunct="1">
              <a:spcAft>
                <a:spcPts val="0"/>
              </a:spcAft>
              <a:buFont typeface="Wingdings 2"/>
              <a:buChar char=""/>
              <a:defRPr/>
            </a:pPr>
            <a:r>
              <a:rPr lang="en-US" dirty="0" smtClean="0"/>
              <a:t>For open addressing, the contents consists of the string representation of the key-value pair</a:t>
            </a:r>
          </a:p>
          <a:p>
            <a:pPr marL="640080" lvl="1" indent="-274320" eaLnBrk="1" fontAlgn="auto" hangingPunct="1">
              <a:spcAft>
                <a:spcPts val="0"/>
              </a:spcAft>
              <a:buFont typeface="Wingdings 2"/>
              <a:buChar char=""/>
              <a:defRPr/>
            </a:pPr>
            <a:r>
              <a:rPr lang="en-US" dirty="0" smtClean="0"/>
              <a:t>For chaining, an iterator can traverse the linked list at the table element and append each key-value pair to the result string</a:t>
            </a:r>
          </a:p>
          <a:p>
            <a:pPr marL="640080"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4200" dirty="0" smtClean="0"/>
              <a:t>Testing the Hash Table Implementation (cont.)</a:t>
            </a:r>
            <a:endParaRPr lang="en-US" sz="4200" dirty="0"/>
          </a:p>
        </p:txBody>
      </p:sp>
      <p:sp>
        <p:nvSpPr>
          <p:cNvPr id="3" name="Content Placeholder 2"/>
          <p:cNvSpPr>
            <a:spLocks noGrp="1"/>
          </p:cNvSpPr>
          <p:nvPr>
            <p:ph sz="quarter" idx="1"/>
          </p:nvPr>
        </p:nvSpPr>
        <p:spPr>
          <a:xfrm>
            <a:off x="612775" y="1600200"/>
            <a:ext cx="8153400" cy="4495800"/>
          </a:xfrm>
        </p:spPr>
        <p:txBody>
          <a:bodyPr>
            <a:normAutofit fontScale="85000" lnSpcReduction="10000"/>
          </a:bodyPr>
          <a:lstStyle/>
          <a:p>
            <a:pPr marL="320040" indent="-320040" eaLnBrk="1" fontAlgn="auto" hangingPunct="1">
              <a:spcAft>
                <a:spcPts val="0"/>
              </a:spcAft>
              <a:buFont typeface="Wingdings"/>
              <a:buChar char=""/>
              <a:defRPr/>
            </a:pPr>
            <a:r>
              <a:rPr lang="en-US" dirty="0" smtClean="0"/>
              <a:t>Cases to examine:</a:t>
            </a:r>
          </a:p>
          <a:p>
            <a:pPr marL="640080" lvl="1" indent="-274320" eaLnBrk="1" fontAlgn="auto" hangingPunct="1">
              <a:spcAft>
                <a:spcPts val="0"/>
              </a:spcAft>
              <a:buFont typeface="Wingdings 2"/>
              <a:buChar char=""/>
              <a:defRPr/>
            </a:pPr>
            <a:r>
              <a:rPr lang="en-US" dirty="0" smtClean="0"/>
              <a:t>Does the array index wrap around as it should?</a:t>
            </a:r>
          </a:p>
          <a:p>
            <a:pPr marL="640080" lvl="1" indent="-274320" eaLnBrk="1" fontAlgn="auto" hangingPunct="1">
              <a:spcAft>
                <a:spcPts val="0"/>
              </a:spcAft>
              <a:buFont typeface="Wingdings 2"/>
              <a:buChar char=""/>
              <a:defRPr/>
            </a:pPr>
            <a:r>
              <a:rPr lang="en-US" dirty="0" smtClean="0"/>
              <a:t>Are collisions resolved correctly?</a:t>
            </a:r>
          </a:p>
          <a:p>
            <a:pPr marL="640080" lvl="1" indent="-274320" eaLnBrk="1" fontAlgn="auto" hangingPunct="1">
              <a:spcAft>
                <a:spcPts val="0"/>
              </a:spcAft>
              <a:buFont typeface="Wingdings 2"/>
              <a:buChar char=""/>
              <a:defRPr/>
            </a:pPr>
            <a:r>
              <a:rPr lang="en-US" dirty="0" smtClean="0"/>
              <a:t>Are duplicate keys handled appropriately? Is the new value retrieved instead of the original value?</a:t>
            </a:r>
          </a:p>
          <a:p>
            <a:pPr marL="640080" lvl="1" indent="-274320" eaLnBrk="1" fontAlgn="auto" hangingPunct="1">
              <a:spcAft>
                <a:spcPts val="0"/>
              </a:spcAft>
              <a:buFont typeface="Wingdings 2"/>
              <a:buChar char=""/>
              <a:defRPr/>
            </a:pPr>
            <a:r>
              <a:rPr lang="en-US" dirty="0" smtClean="0"/>
              <a:t>Are deleted keys retained in the table but no longer accessible via a </a:t>
            </a:r>
            <a:r>
              <a:rPr lang="en-US" sz="2400" dirty="0" smtClean="0">
                <a:latin typeface="Courier New" pitchFamily="49" charset="0"/>
                <a:cs typeface="Courier New" pitchFamily="49" charset="0"/>
              </a:rPr>
              <a:t>operator[]</a:t>
            </a:r>
            <a:r>
              <a:rPr lang="en-US" dirty="0" smtClean="0"/>
              <a:t>?</a:t>
            </a:r>
          </a:p>
          <a:p>
            <a:pPr marL="640080" lvl="1" indent="-274320" eaLnBrk="1" fontAlgn="auto" hangingPunct="1">
              <a:spcAft>
                <a:spcPts val="0"/>
              </a:spcAft>
              <a:buFont typeface="Wingdings 2"/>
              <a:buChar char=""/>
              <a:defRPr/>
            </a:pPr>
            <a:r>
              <a:rPr lang="en-US" dirty="0" smtClean="0"/>
              <a:t>Does rehashing occur when the load factor reaches 0.75 (3.0 for chaining)?</a:t>
            </a:r>
          </a:p>
          <a:p>
            <a:pPr marL="320040" indent="-320040" eaLnBrk="1" fontAlgn="auto" hangingPunct="1">
              <a:spcAft>
                <a:spcPts val="0"/>
              </a:spcAft>
              <a:buFont typeface="Wingdings"/>
              <a:buChar char=""/>
              <a:defRPr/>
            </a:pPr>
            <a:r>
              <a:rPr lang="en-US" dirty="0" smtClean="0"/>
              <a:t>Step through the </a:t>
            </a:r>
            <a:r>
              <a:rPr lang="en-US" dirty="0" smtClean="0">
                <a:latin typeface="Courier New" pitchFamily="49" charset="0"/>
                <a:cs typeface="Courier New" pitchFamily="49" charset="0"/>
              </a:rPr>
              <a:t>insert</a:t>
            </a:r>
            <a:r>
              <a:rPr lang="en-US" dirty="0" smtClean="0"/>
              <a:t> method to </a:t>
            </a:r>
          </a:p>
          <a:p>
            <a:pPr marL="640080" lvl="1" indent="-274320" eaLnBrk="1" fontAlgn="auto" hangingPunct="1">
              <a:spcAft>
                <a:spcPts val="0"/>
              </a:spcAft>
              <a:buFont typeface="Wingdings 2"/>
              <a:buChar char=""/>
              <a:defRPr/>
            </a:pPr>
            <a:r>
              <a:rPr lang="en-US" dirty="0" smtClean="0"/>
              <a:t>observe how the table is probed</a:t>
            </a:r>
          </a:p>
          <a:p>
            <a:pPr marL="640080" lvl="1" indent="-274320" eaLnBrk="1" fontAlgn="auto" hangingPunct="1">
              <a:spcAft>
                <a:spcPts val="0"/>
              </a:spcAft>
              <a:buFont typeface="Wingdings 2"/>
              <a:buChar char=""/>
              <a:defRPr/>
            </a:pPr>
            <a:r>
              <a:rPr lang="en-US" dirty="0" smtClean="0"/>
              <a:t>examine the search chain followed to access or retrieve a key</a:t>
            </a:r>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a:xfrm>
            <a:off x="612775" y="228600"/>
            <a:ext cx="8153400" cy="990600"/>
          </a:xfrm>
        </p:spPr>
        <p:txBody>
          <a:bodyPr/>
          <a:lstStyle/>
          <a:p>
            <a:pPr eaLnBrk="1" hangingPunct="1"/>
            <a:r>
              <a:rPr lang="en-US" sz="3800" smtClean="0"/>
              <a:t>Testing the Hash Table Implementation (cont.)</a:t>
            </a:r>
          </a:p>
        </p:txBody>
      </p:sp>
      <p:sp>
        <p:nvSpPr>
          <p:cNvPr id="146434" name="Content Placeholder 2"/>
          <p:cNvSpPr>
            <a:spLocks noGrp="1"/>
          </p:cNvSpPr>
          <p:nvPr>
            <p:ph sz="quarter" idx="1"/>
          </p:nvPr>
        </p:nvSpPr>
        <p:spPr>
          <a:xfrm>
            <a:off x="612775" y="1600200"/>
            <a:ext cx="8153400" cy="4495800"/>
          </a:xfrm>
        </p:spPr>
        <p:txBody>
          <a:bodyPr/>
          <a:lstStyle/>
          <a:p>
            <a:pPr eaLnBrk="1" hangingPunct="1"/>
            <a:r>
              <a:rPr lang="en-US" smtClean="0"/>
              <a:t>Alternatively, insert randomly generated integers in the hash table to create a large table with little effort</a:t>
            </a:r>
          </a:p>
          <a:p>
            <a:pPr eaLnBrk="1" hangingPunct="1">
              <a:buFont typeface="Wingdings" pitchFamily="2" charset="2"/>
              <a:buNone/>
            </a:pPr>
            <a:r>
              <a:rPr lang="en-US" smtClean="0"/>
              <a:t>	</a:t>
            </a:r>
            <a:r>
              <a:rPr lang="en-US" sz="1800" smtClean="0">
                <a:latin typeface="Courier New" pitchFamily="49" charset="0"/>
                <a:cs typeface="Courier New" pitchFamily="49" charset="0"/>
              </a:rPr>
              <a:t>for (int i = 0; i &lt; SIZE; i++) {</a:t>
            </a:r>
          </a:p>
          <a:p>
            <a:pPr eaLnBrk="1" hangingPunct="1">
              <a:buFont typeface="Wingdings" pitchFamily="2" charset="2"/>
              <a:buNone/>
            </a:pPr>
            <a:r>
              <a:rPr lang="en-US" sz="1800" smtClean="0">
                <a:latin typeface="Courier New" pitchFamily="49" charset="0"/>
                <a:cs typeface="Courier New" pitchFamily="49" charset="0"/>
              </a:rPr>
              <a:t>		int next_int = rand();</a:t>
            </a:r>
          </a:p>
          <a:p>
            <a:pPr eaLnBrk="1" hangingPunct="1">
              <a:buFont typeface="Wingdings" pitchFamily="2" charset="2"/>
              <a:buNone/>
            </a:pPr>
            <a:r>
              <a:rPr lang="en-US" sz="1800" smtClean="0">
                <a:latin typeface="Courier New" pitchFamily="49" charset="0"/>
                <a:cs typeface="Courier New" pitchFamily="49" charset="0"/>
              </a:rPr>
              <a:t>		hash_table[next_int] = next_int;</a:t>
            </a:r>
          </a:p>
          <a:p>
            <a:pPr eaLnBrk="1" hangingPunct="1">
              <a:buFont typeface="Wingdings" pitchFamily="2" charset="2"/>
              <a:buNone/>
            </a:pPr>
            <a:r>
              <a:rPr lang="en-US" sz="1800" smtClean="0">
                <a:latin typeface="Courier New" pitchFamily="49" charset="0"/>
                <a:cs typeface="Courier New" pitchFamily="49" charset="0"/>
              </a:rPr>
              <a:t>	}</a:t>
            </a:r>
            <a:endParaRPr lang="en-US" sz="1800"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a:xfrm>
            <a:off x="612775" y="228600"/>
            <a:ext cx="8153400" cy="990600"/>
          </a:xfrm>
        </p:spPr>
        <p:txBody>
          <a:bodyPr/>
          <a:lstStyle/>
          <a:p>
            <a:pPr eaLnBrk="1" hangingPunct="1"/>
            <a:r>
              <a:rPr lang="en-US" sz="3800" smtClean="0"/>
              <a:t>Testing the Hash Table Implementation (cont.)</a:t>
            </a:r>
          </a:p>
        </p:txBody>
      </p:sp>
      <p:sp>
        <p:nvSpPr>
          <p:cNvPr id="3" name="Content Placeholder 2"/>
          <p:cNvSpPr>
            <a:spLocks noGrp="1"/>
          </p:cNvSpPr>
          <p:nvPr>
            <p:ph sz="quarter" idx="1"/>
          </p:nvPr>
        </p:nvSpPr>
        <p:spPr>
          <a:xfrm>
            <a:off x="457200" y="1600200"/>
            <a:ext cx="8229600" cy="5105400"/>
          </a:xfrm>
        </p:spPr>
        <p:txBody>
          <a:bodyPr/>
          <a:lstStyle/>
          <a:p>
            <a:pPr marL="320040" indent="-320040" eaLnBrk="1" fontAlgn="auto" hangingPunct="1">
              <a:spcAft>
                <a:spcPts val="0"/>
              </a:spcAft>
              <a:buFont typeface="Wingdings"/>
              <a:buChar char=""/>
              <a:defRPr/>
            </a:pPr>
            <a:r>
              <a:rPr lang="en-US" dirty="0" smtClean="0"/>
              <a:t>Insertion of randomly generated integers into a table allows testing of tables of very large sizes, but is less helpful for testing for collisions</a:t>
            </a:r>
          </a:p>
          <a:p>
            <a:pPr eaLnBrk="1" hangingPunct="1">
              <a:defRPr/>
            </a:pPr>
            <a:r>
              <a:rPr lang="en-US" dirty="0"/>
              <a:t>After the table is complete</a:t>
            </a:r>
            <a:r>
              <a:rPr lang="en-US" dirty="0" smtClean="0"/>
              <a:t>, you </a:t>
            </a:r>
            <a:r>
              <a:rPr lang="en-US" dirty="0"/>
              <a:t>can interactively enter items to retrieve, delete, and insert and verify that </a:t>
            </a:r>
            <a:r>
              <a:rPr lang="en-US" dirty="0" smtClean="0"/>
              <a:t>they are </a:t>
            </a:r>
            <a:r>
              <a:rPr lang="en-US" dirty="0"/>
              <a:t>handled </a:t>
            </a:r>
            <a:r>
              <a:rPr lang="en-US" dirty="0" smtClean="0"/>
              <a:t>properly</a:t>
            </a:r>
          </a:p>
          <a:p>
            <a:pPr marL="320040" indent="-320040" eaLnBrk="1" fontAlgn="auto" hangingPunct="1">
              <a:spcAft>
                <a:spcPts val="0"/>
              </a:spcAft>
              <a:buFont typeface="Wingdings"/>
              <a:buChar char=""/>
              <a:defRPr/>
            </a:pPr>
            <a:endParaRPr lang="en-US" dirty="0" smtClean="0"/>
          </a:p>
          <a:p>
            <a:pPr marL="640080"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12775" y="228600"/>
            <a:ext cx="8153400" cy="990600"/>
          </a:xfrm>
        </p:spPr>
        <p:txBody>
          <a:bodyPr/>
          <a:lstStyle/>
          <a:p>
            <a:pPr eaLnBrk="1" hangingPunct="1"/>
            <a:r>
              <a:rPr lang="en-US" smtClean="0"/>
              <a:t>The </a:t>
            </a:r>
            <a:r>
              <a:rPr lang="en-US" smtClean="0">
                <a:latin typeface="Courier New" pitchFamily="49" charset="0"/>
                <a:cs typeface="Courier New" pitchFamily="49" charset="0"/>
              </a:rPr>
              <a:t>set</a:t>
            </a:r>
            <a:r>
              <a:rPr lang="en-US" smtClean="0"/>
              <a:t> Functions (cont.)</a:t>
            </a:r>
          </a:p>
        </p:txBody>
      </p:sp>
      <p:sp>
        <p:nvSpPr>
          <p:cNvPr id="24578" name="Rectangle 3"/>
          <p:cNvSpPr>
            <a:spLocks noGrp="1" noChangeArrowheads="1"/>
          </p:cNvSpPr>
          <p:nvPr>
            <p:ph sz="quarter" idx="1"/>
          </p:nvPr>
        </p:nvSpPr>
        <p:spPr>
          <a:xfrm>
            <a:off x="612775" y="1600200"/>
            <a:ext cx="8153400" cy="4876800"/>
          </a:xfrm>
        </p:spPr>
        <p:txBody>
          <a:bodyPr>
            <a:normAutofit lnSpcReduction="10000"/>
          </a:bodyPr>
          <a:lstStyle/>
          <a:p>
            <a:pPr eaLnBrk="1" hangingPunct="1">
              <a:defRPr/>
            </a:pPr>
            <a:r>
              <a:rPr lang="en-US" dirty="0"/>
              <a:t>The set is a </a:t>
            </a:r>
            <a:r>
              <a:rPr lang="en-US" dirty="0" smtClean="0"/>
              <a:t>template class </a:t>
            </a:r>
            <a:r>
              <a:rPr lang="en-US" dirty="0"/>
              <a:t>that takes the following template parameters:</a:t>
            </a:r>
          </a:p>
          <a:p>
            <a:pPr lvl="1" eaLnBrk="1" hangingPunct="1">
              <a:defRPr/>
            </a:pPr>
            <a:r>
              <a:rPr lang="en-US" sz="2100" dirty="0" err="1" smtClean="0">
                <a:latin typeface="Courier New" pitchFamily="49" charset="0"/>
                <a:cs typeface="Courier New" pitchFamily="49" charset="0"/>
              </a:rPr>
              <a:t>Key_Type</a:t>
            </a:r>
            <a:r>
              <a:rPr lang="en-US" dirty="0"/>
              <a:t>: The type of the item contained in the set</a:t>
            </a:r>
          </a:p>
          <a:p>
            <a:pPr lvl="1" eaLnBrk="1" hangingPunct="1">
              <a:defRPr/>
            </a:pPr>
            <a:r>
              <a:rPr lang="en-US" sz="2100" dirty="0">
                <a:latin typeface="Courier New" pitchFamily="49" charset="0"/>
                <a:cs typeface="Courier New" pitchFamily="49" charset="0"/>
              </a:rPr>
              <a:t>Compare</a:t>
            </a:r>
            <a:r>
              <a:rPr lang="en-US" dirty="0"/>
              <a:t>: A function class that determines the ordering of the </a:t>
            </a:r>
            <a:r>
              <a:rPr lang="en-US" dirty="0" smtClean="0"/>
              <a:t>keys; by default this </a:t>
            </a:r>
            <a:r>
              <a:rPr lang="en-US" dirty="0"/>
              <a:t>is the less-than </a:t>
            </a:r>
            <a:r>
              <a:rPr lang="en-US" dirty="0" smtClean="0"/>
              <a:t>operator</a:t>
            </a:r>
            <a:endParaRPr lang="en-US" dirty="0"/>
          </a:p>
          <a:p>
            <a:pPr lvl="1" eaLnBrk="1" hangingPunct="1">
              <a:defRPr/>
            </a:pPr>
            <a:r>
              <a:rPr lang="en-US" sz="2100" dirty="0">
                <a:latin typeface="Courier New" pitchFamily="49" charset="0"/>
                <a:cs typeface="Courier New" pitchFamily="49" charset="0"/>
              </a:rPr>
              <a:t>Allocator</a:t>
            </a:r>
            <a:r>
              <a:rPr lang="en-US" dirty="0"/>
              <a:t>: The memory allocator for key </a:t>
            </a:r>
            <a:r>
              <a:rPr lang="en-US" dirty="0" smtClean="0"/>
              <a:t>objects; we </a:t>
            </a:r>
            <a:r>
              <a:rPr lang="en-US" dirty="0"/>
              <a:t>will use the </a:t>
            </a:r>
            <a:r>
              <a:rPr lang="en-US" dirty="0" smtClean="0"/>
              <a:t>library supplied default</a:t>
            </a:r>
            <a:endParaRPr lang="en-US" dirty="0"/>
          </a:p>
          <a:p>
            <a:pPr eaLnBrk="1" hangingPunct="1">
              <a:defRPr/>
            </a:pPr>
            <a:r>
              <a:rPr lang="en-US" dirty="0"/>
              <a:t>Although not a </a:t>
            </a:r>
            <a:r>
              <a:rPr lang="en-US" dirty="0" smtClean="0"/>
              <a:t>requirement, </a:t>
            </a:r>
            <a:r>
              <a:rPr lang="en-US" dirty="0"/>
              <a:t>C++ stores items in a set </a:t>
            </a:r>
            <a:r>
              <a:rPr lang="en-US" dirty="0" smtClean="0"/>
              <a:t>as ordered </a:t>
            </a:r>
            <a:r>
              <a:rPr lang="en-US" dirty="0"/>
              <a:t>by their </a:t>
            </a:r>
            <a:r>
              <a:rPr lang="en-US" sz="2200" dirty="0">
                <a:latin typeface="Courier New" pitchFamily="49" charset="0"/>
                <a:cs typeface="Courier New" pitchFamily="49" charset="0"/>
              </a:rPr>
              <a:t>Compare</a:t>
            </a:r>
            <a:r>
              <a:rPr lang="en-US" dirty="0"/>
              <a:t> </a:t>
            </a:r>
            <a:r>
              <a:rPr lang="en-US" dirty="0" smtClean="0"/>
              <a:t>function</a:t>
            </a:r>
          </a:p>
          <a:p>
            <a:pPr eaLnBrk="1" hangingPunct="1">
              <a:defRPr/>
            </a:pPr>
            <a:r>
              <a:rPr lang="en-US" dirty="0" smtClean="0"/>
              <a:t>If </a:t>
            </a:r>
            <a:r>
              <a:rPr lang="en-US" dirty="0"/>
              <a:t>you iterate through a set, </a:t>
            </a:r>
            <a:r>
              <a:rPr lang="en-US" dirty="0" smtClean="0"/>
              <a:t>you </a:t>
            </a:r>
            <a:r>
              <a:rPr lang="en-US" dirty="0"/>
              <a:t>get </a:t>
            </a:r>
            <a:r>
              <a:rPr lang="en-US" dirty="0" smtClean="0"/>
              <a:t>a sorted </a:t>
            </a:r>
            <a:r>
              <a:rPr lang="en-US" dirty="0"/>
              <a:t>list of the </a:t>
            </a:r>
            <a:r>
              <a:rPr lang="en-US" dirty="0" smtClean="0"/>
              <a:t>contents</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a:xfrm>
            <a:off x="612775" y="228600"/>
            <a:ext cx="8153400" cy="990600"/>
          </a:xfrm>
        </p:spPr>
        <p:txBody>
          <a:bodyPr/>
          <a:lstStyle/>
          <a:p>
            <a:pPr eaLnBrk="1" hangingPunct="1"/>
            <a:r>
              <a:rPr lang="en-US" sz="3800" smtClean="0"/>
              <a:t>Testing the Hash Table Implementation (cont.)</a:t>
            </a:r>
          </a:p>
        </p:txBody>
      </p:sp>
      <p:sp>
        <p:nvSpPr>
          <p:cNvPr id="3" name="Content Placeholder 2"/>
          <p:cNvSpPr>
            <a:spLocks noGrp="1"/>
          </p:cNvSpPr>
          <p:nvPr>
            <p:ph sz="quarter" idx="1"/>
          </p:nvPr>
        </p:nvSpPr>
        <p:spPr>
          <a:xfrm>
            <a:off x="457200" y="1600200"/>
            <a:ext cx="8229600" cy="5105400"/>
          </a:xfrm>
        </p:spPr>
        <p:txBody>
          <a:bodyPr>
            <a:normAutofit lnSpcReduction="10000"/>
          </a:bodyPr>
          <a:lstStyle/>
          <a:p>
            <a:pPr marL="320040" indent="-320040" eaLnBrk="1" fontAlgn="auto" hangingPunct="1">
              <a:spcAft>
                <a:spcPts val="0"/>
              </a:spcAft>
              <a:buFont typeface="Wingdings"/>
              <a:buChar char=""/>
              <a:defRPr/>
            </a:pPr>
            <a:r>
              <a:rPr lang="en-US" dirty="0" smtClean="0"/>
              <a:t>If you are using open addressing, </a:t>
            </a:r>
            <a:r>
              <a:rPr lang="en-US" dirty="0"/>
              <a:t>y</a:t>
            </a:r>
            <a:r>
              <a:rPr lang="en-US" dirty="0" smtClean="0"/>
              <a:t>ou can add statements to count the number of items probed each time an insertion is made—these can be totaled  and divided by the number of insertions to determine the average number of probes</a:t>
            </a:r>
          </a:p>
          <a:p>
            <a:pPr eaLnBrk="1" hangingPunct="1">
              <a:defRPr/>
            </a:pPr>
            <a:r>
              <a:rPr lang="en-US" dirty="0"/>
              <a:t>If you are using chaining, you can </a:t>
            </a:r>
            <a:r>
              <a:rPr lang="en-US" dirty="0" smtClean="0"/>
              <a:t>also count </a:t>
            </a:r>
            <a:r>
              <a:rPr lang="en-US" dirty="0"/>
              <a:t>the number of probes made and display the average</a:t>
            </a:r>
            <a:endParaRPr lang="en-US" dirty="0" smtClean="0"/>
          </a:p>
          <a:p>
            <a:pPr marL="320040" indent="-320040" eaLnBrk="1" fontAlgn="auto" hangingPunct="1">
              <a:spcAft>
                <a:spcPts val="0"/>
              </a:spcAft>
              <a:buFont typeface="Wingdings"/>
              <a:buChar char=""/>
              <a:defRPr/>
            </a:pPr>
            <a:r>
              <a:rPr lang="en-US" dirty="0" smtClean="0"/>
              <a:t>After all items are inserted, you can calculate the average length of each linked list and compare that with the number predicted by the formula discussed in Section 9.3</a:t>
            </a:r>
          </a:p>
          <a:p>
            <a:pPr marL="320040" indent="-320040" eaLnBrk="1" fontAlgn="auto" hangingPunct="1">
              <a:spcAft>
                <a:spcPts val="0"/>
              </a:spcAft>
              <a:buFont typeface="Wingdings"/>
              <a:buChar char=""/>
              <a:defRPr/>
            </a:pPr>
            <a:endParaRPr lang="en-US" dirty="0" smtClean="0"/>
          </a:p>
          <a:p>
            <a:pPr marL="640080"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ext Placeholder 4"/>
          <p:cNvSpPr>
            <a:spLocks noGrp="1"/>
          </p:cNvSpPr>
          <p:nvPr>
            <p:ph type="body" idx="1"/>
          </p:nvPr>
        </p:nvSpPr>
        <p:spPr/>
        <p:txBody>
          <a:bodyPr/>
          <a:lstStyle/>
          <a:p>
            <a:pPr eaLnBrk="1" hangingPunct="1"/>
            <a:r>
              <a:rPr lang="en-US" smtClean="0"/>
              <a:t>Section 9.5</a:t>
            </a:r>
          </a:p>
        </p:txBody>
      </p:sp>
      <p:sp>
        <p:nvSpPr>
          <p:cNvPr id="149506" name="Title 3"/>
          <p:cNvSpPr>
            <a:spLocks noGrp="1"/>
          </p:cNvSpPr>
          <p:nvPr>
            <p:ph type="title"/>
          </p:nvPr>
        </p:nvSpPr>
        <p:spPr/>
        <p:txBody>
          <a:bodyPr/>
          <a:lstStyle/>
          <a:p>
            <a:pPr eaLnBrk="1" hangingPunct="1"/>
            <a:r>
              <a:rPr lang="en-US" sz="3600" smtClean="0"/>
              <a:t>Implementation Considerations for the </a:t>
            </a:r>
            <a:r>
              <a:rPr lang="en-US" sz="3200" b="1" smtClean="0">
                <a:latin typeface="Courier New" pitchFamily="49" charset="0"/>
                <a:cs typeface="Courier New" pitchFamily="49" charset="0"/>
              </a:rPr>
              <a:t>hash_map</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4"/>
          <p:cNvSpPr>
            <a:spLocks noGrp="1"/>
          </p:cNvSpPr>
          <p:nvPr>
            <p:ph type="title"/>
          </p:nvPr>
        </p:nvSpPr>
        <p:spPr>
          <a:xfrm>
            <a:off x="612775" y="228600"/>
            <a:ext cx="8153400" cy="990600"/>
          </a:xfrm>
        </p:spPr>
        <p:txBody>
          <a:bodyPr/>
          <a:lstStyle/>
          <a:p>
            <a:pPr eaLnBrk="1" hangingPunct="1"/>
            <a:r>
              <a:rPr lang="en-US" smtClean="0"/>
              <a:t>Defining the Hash Function Class</a:t>
            </a:r>
          </a:p>
        </p:txBody>
      </p:sp>
      <p:sp>
        <p:nvSpPr>
          <p:cNvPr id="6" name="Content Placeholder 5"/>
          <p:cNvSpPr>
            <a:spLocks noGrp="1"/>
          </p:cNvSpPr>
          <p:nvPr>
            <p:ph sz="quarter" idx="1"/>
          </p:nvPr>
        </p:nvSpPr>
        <p:spPr>
          <a:xfrm>
            <a:off x="612775" y="1600200"/>
            <a:ext cx="8153400" cy="4876800"/>
          </a:xfrm>
        </p:spPr>
        <p:txBody>
          <a:bodyPr/>
          <a:lstStyle/>
          <a:p>
            <a:pPr eaLnBrk="1" hangingPunct="1">
              <a:defRPr/>
            </a:pPr>
            <a:endParaRPr lang="en-US" dirty="0" smtClean="0"/>
          </a:p>
          <a:p>
            <a:pPr marL="0" indent="0" eaLnBrk="1" hangingPunct="1">
              <a:buFont typeface="Wingdings" pitchFamily="2" charset="2"/>
              <a:buNone/>
              <a:defRPr/>
            </a:pPr>
            <a:r>
              <a:rPr lang="en-US" sz="2400" dirty="0" smtClean="0">
                <a:latin typeface="Courier New" pitchFamily="49" charset="0"/>
                <a:cs typeface="Courier New" pitchFamily="49" charset="0"/>
              </a:rPr>
              <a:t>/** </a:t>
            </a:r>
            <a:r>
              <a:rPr lang="en-US" sz="2400" i="1" dirty="0">
                <a:latin typeface="Courier New" pitchFamily="49" charset="0"/>
                <a:cs typeface="Courier New" pitchFamily="49" charset="0"/>
              </a:rPr>
              <a:t>Hash Function Objects Template </a:t>
            </a:r>
            <a:r>
              <a:rPr lang="en-US" sz="2400" dirty="0">
                <a:latin typeface="Courier New" pitchFamily="49" charset="0"/>
                <a:cs typeface="Courier New" pitchFamily="49" charset="0"/>
              </a:rPr>
              <a:t>*/</a:t>
            </a:r>
          </a:p>
          <a:p>
            <a:pPr marL="0" indent="0" eaLnBrk="1" hangingPunct="1">
              <a:buFont typeface="Wingdings" pitchFamily="2" charset="2"/>
              <a:buNone/>
              <a:defRPr/>
            </a:pPr>
            <a:r>
              <a:rPr lang="en-US" sz="2400" dirty="0">
                <a:latin typeface="Courier New" pitchFamily="49" charset="0"/>
                <a:cs typeface="Courier New" pitchFamily="49" charset="0"/>
              </a:rPr>
              <a:t>template&lt;</a:t>
            </a:r>
            <a:r>
              <a:rPr lang="en-US" sz="2400" dirty="0" err="1">
                <a:latin typeface="Courier New" pitchFamily="49" charset="0"/>
                <a:cs typeface="Courier New" pitchFamily="49" charset="0"/>
              </a:rPr>
              <a:t>typename</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Key_Type</a:t>
            </a:r>
            <a:r>
              <a:rPr lang="en-US" sz="2400" dirty="0">
                <a:latin typeface="Courier New" pitchFamily="49" charset="0"/>
                <a:cs typeface="Courier New" pitchFamily="49" charset="0"/>
              </a:rPr>
              <a:t>&gt;</a:t>
            </a:r>
          </a:p>
          <a:p>
            <a:pPr marL="341313" indent="0" eaLnBrk="1" hangingPunct="1">
              <a:buFont typeface="Wingdings" pitchFamily="2" charset="2"/>
              <a:buNone/>
              <a:defRPr/>
            </a:pP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hash {</a:t>
            </a:r>
          </a:p>
          <a:p>
            <a:pPr marL="682625" indent="0" eaLnBrk="1" hangingPunct="1">
              <a:buFont typeface="Wingdings" pitchFamily="2" charset="2"/>
              <a:buNone/>
              <a:defRPr/>
            </a:pPr>
            <a:r>
              <a:rPr lang="en-US" sz="2400" dirty="0" err="1">
                <a:latin typeface="Courier New" pitchFamily="49" charset="0"/>
                <a:cs typeface="Courier New" pitchFamily="49" charset="0"/>
              </a:rPr>
              <a:t>size_t</a:t>
            </a:r>
            <a:r>
              <a:rPr lang="en-US" sz="2400" dirty="0">
                <a:latin typeface="Courier New" pitchFamily="49" charset="0"/>
                <a:cs typeface="Courier New" pitchFamily="49" charset="0"/>
              </a:rPr>
              <a:t> operator()(</a:t>
            </a:r>
            <a:r>
              <a:rPr lang="en-US" sz="2400" dirty="0" err="1">
                <a:latin typeface="Courier New" pitchFamily="49" charset="0"/>
                <a:cs typeface="Courier New" pitchFamily="49" charset="0"/>
              </a:rPr>
              <a:t>const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Key_Type</a:t>
            </a:r>
            <a:r>
              <a:rPr lang="en-US" sz="2400" dirty="0">
                <a:latin typeface="Courier New" pitchFamily="49" charset="0"/>
                <a:cs typeface="Courier New" pitchFamily="49" charset="0"/>
              </a:rPr>
              <a:t>&amp;);</a:t>
            </a:r>
          </a:p>
          <a:p>
            <a:pPr marL="0" indent="0" eaLnBrk="1" hangingPunct="1">
              <a:buFont typeface="Wingdings" pitchFamily="2" charset="2"/>
              <a:buNone/>
              <a:defRPr/>
            </a:pPr>
            <a:r>
              <a:rPr lang="en-US" sz="2400" dirty="0" smtClean="0">
                <a:latin typeface="Courier New" pitchFamily="49" charset="0"/>
                <a:cs typeface="Courier New" pitchFamily="49" charset="0"/>
              </a:rPr>
              <a:t>};</a:t>
            </a:r>
          </a:p>
          <a:p>
            <a:pPr eaLnBrk="1" hangingPunct="1">
              <a:defRPr/>
            </a:pPr>
            <a:r>
              <a:rPr lang="en-US" dirty="0"/>
              <a:t>No implementation is provided</a:t>
            </a:r>
          </a:p>
          <a:p>
            <a:pPr eaLnBrk="1" hangingPunct="1">
              <a:defRPr/>
            </a:pPr>
            <a:r>
              <a:rPr lang="en-US" dirty="0" smtClean="0"/>
              <a:t>Instead specializations </a:t>
            </a:r>
            <a:r>
              <a:rPr lang="en-US" dirty="0"/>
              <a:t>are provided for built-in types and library-defined types such as </a:t>
            </a:r>
            <a:r>
              <a:rPr lang="en-US" sz="2400" dirty="0" smtClean="0">
                <a:latin typeface="Courier New" pitchFamily="49" charset="0"/>
                <a:cs typeface="Courier New" pitchFamily="49" charset="0"/>
              </a:rPr>
              <a:t>string</a:t>
            </a:r>
            <a:endParaRPr lang="en-US" sz="24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a:xfrm>
            <a:off x="612775" y="228600"/>
            <a:ext cx="8153400" cy="990600"/>
          </a:xfrm>
        </p:spPr>
        <p:txBody>
          <a:bodyPr/>
          <a:lstStyle/>
          <a:p>
            <a:pPr eaLnBrk="1" hangingPunct="1"/>
            <a:r>
              <a:rPr lang="en-US" smtClean="0"/>
              <a:t>Specialization for </a:t>
            </a:r>
            <a:r>
              <a:rPr lang="en-US" sz="3600" smtClean="0">
                <a:latin typeface="Courier New" pitchFamily="49" charset="0"/>
                <a:cs typeface="Courier New" pitchFamily="49" charset="0"/>
              </a:rPr>
              <a:t>string</a:t>
            </a:r>
            <a:endParaRPr lang="en-US" smtClean="0">
              <a:latin typeface="Courier New" pitchFamily="49" charset="0"/>
              <a:cs typeface="Courier New" pitchFamily="49"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b="-2125"/>
            </a:stretch>
          </a:blipFill>
        </p:spPr>
        <p:txBody>
          <a:bodyPr/>
          <a:lstStyle/>
          <a:p>
            <a:pPr eaLnBrk="1" hangingPunct="1">
              <a:defRPr/>
            </a:pPr>
            <a:r>
              <a:rPr lang="en-US">
                <a:noFill/>
              </a:rPr>
              <a:t> </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a:xfrm>
            <a:off x="612775" y="228600"/>
            <a:ext cx="8153400" cy="990600"/>
          </a:xfrm>
        </p:spPr>
        <p:txBody>
          <a:bodyPr/>
          <a:lstStyle/>
          <a:p>
            <a:pPr eaLnBrk="1" hangingPunct="1"/>
            <a:r>
              <a:rPr lang="en-US" smtClean="0"/>
              <a:t>Specialization for </a:t>
            </a:r>
            <a:r>
              <a:rPr lang="en-US" sz="3600" smtClean="0">
                <a:latin typeface="Courier New" pitchFamily="49" charset="0"/>
                <a:cs typeface="Courier New" pitchFamily="49" charset="0"/>
              </a:rPr>
              <a:t>int</a:t>
            </a:r>
            <a:endParaRPr lang="en-US" smtClean="0">
              <a:latin typeface="Courier New" pitchFamily="49" charset="0"/>
              <a:cs typeface="Courier New" pitchFamily="49" charset="0"/>
            </a:endParaRPr>
          </a:p>
        </p:txBody>
      </p:sp>
      <p:sp>
        <p:nvSpPr>
          <p:cNvPr id="3" name="Content Placeholder 2"/>
          <p:cNvSpPr>
            <a:spLocks noGrp="1"/>
          </p:cNvSpPr>
          <p:nvPr>
            <p:ph sz="quarter" idx="1"/>
          </p:nvPr>
        </p:nvSpPr>
        <p:spPr>
          <a:xfrm>
            <a:off x="612775" y="1600200"/>
            <a:ext cx="8153400" cy="4876800"/>
          </a:xfrm>
        </p:spPr>
        <p:txBody>
          <a:bodyPr>
            <a:normAutofit lnSpcReduction="10000"/>
          </a:bodyPr>
          <a:lstStyle/>
          <a:p>
            <a:pPr eaLnBrk="1" hangingPunct="1">
              <a:defRPr/>
            </a:pPr>
            <a:r>
              <a:rPr lang="en-US" dirty="0" smtClean="0"/>
              <a:t>Using an </a:t>
            </a:r>
            <a:r>
              <a:rPr lang="en-US" sz="2400" dirty="0" err="1" smtClean="0">
                <a:latin typeface="Courier New" pitchFamily="49" charset="0"/>
                <a:cs typeface="Courier New" pitchFamily="49" charset="0"/>
              </a:rPr>
              <a:t>int</a:t>
            </a:r>
            <a:r>
              <a:rPr lang="en-US" dirty="0" smtClean="0"/>
              <a:t> value as a hash function does not tend to distribute the </a:t>
            </a:r>
            <a:r>
              <a:rPr lang="en-US" dirty="0"/>
              <a:t>keys evenly</a:t>
            </a:r>
            <a:endParaRPr lang="en-US" dirty="0" smtClean="0"/>
          </a:p>
          <a:p>
            <a:pPr eaLnBrk="1" hangingPunct="1">
              <a:defRPr/>
            </a:pPr>
            <a:r>
              <a:rPr lang="en-US" dirty="0" smtClean="0"/>
              <a:t>A better approach is to multiply the </a:t>
            </a:r>
            <a:r>
              <a:rPr lang="en-US" sz="2400" dirty="0" err="1">
                <a:latin typeface="Courier New" pitchFamily="49" charset="0"/>
                <a:cs typeface="Courier New" pitchFamily="49" charset="0"/>
              </a:rPr>
              <a:t>int</a:t>
            </a:r>
            <a:r>
              <a:rPr lang="en-US" dirty="0" smtClean="0"/>
              <a:t> value by a large (unsigned) prime number and take the modulo</a:t>
            </a:r>
          </a:p>
          <a:p>
            <a:pPr eaLnBrk="1" hangingPunct="1">
              <a:defRPr/>
            </a:pPr>
            <a:endParaRPr lang="en-US" dirty="0"/>
          </a:p>
          <a:p>
            <a:pPr marL="341313" indent="0" eaLnBrk="1" hangingPunct="1">
              <a:buFont typeface="Wingdings" pitchFamily="2" charset="2"/>
              <a:buNone/>
              <a:defRPr/>
            </a:pPr>
            <a:r>
              <a:rPr lang="en-US" sz="2000" dirty="0">
                <a:latin typeface="Courier New" pitchFamily="49" charset="0"/>
                <a:cs typeface="Courier New" pitchFamily="49" charset="0"/>
              </a:rPr>
              <a:t>// </a:t>
            </a:r>
            <a:r>
              <a:rPr lang="en-US" sz="2000" i="1" dirty="0">
                <a:latin typeface="Courier New" pitchFamily="49" charset="0"/>
                <a:cs typeface="Courier New" pitchFamily="49" charset="0"/>
              </a:rPr>
              <a:t>Specialization for </a:t>
            </a:r>
            <a:r>
              <a:rPr lang="en-US" sz="2000" i="1" dirty="0" err="1">
                <a:latin typeface="Courier New" pitchFamily="49" charset="0"/>
                <a:cs typeface="Courier New" pitchFamily="49" charset="0"/>
              </a:rPr>
              <a:t>int</a:t>
            </a:r>
            <a:endParaRPr lang="en-US" sz="2000" i="1" dirty="0">
              <a:latin typeface="Courier New" pitchFamily="49" charset="0"/>
              <a:cs typeface="Courier New" pitchFamily="49" charset="0"/>
            </a:endParaRPr>
          </a:p>
          <a:p>
            <a:pPr marL="341313" indent="0" eaLnBrk="1" hangingPunct="1">
              <a:buFont typeface="Wingdings" pitchFamily="2" charset="2"/>
              <a:buNone/>
              <a:defRPr/>
            </a:pPr>
            <a:r>
              <a:rPr lang="en-US" sz="2000" dirty="0">
                <a:latin typeface="Courier New" pitchFamily="49" charset="0"/>
                <a:cs typeface="Courier New" pitchFamily="49" charset="0"/>
              </a:rPr>
              <a:t>template&lt;&gt;</a:t>
            </a:r>
          </a:p>
          <a:p>
            <a:pPr marL="682625" indent="0" eaLnBrk="1" hangingPunct="1">
              <a:buFont typeface="Wingdings" pitchFamily="2" charset="2"/>
              <a:buNone/>
              <a:defRPr/>
            </a:pPr>
            <a:r>
              <a:rPr lang="en-US" sz="2000" dirty="0" err="1">
                <a:latin typeface="Courier New" pitchFamily="49" charset="0"/>
                <a:cs typeface="Courier New" pitchFamily="49" charset="0"/>
              </a:rPr>
              <a:t>struct</a:t>
            </a:r>
            <a:r>
              <a:rPr lang="en-US" sz="2000" dirty="0">
                <a:latin typeface="Courier New" pitchFamily="49" charset="0"/>
                <a:cs typeface="Courier New" pitchFamily="49" charset="0"/>
              </a:rPr>
              <a:t> hash&lt;</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&gt; {</a:t>
            </a:r>
          </a:p>
          <a:p>
            <a:pPr marL="1023938" indent="0" eaLnBrk="1" hangingPunct="1">
              <a:buFont typeface="Wingdings" pitchFamily="2" charset="2"/>
              <a:buNone/>
              <a:defRPr/>
            </a:pPr>
            <a:r>
              <a:rPr lang="en-US" sz="2000" dirty="0" err="1">
                <a:latin typeface="Courier New" pitchFamily="49" charset="0"/>
                <a:cs typeface="Courier New" pitchFamily="49" charset="0"/>
              </a:rPr>
              <a:t>size_t</a:t>
            </a:r>
            <a:r>
              <a:rPr lang="en-US" sz="2000" dirty="0">
                <a:latin typeface="Courier New" pitchFamily="49" charset="0"/>
                <a:cs typeface="Courier New" pitchFamily="49" charset="0"/>
              </a:rPr>
              <a:t> operator()(</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i) {</a:t>
            </a:r>
          </a:p>
          <a:p>
            <a:pPr marL="1377950" indent="0" eaLnBrk="1" hangingPunct="1">
              <a:buFont typeface="Wingdings" pitchFamily="2" charset="2"/>
              <a:buNone/>
              <a:defRPr/>
            </a:pPr>
            <a:r>
              <a:rPr lang="en-US" sz="2000" dirty="0">
                <a:latin typeface="Courier New" pitchFamily="49" charset="0"/>
                <a:cs typeface="Courier New" pitchFamily="49" charset="0"/>
              </a:rPr>
              <a:t>return </a:t>
            </a:r>
            <a:r>
              <a:rPr lang="en-US" sz="2000" dirty="0" err="1">
                <a:latin typeface="Courier New" pitchFamily="49" charset="0"/>
                <a:cs typeface="Courier New" pitchFamily="49" charset="0"/>
              </a:rPr>
              <a:t>size_t</a:t>
            </a:r>
            <a:r>
              <a:rPr lang="en-US" sz="2000" dirty="0">
                <a:latin typeface="Courier New" pitchFamily="49" charset="0"/>
                <a:cs typeface="Courier New" pitchFamily="49" charset="0"/>
              </a:rPr>
              <a:t>(4262999287U * i);</a:t>
            </a:r>
          </a:p>
          <a:p>
            <a:pPr marL="682625" indent="0" eaLnBrk="1" hangingPunct="1">
              <a:buFont typeface="Wingdings" pitchFamily="2" charset="2"/>
              <a:buNone/>
              <a:defRPr/>
            </a:pPr>
            <a:r>
              <a:rPr lang="en-US" sz="2000" dirty="0">
                <a:latin typeface="Courier New" pitchFamily="49" charset="0"/>
                <a:cs typeface="Courier New" pitchFamily="49" charset="0"/>
              </a:rPr>
              <a:t>}</a:t>
            </a:r>
          </a:p>
          <a:p>
            <a:pPr marL="341313" indent="0" eaLnBrk="1" hangingPunct="1">
              <a:buFont typeface="Wingdings" pitchFamily="2" charset="2"/>
              <a:buNone/>
              <a:defRPr/>
            </a:pPr>
            <a:r>
              <a:rPr lang="en-US" sz="2000" dirty="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a:xfrm>
            <a:off x="612775" y="228600"/>
            <a:ext cx="8153400" cy="990600"/>
          </a:xfrm>
        </p:spPr>
        <p:txBody>
          <a:bodyPr/>
          <a:lstStyle/>
          <a:p>
            <a:pPr eaLnBrk="1" hangingPunct="1"/>
            <a:r>
              <a:rPr lang="en-US" sz="4000" smtClean="0"/>
              <a:t>Specialization for Your Own Classes</a:t>
            </a:r>
          </a:p>
        </p:txBody>
      </p:sp>
      <p:sp>
        <p:nvSpPr>
          <p:cNvPr id="3" name="Content Placeholder 2"/>
          <p:cNvSpPr>
            <a:spLocks noGrp="1"/>
          </p:cNvSpPr>
          <p:nvPr>
            <p:ph sz="quarter" idx="1"/>
          </p:nvPr>
        </p:nvSpPr>
        <p:spPr>
          <a:xfrm>
            <a:off x="612775" y="1600200"/>
            <a:ext cx="8378825" cy="4876800"/>
          </a:xfrm>
        </p:spPr>
        <p:txBody>
          <a:bodyPr>
            <a:normAutofit lnSpcReduction="10000"/>
          </a:bodyPr>
          <a:lstStyle/>
          <a:p>
            <a:pPr eaLnBrk="1" hangingPunct="1">
              <a:defRPr/>
            </a:pPr>
            <a:r>
              <a:rPr lang="en-US" dirty="0" smtClean="0"/>
              <a:t>To </a:t>
            </a:r>
            <a:r>
              <a:rPr lang="en-US" dirty="0"/>
              <a:t>use objects of your own classes as keys in a </a:t>
            </a:r>
            <a:r>
              <a:rPr lang="en-US" sz="2200" dirty="0" err="1">
                <a:latin typeface="Courier New" pitchFamily="49" charset="0"/>
                <a:cs typeface="Courier New" pitchFamily="49" charset="0"/>
              </a:rPr>
              <a:t>hash_map</a:t>
            </a:r>
            <a:r>
              <a:rPr lang="en-US" dirty="0" smtClean="0"/>
              <a:t>, </a:t>
            </a:r>
            <a:r>
              <a:rPr lang="en-US" dirty="0"/>
              <a:t>define </a:t>
            </a:r>
            <a:r>
              <a:rPr lang="en-US" dirty="0" smtClean="0"/>
              <a:t>the equality </a:t>
            </a:r>
            <a:r>
              <a:rPr lang="en-US" dirty="0"/>
              <a:t>operator (</a:t>
            </a:r>
            <a:r>
              <a:rPr lang="en-US" sz="2200" dirty="0">
                <a:latin typeface="Courier New" pitchFamily="49" charset="0"/>
                <a:cs typeface="Courier New" pitchFamily="49" charset="0"/>
              </a:rPr>
              <a:t>==</a:t>
            </a:r>
            <a:r>
              <a:rPr lang="en-US" dirty="0"/>
              <a:t>) and specialize the hash function </a:t>
            </a:r>
            <a:r>
              <a:rPr lang="en-US" dirty="0" smtClean="0"/>
              <a:t>class </a:t>
            </a:r>
          </a:p>
          <a:p>
            <a:pPr eaLnBrk="1" hangingPunct="1">
              <a:defRPr/>
            </a:pPr>
            <a:r>
              <a:rPr lang="en-US" dirty="0" smtClean="0"/>
              <a:t>The </a:t>
            </a:r>
            <a:r>
              <a:rPr lang="en-US" dirty="0"/>
              <a:t>hash function </a:t>
            </a:r>
            <a:r>
              <a:rPr lang="en-US" dirty="0" smtClean="0"/>
              <a:t>is </a:t>
            </a:r>
            <a:r>
              <a:rPr lang="en-US" dirty="0"/>
              <a:t>used to start the search, and the equality operator </a:t>
            </a:r>
            <a:r>
              <a:rPr lang="en-US" dirty="0" smtClean="0"/>
              <a:t>is </a:t>
            </a:r>
            <a:r>
              <a:rPr lang="en-US" dirty="0"/>
              <a:t>used to finish </a:t>
            </a:r>
            <a:r>
              <a:rPr lang="en-US" dirty="0" smtClean="0"/>
              <a:t>it </a:t>
            </a:r>
          </a:p>
          <a:p>
            <a:pPr eaLnBrk="1" hangingPunct="1">
              <a:defRPr/>
            </a:pPr>
            <a:r>
              <a:rPr lang="en-US" dirty="0" smtClean="0"/>
              <a:t>The </a:t>
            </a:r>
            <a:r>
              <a:rPr lang="en-US" dirty="0"/>
              <a:t>hash function must obey the following contract</a:t>
            </a:r>
            <a:r>
              <a:rPr lang="en-US" dirty="0" smtClean="0"/>
              <a:t>:</a:t>
            </a:r>
          </a:p>
          <a:p>
            <a:pPr eaLnBrk="1" hangingPunct="1">
              <a:defRPr/>
            </a:pPr>
            <a:endParaRPr lang="en-US" sz="900" dirty="0"/>
          </a:p>
          <a:p>
            <a:pPr marL="0" indent="0" eaLnBrk="1" hangingPunct="1">
              <a:buFont typeface="Wingdings" pitchFamily="2" charset="2"/>
              <a:buNone/>
              <a:defRPr/>
            </a:pPr>
            <a:r>
              <a:rPr lang="en-US" sz="1500" dirty="0">
                <a:latin typeface="Courier New" pitchFamily="49" charset="0"/>
                <a:cs typeface="Courier New" pitchFamily="49" charset="0"/>
              </a:rPr>
              <a:t>If obj1 == obj2 is true, then hash&lt;</a:t>
            </a:r>
            <a:r>
              <a:rPr lang="en-US" sz="1500" i="1" dirty="0">
                <a:latin typeface="Courier New" pitchFamily="49" charset="0"/>
                <a:cs typeface="Courier New" pitchFamily="49" charset="0"/>
              </a:rPr>
              <a:t>type</a:t>
            </a:r>
            <a:r>
              <a:rPr lang="en-US" sz="1500" dirty="0">
                <a:latin typeface="Courier New" pitchFamily="49" charset="0"/>
                <a:cs typeface="Courier New" pitchFamily="49" charset="0"/>
              </a:rPr>
              <a:t>&gt;()(obj1) == hash&lt;</a:t>
            </a:r>
            <a:r>
              <a:rPr lang="en-US" sz="1500" i="1" dirty="0">
                <a:latin typeface="Courier New" pitchFamily="49" charset="0"/>
                <a:cs typeface="Courier New" pitchFamily="49" charset="0"/>
              </a:rPr>
              <a:t>type</a:t>
            </a:r>
            <a:r>
              <a:rPr lang="en-US" sz="1500" dirty="0">
                <a:latin typeface="Courier New" pitchFamily="49" charset="0"/>
                <a:cs typeface="Courier New" pitchFamily="49" charset="0"/>
              </a:rPr>
              <a:t>&gt;()(obj2</a:t>
            </a:r>
            <a:r>
              <a:rPr lang="en-US" sz="1500" dirty="0" smtClean="0">
                <a:latin typeface="Courier New" pitchFamily="49" charset="0"/>
                <a:cs typeface="Courier New" pitchFamily="49" charset="0"/>
              </a:rPr>
              <a:t>)</a:t>
            </a:r>
            <a:endParaRPr lang="en-US" sz="1500" dirty="0">
              <a:latin typeface="Courier New" pitchFamily="49" charset="0"/>
              <a:cs typeface="Courier New" pitchFamily="49" charset="0"/>
            </a:endParaRPr>
          </a:p>
          <a:p>
            <a:pPr marL="341313" indent="0" eaLnBrk="1" hangingPunct="1">
              <a:buFont typeface="Wingdings" pitchFamily="2" charset="2"/>
              <a:buNone/>
              <a:defRPr/>
            </a:pPr>
            <a:r>
              <a:rPr lang="en-US" dirty="0" smtClean="0"/>
              <a:t>where </a:t>
            </a:r>
            <a:r>
              <a:rPr lang="en-US" sz="2200" dirty="0">
                <a:latin typeface="Courier New" pitchFamily="49" charset="0"/>
                <a:cs typeface="Courier New" pitchFamily="49" charset="0"/>
              </a:rPr>
              <a:t>obj1</a:t>
            </a:r>
            <a:r>
              <a:rPr lang="en-US" dirty="0"/>
              <a:t> and </a:t>
            </a:r>
            <a:r>
              <a:rPr lang="en-US" sz="2200" dirty="0">
                <a:latin typeface="Courier New" pitchFamily="49" charset="0"/>
                <a:cs typeface="Courier New" pitchFamily="49" charset="0"/>
              </a:rPr>
              <a:t>obj2</a:t>
            </a:r>
            <a:r>
              <a:rPr lang="en-US" dirty="0"/>
              <a:t> are objects of type </a:t>
            </a:r>
            <a:r>
              <a:rPr lang="en-US" i="1" dirty="0" err="1"/>
              <a:t>type</a:t>
            </a:r>
            <a:r>
              <a:rPr lang="en-US" dirty="0"/>
              <a:t>.</a:t>
            </a:r>
          </a:p>
          <a:p>
            <a:pPr eaLnBrk="1" hangingPunct="1">
              <a:defRPr/>
            </a:pPr>
            <a:r>
              <a:rPr lang="en-US" dirty="0" smtClean="0"/>
              <a:t>You </a:t>
            </a:r>
            <a:r>
              <a:rPr lang="en-US" dirty="0"/>
              <a:t>should make sure that your </a:t>
            </a:r>
            <a:r>
              <a:rPr lang="en-US" dirty="0" smtClean="0"/>
              <a:t>function uses </a:t>
            </a:r>
            <a:r>
              <a:rPr lang="en-US" dirty="0"/>
              <a:t>the same data field(s</a:t>
            </a:r>
            <a:r>
              <a:rPr lang="en-US" dirty="0" smtClean="0"/>
              <a:t>) as </a:t>
            </a:r>
            <a:r>
              <a:rPr lang="en-US" dirty="0"/>
              <a:t>your equality </a:t>
            </a:r>
            <a:r>
              <a:rPr lang="en-US" dirty="0" smtClean="0"/>
              <a:t>operator</a:t>
            </a:r>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a:xfrm>
            <a:off x="612775" y="228600"/>
            <a:ext cx="8153400" cy="990600"/>
          </a:xfrm>
        </p:spPr>
        <p:txBody>
          <a:bodyPr/>
          <a:lstStyle/>
          <a:p>
            <a:pPr eaLnBrk="1" hangingPunct="1"/>
            <a:r>
              <a:rPr lang="en-US" sz="3600" smtClean="0"/>
              <a:t>Specialization for Your Own Classes (cont.)</a:t>
            </a:r>
          </a:p>
        </p:txBody>
      </p:sp>
      <p:sp>
        <p:nvSpPr>
          <p:cNvPr id="3" name="Content Placeholder 2"/>
          <p:cNvSpPr>
            <a:spLocks noGrp="1"/>
          </p:cNvSpPr>
          <p:nvPr>
            <p:ph sz="quarter" idx="1"/>
          </p:nvPr>
        </p:nvSpPr>
        <p:spPr>
          <a:xfrm>
            <a:off x="612775" y="1600200"/>
            <a:ext cx="8378825" cy="5105400"/>
          </a:xfrm>
        </p:spPr>
        <p:txBody>
          <a:bodyPr>
            <a:normAutofit fontScale="77500" lnSpcReduction="20000"/>
          </a:bodyPr>
          <a:lstStyle/>
          <a:p>
            <a:pPr eaLnBrk="1" hangingPunct="1">
              <a:defRPr/>
            </a:pPr>
            <a:r>
              <a:rPr lang="en-US" dirty="0"/>
              <a:t>Class </a:t>
            </a:r>
            <a:r>
              <a:rPr lang="en-US" sz="2300" dirty="0">
                <a:latin typeface="Courier New" pitchFamily="49" charset="0"/>
                <a:cs typeface="Courier New" pitchFamily="49" charset="0"/>
              </a:rPr>
              <a:t>Person</a:t>
            </a:r>
            <a:r>
              <a:rPr lang="en-US" dirty="0"/>
              <a:t> has data field </a:t>
            </a:r>
            <a:r>
              <a:rPr lang="en-US" sz="2300" dirty="0" err="1">
                <a:latin typeface="Courier New" pitchFamily="49" charset="0"/>
                <a:cs typeface="Courier New" pitchFamily="49" charset="0"/>
              </a:rPr>
              <a:t>IDNumber</a:t>
            </a:r>
            <a:r>
              <a:rPr lang="en-US" dirty="0"/>
              <a:t>, which is used to determine whether </a:t>
            </a:r>
            <a:r>
              <a:rPr lang="en-US" dirty="0" smtClean="0"/>
              <a:t>two </a:t>
            </a:r>
            <a:r>
              <a:rPr lang="en-US" sz="2300" dirty="0">
                <a:latin typeface="Courier New" pitchFamily="49" charset="0"/>
                <a:cs typeface="Courier New" pitchFamily="49" charset="0"/>
              </a:rPr>
              <a:t>Person</a:t>
            </a:r>
            <a:r>
              <a:rPr lang="en-US" dirty="0" smtClean="0"/>
              <a:t> </a:t>
            </a:r>
            <a:r>
              <a:rPr lang="en-US" dirty="0"/>
              <a:t>objects are equal. The equality operator returns </a:t>
            </a:r>
            <a:r>
              <a:rPr lang="en-US" sz="2300" dirty="0">
                <a:latin typeface="Courier New" pitchFamily="49" charset="0"/>
                <a:cs typeface="Courier New" pitchFamily="49" charset="0"/>
              </a:rPr>
              <a:t>true</a:t>
            </a:r>
            <a:r>
              <a:rPr lang="en-US" b="1" dirty="0"/>
              <a:t> </a:t>
            </a:r>
            <a:r>
              <a:rPr lang="en-US" dirty="0"/>
              <a:t>only if the objects</a:t>
            </a:r>
            <a:r>
              <a:rPr lang="en-US" dirty="0" smtClean="0"/>
              <a:t>’ </a:t>
            </a:r>
            <a:r>
              <a:rPr lang="en-US" sz="2300" dirty="0" err="1">
                <a:latin typeface="Courier New" pitchFamily="49" charset="0"/>
                <a:cs typeface="Courier New" pitchFamily="49" charset="0"/>
              </a:rPr>
              <a:t>IDNumber</a:t>
            </a:r>
            <a:r>
              <a:rPr lang="en-US" dirty="0" smtClean="0"/>
              <a:t> </a:t>
            </a:r>
            <a:r>
              <a:rPr lang="en-US" dirty="0"/>
              <a:t>fields have the same </a:t>
            </a:r>
            <a:r>
              <a:rPr lang="en-US" dirty="0" smtClean="0"/>
              <a:t>contents</a:t>
            </a:r>
          </a:p>
          <a:p>
            <a:pPr eaLnBrk="1" hangingPunct="1">
              <a:defRPr/>
            </a:pPr>
            <a:endParaRPr lang="en-US" sz="2100" dirty="0"/>
          </a:p>
          <a:p>
            <a:pPr marL="463550" indent="0" eaLnBrk="1" hangingPunct="1">
              <a:buFont typeface="Wingdings" pitchFamily="2" charset="2"/>
              <a:buNone/>
              <a:defRPr/>
            </a:pPr>
            <a:r>
              <a:rPr lang="en-US" sz="2300" dirty="0" err="1">
                <a:latin typeface="Courier New" pitchFamily="49" charset="0"/>
                <a:cs typeface="Courier New" pitchFamily="49" charset="0"/>
              </a:rPr>
              <a:t>bool</a:t>
            </a:r>
            <a:r>
              <a:rPr lang="en-US" sz="2300" dirty="0">
                <a:latin typeface="Courier New" pitchFamily="49" charset="0"/>
                <a:cs typeface="Courier New" pitchFamily="49" charset="0"/>
              </a:rPr>
              <a:t> operator==(</a:t>
            </a:r>
            <a:r>
              <a:rPr lang="en-US" sz="2300" dirty="0" err="1">
                <a:latin typeface="Courier New" pitchFamily="49" charset="0"/>
                <a:cs typeface="Courier New" pitchFamily="49" charset="0"/>
              </a:rPr>
              <a:t>const</a:t>
            </a:r>
            <a:r>
              <a:rPr lang="en-US" sz="2300" dirty="0">
                <a:latin typeface="Courier New" pitchFamily="49" charset="0"/>
                <a:cs typeface="Courier New" pitchFamily="49" charset="0"/>
              </a:rPr>
              <a:t> Person&amp; other) </a:t>
            </a:r>
            <a:r>
              <a:rPr lang="en-US" sz="2300" dirty="0" err="1">
                <a:latin typeface="Courier New" pitchFamily="49" charset="0"/>
                <a:cs typeface="Courier New" pitchFamily="49" charset="0"/>
              </a:rPr>
              <a:t>const</a:t>
            </a:r>
            <a:r>
              <a:rPr lang="en-US" sz="2300" dirty="0">
                <a:latin typeface="Courier New" pitchFamily="49" charset="0"/>
                <a:cs typeface="Courier New" pitchFamily="49" charset="0"/>
              </a:rPr>
              <a:t> {</a:t>
            </a:r>
          </a:p>
          <a:p>
            <a:pPr marL="804863" indent="0" eaLnBrk="1" hangingPunct="1">
              <a:buFont typeface="Wingdings" pitchFamily="2" charset="2"/>
              <a:buNone/>
              <a:defRPr/>
            </a:pPr>
            <a:r>
              <a:rPr lang="en-US" sz="2300" dirty="0">
                <a:latin typeface="Courier New" pitchFamily="49" charset="0"/>
                <a:cs typeface="Courier New" pitchFamily="49" charset="0"/>
              </a:rPr>
              <a:t>return </a:t>
            </a:r>
            <a:r>
              <a:rPr lang="en-US" sz="2300" dirty="0" err="1">
                <a:latin typeface="Courier New" pitchFamily="49" charset="0"/>
                <a:cs typeface="Courier New" pitchFamily="49" charset="0"/>
              </a:rPr>
              <a:t>IDNumber</a:t>
            </a:r>
            <a:r>
              <a:rPr lang="en-US" sz="2300" dirty="0">
                <a:latin typeface="Courier New" pitchFamily="49" charset="0"/>
                <a:cs typeface="Courier New" pitchFamily="49" charset="0"/>
              </a:rPr>
              <a:t> == </a:t>
            </a:r>
            <a:r>
              <a:rPr lang="en-US" sz="2300" dirty="0" err="1">
                <a:latin typeface="Courier New" pitchFamily="49" charset="0"/>
                <a:cs typeface="Courier New" pitchFamily="49" charset="0"/>
              </a:rPr>
              <a:t>other.IDNumber</a:t>
            </a:r>
            <a:r>
              <a:rPr lang="en-US" sz="2300" dirty="0">
                <a:latin typeface="Courier New" pitchFamily="49" charset="0"/>
                <a:cs typeface="Courier New" pitchFamily="49" charset="0"/>
              </a:rPr>
              <a:t>;</a:t>
            </a:r>
          </a:p>
          <a:p>
            <a:pPr marL="463550" indent="0" eaLnBrk="1" hangingPunct="1">
              <a:buFont typeface="Wingdings" pitchFamily="2" charset="2"/>
              <a:buNone/>
              <a:defRPr/>
            </a:pPr>
            <a:r>
              <a:rPr lang="en-US" sz="2300" dirty="0">
                <a:latin typeface="Courier New" pitchFamily="49" charset="0"/>
                <a:cs typeface="Courier New" pitchFamily="49" charset="0"/>
              </a:rPr>
              <a:t>}</a:t>
            </a:r>
          </a:p>
          <a:p>
            <a:pPr eaLnBrk="1" hangingPunct="1">
              <a:defRPr/>
            </a:pPr>
            <a:r>
              <a:rPr lang="en-US" dirty="0"/>
              <a:t>To satisfy its contract, function </a:t>
            </a:r>
            <a:r>
              <a:rPr lang="en-US" sz="2300" dirty="0">
                <a:latin typeface="Courier New" pitchFamily="49" charset="0"/>
                <a:cs typeface="Courier New" pitchFamily="49" charset="0"/>
              </a:rPr>
              <a:t>hash&lt;Person&gt; </a:t>
            </a:r>
            <a:r>
              <a:rPr lang="en-US" dirty="0" smtClean="0"/>
              <a:t>also must be </a:t>
            </a:r>
            <a:r>
              <a:rPr lang="en-US" dirty="0"/>
              <a:t>specialized as </a:t>
            </a:r>
            <a:r>
              <a:rPr lang="en-US" dirty="0" smtClean="0"/>
              <a:t>follows</a:t>
            </a:r>
          </a:p>
          <a:p>
            <a:pPr eaLnBrk="1" hangingPunct="1">
              <a:defRPr/>
            </a:pPr>
            <a:endParaRPr lang="en-US" sz="2100" dirty="0"/>
          </a:p>
          <a:p>
            <a:pPr marL="463550" indent="0" eaLnBrk="1" hangingPunct="1">
              <a:buFont typeface="Wingdings" pitchFamily="2" charset="2"/>
              <a:buNone/>
              <a:defRPr/>
            </a:pPr>
            <a:r>
              <a:rPr lang="en-US" sz="2300" dirty="0">
                <a:latin typeface="Courier New" pitchFamily="49" charset="0"/>
                <a:cs typeface="Courier New" pitchFamily="49" charset="0"/>
              </a:rPr>
              <a:t>template&lt;&gt;</a:t>
            </a:r>
          </a:p>
          <a:p>
            <a:pPr marL="804863" indent="0" eaLnBrk="1" hangingPunct="1">
              <a:buFont typeface="Wingdings" pitchFamily="2" charset="2"/>
              <a:buNone/>
              <a:defRPr/>
            </a:pPr>
            <a:r>
              <a:rPr lang="en-US" sz="2300" dirty="0" err="1">
                <a:latin typeface="Courier New" pitchFamily="49" charset="0"/>
                <a:cs typeface="Courier New" pitchFamily="49" charset="0"/>
              </a:rPr>
              <a:t>struct</a:t>
            </a:r>
            <a:r>
              <a:rPr lang="en-US" sz="2300" dirty="0">
                <a:latin typeface="Courier New" pitchFamily="49" charset="0"/>
                <a:cs typeface="Courier New" pitchFamily="49" charset="0"/>
              </a:rPr>
              <a:t> hash&lt;Person&gt; {</a:t>
            </a:r>
          </a:p>
          <a:p>
            <a:pPr marL="1146175" indent="0" eaLnBrk="1" hangingPunct="1">
              <a:buFont typeface="Wingdings" pitchFamily="2" charset="2"/>
              <a:buNone/>
              <a:defRPr/>
            </a:pPr>
            <a:r>
              <a:rPr lang="en-US" sz="2300" dirty="0" err="1">
                <a:latin typeface="Courier New" pitchFamily="49" charset="0"/>
                <a:cs typeface="Courier New" pitchFamily="49" charset="0"/>
              </a:rPr>
              <a:t>size_t</a:t>
            </a:r>
            <a:r>
              <a:rPr lang="en-US" sz="2300" dirty="0">
                <a:latin typeface="Courier New" pitchFamily="49" charset="0"/>
                <a:cs typeface="Courier New" pitchFamily="49" charset="0"/>
              </a:rPr>
              <a:t> operator()(</a:t>
            </a:r>
            <a:r>
              <a:rPr lang="en-US" sz="2300" dirty="0" err="1">
                <a:latin typeface="Courier New" pitchFamily="49" charset="0"/>
                <a:cs typeface="Courier New" pitchFamily="49" charset="0"/>
              </a:rPr>
              <a:t>const</a:t>
            </a:r>
            <a:r>
              <a:rPr lang="en-US" sz="2300" dirty="0">
                <a:latin typeface="Courier New" pitchFamily="49" charset="0"/>
                <a:cs typeface="Courier New" pitchFamily="49" charset="0"/>
              </a:rPr>
              <a:t> Person&amp; p) {</a:t>
            </a:r>
          </a:p>
          <a:p>
            <a:pPr marL="1487488" indent="0" eaLnBrk="1" hangingPunct="1">
              <a:buFont typeface="Wingdings" pitchFamily="2" charset="2"/>
              <a:buNone/>
              <a:defRPr/>
            </a:pPr>
            <a:r>
              <a:rPr lang="en-US" sz="2300" dirty="0">
                <a:latin typeface="Courier New" pitchFamily="49" charset="0"/>
                <a:cs typeface="Courier New" pitchFamily="49" charset="0"/>
              </a:rPr>
              <a:t>return hash&lt;string&gt;()(</a:t>
            </a:r>
            <a:r>
              <a:rPr lang="en-US" sz="2300" dirty="0" err="1">
                <a:latin typeface="Courier New" pitchFamily="49" charset="0"/>
                <a:cs typeface="Courier New" pitchFamily="49" charset="0"/>
              </a:rPr>
              <a:t>p.IDNumber</a:t>
            </a:r>
            <a:r>
              <a:rPr lang="en-US" sz="2300" dirty="0">
                <a:latin typeface="Courier New" pitchFamily="49" charset="0"/>
                <a:cs typeface="Courier New" pitchFamily="49" charset="0"/>
              </a:rPr>
              <a:t>);</a:t>
            </a:r>
          </a:p>
          <a:p>
            <a:pPr marL="804863" indent="0" eaLnBrk="1" hangingPunct="1">
              <a:buFont typeface="Wingdings" pitchFamily="2" charset="2"/>
              <a:buNone/>
              <a:defRPr/>
            </a:pPr>
            <a:r>
              <a:rPr lang="en-US" sz="2300" dirty="0">
                <a:latin typeface="Courier New" pitchFamily="49" charset="0"/>
                <a:cs typeface="Courier New" pitchFamily="49" charset="0"/>
              </a:rPr>
              <a:t>}</a:t>
            </a:r>
          </a:p>
          <a:p>
            <a:pPr marL="463550" indent="0" eaLnBrk="1" hangingPunct="1">
              <a:buFont typeface="Wingdings" pitchFamily="2" charset="2"/>
              <a:buNone/>
              <a:defRPr/>
            </a:pPr>
            <a:r>
              <a:rPr lang="en-US" sz="2300" dirty="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612775" y="228600"/>
            <a:ext cx="8153400" cy="990600"/>
          </a:xfrm>
        </p:spPr>
        <p:txBody>
          <a:bodyPr/>
          <a:lstStyle/>
          <a:p>
            <a:pPr eaLnBrk="1" hangingPunct="1"/>
            <a:r>
              <a:rPr lang="en-US" sz="4000" smtClean="0"/>
              <a:t>The </a:t>
            </a:r>
            <a:r>
              <a:rPr lang="en-US" sz="3600" smtClean="0">
                <a:latin typeface="Courier New" pitchFamily="49" charset="0"/>
                <a:cs typeface="Courier New" pitchFamily="49" charset="0"/>
              </a:rPr>
              <a:t>hash_map::iterator </a:t>
            </a:r>
            <a:r>
              <a:rPr lang="en-US" sz="4000" smtClean="0"/>
              <a:t>and </a:t>
            </a:r>
            <a:r>
              <a:rPr lang="en-US" sz="3600" smtClean="0">
                <a:latin typeface="Courier New" pitchFamily="49" charset="0"/>
                <a:cs typeface="Courier New" pitchFamily="49" charset="0"/>
              </a:rPr>
              <a:t>hash_map::const_iterator</a:t>
            </a:r>
          </a:p>
        </p:txBody>
      </p:sp>
      <p:pic>
        <p:nvPicPr>
          <p:cNvPr id="155650" name="Picture 2"/>
          <p:cNvPicPr>
            <a:picLocks noChangeAspect="1" noChangeArrowheads="1"/>
          </p:cNvPicPr>
          <p:nvPr/>
        </p:nvPicPr>
        <p:blipFill>
          <a:blip r:embed="rId2"/>
          <a:srcRect/>
          <a:stretch>
            <a:fillRect/>
          </a:stretch>
        </p:blipFill>
        <p:spPr bwMode="auto">
          <a:xfrm>
            <a:off x="838200" y="1600200"/>
            <a:ext cx="8113713" cy="524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612775" y="228600"/>
            <a:ext cx="8153400" cy="990600"/>
          </a:xfrm>
        </p:spPr>
        <p:txBody>
          <a:bodyPr/>
          <a:lstStyle/>
          <a:p>
            <a:pPr eaLnBrk="1" hangingPunct="1"/>
            <a:r>
              <a:rPr lang="en-US" sz="3600" smtClean="0"/>
              <a:t>The </a:t>
            </a:r>
            <a:r>
              <a:rPr lang="en-US" sz="3200" smtClean="0">
                <a:latin typeface="Courier New" pitchFamily="49" charset="0"/>
                <a:cs typeface="Courier New" pitchFamily="49" charset="0"/>
              </a:rPr>
              <a:t>hash_map::iterator </a:t>
            </a:r>
            <a:r>
              <a:rPr lang="en-US" sz="3600" smtClean="0"/>
              <a:t>and </a:t>
            </a:r>
            <a:r>
              <a:rPr lang="en-US" sz="3200" smtClean="0">
                <a:latin typeface="Courier New" pitchFamily="49" charset="0"/>
                <a:cs typeface="Courier New" pitchFamily="49" charset="0"/>
              </a:rPr>
              <a:t>hash_map::const_iterator </a:t>
            </a:r>
            <a:r>
              <a:rPr lang="en-US" sz="4000" smtClean="0"/>
              <a:t>(cont.)</a:t>
            </a:r>
          </a:p>
        </p:txBody>
      </p:sp>
      <p:sp>
        <p:nvSpPr>
          <p:cNvPr id="3" name="Content Placeholder 2"/>
          <p:cNvSpPr>
            <a:spLocks noGrp="1"/>
          </p:cNvSpPr>
          <p:nvPr>
            <p:ph sz="quarter" idx="1"/>
          </p:nvPr>
        </p:nvSpPr>
        <p:spPr>
          <a:xfrm>
            <a:off x="612775" y="1600200"/>
            <a:ext cx="8153400" cy="5029200"/>
          </a:xfrm>
        </p:spPr>
        <p:txBody>
          <a:bodyPr/>
          <a:lstStyle/>
          <a:p>
            <a:pPr eaLnBrk="1" hangingPunct="1">
              <a:defRPr/>
            </a:pPr>
            <a:r>
              <a:rPr lang="en-US" dirty="0" smtClean="0"/>
              <a:t>The </a:t>
            </a:r>
            <a:r>
              <a:rPr lang="en-US" sz="2400" dirty="0" err="1">
                <a:latin typeface="Courier New" pitchFamily="49" charset="0"/>
                <a:cs typeface="Courier New" pitchFamily="49" charset="0"/>
              </a:rPr>
              <a:t>const_iterator</a:t>
            </a:r>
            <a:r>
              <a:rPr lang="en-US" dirty="0"/>
              <a:t> must provide a public constructor that converts from </a:t>
            </a:r>
            <a:r>
              <a:rPr lang="en-US" dirty="0" smtClean="0"/>
              <a:t>an iterator </a:t>
            </a:r>
            <a:r>
              <a:rPr lang="en-US" dirty="0"/>
              <a:t>to a </a:t>
            </a:r>
            <a:r>
              <a:rPr lang="en-US" sz="2400" dirty="0" err="1" smtClean="0">
                <a:latin typeface="Courier New" pitchFamily="49" charset="0"/>
                <a:cs typeface="Courier New" pitchFamily="49" charset="0"/>
              </a:rPr>
              <a:t>const_iterator</a:t>
            </a:r>
            <a:endParaRPr lang="en-US" dirty="0"/>
          </a:p>
          <a:p>
            <a:pPr eaLnBrk="1" hangingPunct="1">
              <a:defRPr/>
            </a:pPr>
            <a:r>
              <a:rPr lang="en-US" dirty="0" smtClean="0"/>
              <a:t>The </a:t>
            </a:r>
            <a:r>
              <a:rPr lang="en-US" dirty="0"/>
              <a:t>definition of this constructor </a:t>
            </a:r>
            <a:r>
              <a:rPr lang="en-US" dirty="0" smtClean="0"/>
              <a:t>is:</a:t>
            </a:r>
          </a:p>
          <a:p>
            <a:pPr eaLnBrk="1" hangingPunct="1">
              <a:defRPr/>
            </a:pPr>
            <a:endParaRPr lang="en-US" sz="1300" dirty="0"/>
          </a:p>
          <a:p>
            <a:pPr marL="0" indent="0" eaLnBrk="1" hangingPunct="1">
              <a:buFont typeface="Wingdings" pitchFamily="2" charset="2"/>
              <a:buNone/>
              <a:defRPr/>
            </a:pPr>
            <a:r>
              <a:rPr lang="en-US" sz="1600" dirty="0" err="1">
                <a:latin typeface="Courier New" pitchFamily="49" charset="0"/>
                <a:cs typeface="Courier New" pitchFamily="49" charset="0"/>
              </a:rPr>
              <a:t>const_iterator</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const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typename</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hash_map</a:t>
            </a:r>
            <a:r>
              <a:rPr lang="en-US" sz="1600" dirty="0">
                <a:latin typeface="Courier New" pitchFamily="49" charset="0"/>
                <a:cs typeface="Courier New" pitchFamily="49" charset="0"/>
              </a:rPr>
              <a:t>&lt;</a:t>
            </a:r>
            <a:r>
              <a:rPr lang="en-US" sz="1600" dirty="0" err="1">
                <a:latin typeface="Courier New" pitchFamily="49" charset="0"/>
                <a:cs typeface="Courier New" pitchFamily="49" charset="0"/>
              </a:rPr>
              <a:t>Key_Type</a:t>
            </a:r>
            <a:r>
              <a:rPr lang="en-US" sz="1600" dirty="0">
                <a:latin typeface="Courier New" pitchFamily="49" charset="0"/>
                <a:cs typeface="Courier New" pitchFamily="49" charset="0"/>
              </a:rPr>
              <a:t>,</a:t>
            </a:r>
          </a:p>
          <a:p>
            <a:pPr marL="1882775" indent="0" eaLnBrk="1" hangingPunct="1">
              <a:buFont typeface="Wingdings" pitchFamily="2" charset="2"/>
              <a:buNone/>
              <a:defRPr/>
            </a:pPr>
            <a:r>
              <a:rPr lang="en-US" sz="1600" dirty="0" err="1">
                <a:latin typeface="Courier New" pitchFamily="49" charset="0"/>
                <a:cs typeface="Courier New" pitchFamily="49" charset="0"/>
              </a:rPr>
              <a:t>Value_Type</a:t>
            </a:r>
            <a:r>
              <a:rPr lang="en-US" sz="1600" dirty="0">
                <a:latin typeface="Courier New" pitchFamily="49" charset="0"/>
                <a:cs typeface="Courier New" pitchFamily="49" charset="0"/>
              </a:rPr>
              <a:t>&gt;::iterator&amp; other)</a:t>
            </a:r>
          </a:p>
          <a:p>
            <a:pPr marL="341313" indent="0" eaLnBrk="1" hangingPunct="1">
              <a:buFont typeface="Wingdings" pitchFamily="2" charset="2"/>
              <a:buNone/>
              <a:defRPr/>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the_parent</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other.the_parent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the_index</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other.the_index</a:t>
            </a: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a:t>
            </a:r>
          </a:p>
          <a:p>
            <a:pPr marL="341313" indent="0" eaLnBrk="1" hangingPunct="1">
              <a:buFont typeface="Wingdings" pitchFamily="2" charset="2"/>
              <a:buNone/>
              <a:defRPr/>
            </a:pPr>
            <a:endParaRPr lang="en-US" sz="16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a:xfrm>
            <a:off x="612775" y="228600"/>
            <a:ext cx="8153400" cy="990600"/>
          </a:xfrm>
        </p:spPr>
        <p:txBody>
          <a:bodyPr/>
          <a:lstStyle/>
          <a:p>
            <a:pPr eaLnBrk="1" hangingPunct="1"/>
            <a:r>
              <a:rPr lang="en-US" sz="3600" smtClean="0"/>
              <a:t>The </a:t>
            </a:r>
            <a:r>
              <a:rPr lang="en-US" sz="3200" smtClean="0">
                <a:latin typeface="Courier New" pitchFamily="49" charset="0"/>
                <a:cs typeface="Courier New" pitchFamily="49" charset="0"/>
              </a:rPr>
              <a:t>hash_map::iterator </a:t>
            </a:r>
            <a:r>
              <a:rPr lang="en-US" sz="3600" smtClean="0"/>
              <a:t>and </a:t>
            </a:r>
            <a:r>
              <a:rPr lang="en-US" sz="3200" smtClean="0">
                <a:latin typeface="Courier New" pitchFamily="49" charset="0"/>
                <a:cs typeface="Courier New" pitchFamily="49" charset="0"/>
              </a:rPr>
              <a:t>hash_map::const_iterator </a:t>
            </a:r>
            <a:r>
              <a:rPr lang="en-US" sz="4000" smtClean="0"/>
              <a:t>(cont.)</a:t>
            </a:r>
          </a:p>
        </p:txBody>
      </p:sp>
      <p:sp>
        <p:nvSpPr>
          <p:cNvPr id="157698" name="Content Placeholder 2"/>
          <p:cNvSpPr>
            <a:spLocks noGrp="1"/>
          </p:cNvSpPr>
          <p:nvPr>
            <p:ph sz="quarter" idx="1"/>
          </p:nvPr>
        </p:nvSpPr>
        <p:spPr>
          <a:xfrm>
            <a:off x="612775" y="1600200"/>
            <a:ext cx="8153400" cy="5029200"/>
          </a:xfrm>
        </p:spPr>
        <p:txBody>
          <a:bodyPr/>
          <a:lstStyle/>
          <a:p>
            <a:pPr eaLnBrk="1" hangingPunct="1"/>
            <a:r>
              <a:rPr lang="en-US" smtClean="0"/>
              <a:t>The other constructors for </a:t>
            </a:r>
            <a:r>
              <a:rPr lang="en-US" sz="2400" smtClean="0">
                <a:latin typeface="Courier New" pitchFamily="49" charset="0"/>
                <a:cs typeface="Courier New" pitchFamily="49" charset="0"/>
              </a:rPr>
              <a:t>iterator</a:t>
            </a:r>
            <a:r>
              <a:rPr lang="en-US" smtClean="0"/>
              <a:t> and </a:t>
            </a:r>
            <a:r>
              <a:rPr lang="en-US" sz="2400" smtClean="0">
                <a:latin typeface="Courier New" pitchFamily="49" charset="0"/>
                <a:cs typeface="Courier New" pitchFamily="49" charset="0"/>
              </a:rPr>
              <a:t>const_iterator</a:t>
            </a:r>
            <a:r>
              <a:rPr lang="en-US" smtClean="0"/>
              <a:t> are private because we do not want the client programs to create arbitrary iterators</a:t>
            </a:r>
          </a:p>
          <a:p>
            <a:pPr eaLnBrk="1" hangingPunct="1"/>
            <a:r>
              <a:rPr lang="en-US" smtClean="0"/>
              <a:t>The only valid iterator objects are ones created by the member functions of the </a:t>
            </a:r>
            <a:r>
              <a:rPr lang="en-US" sz="2400" smtClean="0">
                <a:latin typeface="Courier New" pitchFamily="49" charset="0"/>
                <a:cs typeface="Courier New" pitchFamily="49" charset="0"/>
              </a:rPr>
              <a:t>hash_map</a:t>
            </a:r>
            <a:r>
              <a:rPr lang="en-US" smtClean="0"/>
              <a:t> that owns the iterator </a:t>
            </a:r>
          </a:p>
          <a:p>
            <a:pPr lvl="1" eaLnBrk="1" hangingPunct="1"/>
            <a:r>
              <a:rPr lang="en-US" sz="2100" smtClean="0">
                <a:latin typeface="Courier New" pitchFamily="49" charset="0"/>
                <a:cs typeface="Courier New" pitchFamily="49" charset="0"/>
              </a:rPr>
              <a:t>iterator</a:t>
            </a:r>
            <a:r>
              <a:rPr lang="en-US" smtClean="0"/>
              <a:t> and </a:t>
            </a:r>
            <a:r>
              <a:rPr lang="en-US" sz="2100" smtClean="0">
                <a:latin typeface="Courier New" pitchFamily="49" charset="0"/>
                <a:cs typeface="Courier New" pitchFamily="49" charset="0"/>
              </a:rPr>
              <a:t>const_iterator</a:t>
            </a:r>
            <a:r>
              <a:rPr lang="en-US" smtClean="0"/>
              <a:t> classes must declare the </a:t>
            </a:r>
            <a:r>
              <a:rPr lang="en-US" sz="2100" smtClean="0">
                <a:latin typeface="Courier New" pitchFamily="49" charset="0"/>
                <a:cs typeface="Courier New" pitchFamily="49" charset="0"/>
              </a:rPr>
              <a:t>hash_map</a:t>
            </a:r>
            <a:r>
              <a:rPr lang="en-US" smtClean="0"/>
              <a:t> as a friend </a:t>
            </a:r>
          </a:p>
          <a:p>
            <a:pPr lvl="1" eaLnBrk="1" hangingPunct="1"/>
            <a:r>
              <a:rPr lang="en-US" sz="2100" smtClean="0">
                <a:latin typeface="Courier New" pitchFamily="49" charset="0"/>
                <a:cs typeface="Courier New" pitchFamily="49" charset="0"/>
              </a:rPr>
              <a:t>iterator</a:t>
            </a:r>
            <a:r>
              <a:rPr lang="en-US" smtClean="0"/>
              <a:t> must also declare the </a:t>
            </a:r>
            <a:r>
              <a:rPr lang="en-US" sz="2100" smtClean="0">
                <a:latin typeface="Courier New" pitchFamily="49" charset="0"/>
                <a:cs typeface="Courier New" pitchFamily="49" charset="0"/>
              </a:rPr>
              <a:t>const_iterator</a:t>
            </a:r>
            <a:r>
              <a:rPr lang="en-US" smtClean="0"/>
              <a:t> as a friend for the conversion constructor just described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12775" y="228600"/>
            <a:ext cx="8153400" cy="990600"/>
          </a:xfrm>
        </p:spPr>
        <p:txBody>
          <a:bodyPr/>
          <a:lstStyle/>
          <a:p>
            <a:pPr eaLnBrk="1" hangingPunct="1"/>
            <a:r>
              <a:rPr lang="en-US" smtClean="0"/>
              <a:t>The </a:t>
            </a:r>
            <a:r>
              <a:rPr lang="en-US" smtClean="0">
                <a:latin typeface="Courier New" pitchFamily="49" charset="0"/>
                <a:cs typeface="Courier New" pitchFamily="49" charset="0"/>
              </a:rPr>
              <a:t>set</a:t>
            </a:r>
            <a:r>
              <a:rPr lang="en-US" smtClean="0"/>
              <a:t> Functions (cont.)</a:t>
            </a:r>
          </a:p>
        </p:txBody>
      </p:sp>
      <p:pic>
        <p:nvPicPr>
          <p:cNvPr id="27650" name="Picture 2"/>
          <p:cNvPicPr>
            <a:picLocks noChangeAspect="1" noChangeArrowheads="1"/>
          </p:cNvPicPr>
          <p:nvPr/>
        </p:nvPicPr>
        <p:blipFill>
          <a:blip r:embed="rId2"/>
          <a:srcRect/>
          <a:stretch>
            <a:fillRect/>
          </a:stretch>
        </p:blipFill>
        <p:spPr bwMode="auto">
          <a:xfrm>
            <a:off x="422275" y="1828800"/>
            <a:ext cx="8696325" cy="381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 Placeholder 4"/>
          <p:cNvSpPr>
            <a:spLocks noGrp="1"/>
          </p:cNvSpPr>
          <p:nvPr>
            <p:ph type="body" idx="1"/>
          </p:nvPr>
        </p:nvSpPr>
        <p:spPr/>
        <p:txBody>
          <a:bodyPr/>
          <a:lstStyle/>
          <a:p>
            <a:pPr eaLnBrk="1" hangingPunct="1"/>
            <a:r>
              <a:rPr lang="en-US" smtClean="0"/>
              <a:t>Section 9.6</a:t>
            </a:r>
          </a:p>
        </p:txBody>
      </p:sp>
      <p:sp>
        <p:nvSpPr>
          <p:cNvPr id="158722" name="Title 3"/>
          <p:cNvSpPr>
            <a:spLocks noGrp="1"/>
          </p:cNvSpPr>
          <p:nvPr>
            <p:ph type="title"/>
          </p:nvPr>
        </p:nvSpPr>
        <p:spPr/>
        <p:txBody>
          <a:bodyPr/>
          <a:lstStyle/>
          <a:p>
            <a:pPr eaLnBrk="1" hangingPunct="1"/>
            <a:r>
              <a:rPr lang="en-US" smtClean="0"/>
              <a:t>Additional Applications of Maps</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612775" y="228600"/>
            <a:ext cx="8153400" cy="990600"/>
          </a:xfrm>
        </p:spPr>
        <p:txBody>
          <a:bodyPr/>
          <a:lstStyle/>
          <a:p>
            <a:pPr eaLnBrk="1" hangingPunct="1"/>
            <a:r>
              <a:rPr lang="en-US" sz="4000" smtClean="0"/>
              <a:t>Implementing the Phone Directory Using a Map</a:t>
            </a:r>
          </a:p>
        </p:txBody>
      </p:sp>
      <p:sp>
        <p:nvSpPr>
          <p:cNvPr id="159746" name="Rectangle 3"/>
          <p:cNvSpPr>
            <a:spLocks noGrp="1" noChangeArrowheads="1"/>
          </p:cNvSpPr>
          <p:nvPr>
            <p:ph sz="quarter" idx="1"/>
          </p:nvPr>
        </p:nvSpPr>
        <p:spPr>
          <a:xfrm>
            <a:off x="612775" y="1600200"/>
            <a:ext cx="8153400" cy="4876800"/>
          </a:xfrm>
        </p:spPr>
        <p:txBody>
          <a:bodyPr/>
          <a:lstStyle/>
          <a:p>
            <a:pPr eaLnBrk="1" hangingPunct="1"/>
            <a:r>
              <a:rPr lang="en-US" smtClean="0"/>
              <a:t>Problem</a:t>
            </a:r>
          </a:p>
          <a:p>
            <a:pPr lvl="1" eaLnBrk="1" hangingPunct="1"/>
            <a:r>
              <a:rPr lang="en-US" smtClean="0"/>
              <a:t>Use a map to obtain a more efficient implementation (better than O(</a:t>
            </a:r>
            <a:r>
              <a:rPr lang="en-US" i="1" smtClean="0"/>
              <a:t>n</a:t>
            </a:r>
            <a:r>
              <a:rPr lang="en-US" smtClean="0"/>
              <a:t>)) of our </a:t>
            </a:r>
            <a:r>
              <a:rPr lang="en-US" sz="2000" smtClean="0">
                <a:latin typeface="Courier New" pitchFamily="49" charset="0"/>
                <a:cs typeface="Courier New" pitchFamily="49" charset="0"/>
              </a:rPr>
              <a:t>Phone_Directory</a:t>
            </a:r>
            <a:r>
              <a:rPr lang="en-US" smtClean="0"/>
              <a:t> ADT (previously implemented as an array and later as a vector)</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t>Implementing the Phone Directory Using a </a:t>
            </a:r>
            <a:r>
              <a:rPr lang="en-US" dirty="0" smtClean="0"/>
              <a:t>Map (</a:t>
            </a:r>
            <a:r>
              <a:rPr lang="en-US" dirty="0"/>
              <a:t>cont</a:t>
            </a:r>
            <a:r>
              <a:rPr lang="en-US" dirty="0" smtClean="0"/>
              <a:t>.)</a:t>
            </a:r>
          </a:p>
        </p:txBody>
      </p:sp>
      <p:sp>
        <p:nvSpPr>
          <p:cNvPr id="160770" name="Rectangle 3"/>
          <p:cNvSpPr>
            <a:spLocks noGrp="1" noChangeArrowheads="1"/>
          </p:cNvSpPr>
          <p:nvPr>
            <p:ph sz="quarter" idx="1"/>
          </p:nvPr>
        </p:nvSpPr>
        <p:spPr>
          <a:xfrm>
            <a:off x="612775" y="1600200"/>
            <a:ext cx="8153400" cy="4495800"/>
          </a:xfrm>
        </p:spPr>
        <p:txBody>
          <a:bodyPr/>
          <a:lstStyle/>
          <a:p>
            <a:pPr eaLnBrk="1" hangingPunct="1"/>
            <a:r>
              <a:rPr lang="en-US" smtClean="0"/>
              <a:t>Analysis</a:t>
            </a:r>
          </a:p>
          <a:p>
            <a:pPr eaLnBrk="1" hangingPunct="1"/>
            <a:endParaRPr lang="en-US" smtClean="0"/>
          </a:p>
          <a:p>
            <a:pPr lvl="1" eaLnBrk="1" hangingPunct="1"/>
            <a:r>
              <a:rPr lang="en-US" smtClean="0"/>
              <a:t>A map will associate the name (the key) with a list of phone numbers (value)</a:t>
            </a:r>
          </a:p>
        </p:txBody>
      </p:sp>
      <p:graphicFrame>
        <p:nvGraphicFramePr>
          <p:cNvPr id="5" name="Table 4"/>
          <p:cNvGraphicFramePr>
            <a:graphicFrameLocks noGrp="1"/>
          </p:cNvGraphicFramePr>
          <p:nvPr/>
        </p:nvGraphicFramePr>
        <p:xfrm>
          <a:off x="1600200" y="4572000"/>
          <a:ext cx="6096000" cy="1483360"/>
        </p:xfrm>
        <a:graphic>
          <a:graphicData uri="http://schemas.openxmlformats.org/drawingml/2006/table">
            <a:tbl>
              <a:tblPr firstRow="1" bandRow="1">
                <a:tableStyleId>{69012ECD-51FC-41F1-AA8D-1B2483CD663E}</a:tableStyleId>
              </a:tblPr>
              <a:tblGrid>
                <a:gridCol w="3048000"/>
                <a:gridCol w="3048000"/>
              </a:tblGrid>
              <a:tr h="370840">
                <a:tc>
                  <a:txBody>
                    <a:bodyPr/>
                    <a:lstStyle/>
                    <a:p>
                      <a:r>
                        <a:rPr lang="en-US" b="1" dirty="0" smtClean="0">
                          <a:ln>
                            <a:noFill/>
                          </a:ln>
                          <a:solidFill>
                            <a:schemeClr val="bg1"/>
                          </a:solidFill>
                        </a:rPr>
                        <a:t>Index</a:t>
                      </a:r>
                      <a:endParaRPr lang="en-US" b="1" dirty="0">
                        <a:ln>
                          <a:noFill/>
                        </a:ln>
                        <a:solidFill>
                          <a:schemeClr val="bg1"/>
                        </a:solidFill>
                      </a:endParaRPr>
                    </a:p>
                  </a:txBody>
                  <a:tcPr>
                    <a:solidFill>
                      <a:schemeClr val="accent6"/>
                    </a:solidFill>
                  </a:tcPr>
                </a:tc>
                <a:tc>
                  <a:txBody>
                    <a:bodyPr/>
                    <a:lstStyle/>
                    <a:p>
                      <a:r>
                        <a:rPr lang="en-US" b="1" dirty="0" smtClean="0">
                          <a:ln>
                            <a:noFill/>
                          </a:ln>
                          <a:solidFill>
                            <a:schemeClr val="bg1"/>
                          </a:solidFill>
                        </a:rPr>
                        <a:t>Value</a:t>
                      </a:r>
                      <a:endParaRPr lang="en-US" b="1" dirty="0">
                        <a:ln>
                          <a:noFill/>
                        </a:ln>
                        <a:solidFill>
                          <a:schemeClr val="bg1"/>
                        </a:solidFill>
                      </a:endParaRPr>
                    </a:p>
                  </a:txBody>
                  <a:tcPr>
                    <a:solidFill>
                      <a:schemeClr val="accent6"/>
                    </a:solidFill>
                  </a:tcPr>
                </a:tc>
              </a:tr>
              <a:tr h="370840">
                <a:tc>
                  <a:txBody>
                    <a:bodyPr/>
                    <a:lstStyle/>
                    <a:p>
                      <a:r>
                        <a:rPr lang="en-US" dirty="0" smtClean="0"/>
                        <a:t>Jane Smith</a:t>
                      </a:r>
                      <a:endParaRPr lang="en-US" dirty="0"/>
                    </a:p>
                  </a:txBody>
                  <a:tcPr/>
                </a:tc>
                <a:tc>
                  <a:txBody>
                    <a:bodyPr/>
                    <a:lstStyle/>
                    <a:p>
                      <a:r>
                        <a:rPr kumimoji="0" lang="en-US" sz="1800" b="0" i="0" u="none" strike="noStrike" kern="1200" baseline="0" dirty="0" smtClean="0">
                          <a:solidFill>
                            <a:schemeClr val="tx1"/>
                          </a:solidFill>
                          <a:latin typeface="+mn-lt"/>
                          <a:ea typeface="+mn-ea"/>
                          <a:cs typeface="+mn-cs"/>
                        </a:rPr>
                        <a:t>215-555-1234</a:t>
                      </a:r>
                      <a:endParaRPr lang="en-US" dirty="0"/>
                    </a:p>
                  </a:txBody>
                  <a:tcPr/>
                </a:tc>
              </a:tr>
              <a:tr h="370840">
                <a:tc>
                  <a:txBody>
                    <a:bodyPr/>
                    <a:lstStyle/>
                    <a:p>
                      <a:r>
                        <a:rPr lang="en-US" dirty="0" smtClean="0"/>
                        <a:t>John Smith</a:t>
                      </a:r>
                      <a:endParaRPr lang="en-US" dirty="0"/>
                    </a:p>
                  </a:txBody>
                  <a:tcPr/>
                </a:tc>
                <a:tc>
                  <a:txBody>
                    <a:bodyPr/>
                    <a:lstStyle/>
                    <a:p>
                      <a:r>
                        <a:rPr kumimoji="0" lang="en-US" sz="1800" b="0" i="0" u="none" strike="noStrike" kern="1200" baseline="0" dirty="0" smtClean="0">
                          <a:solidFill>
                            <a:schemeClr val="tx1"/>
                          </a:solidFill>
                          <a:latin typeface="+mn-lt"/>
                          <a:ea typeface="+mn-ea"/>
                          <a:cs typeface="+mn-cs"/>
                        </a:rPr>
                        <a:t>215-555-1234</a:t>
                      </a:r>
                      <a:endParaRPr lang="en-US" dirty="0"/>
                    </a:p>
                  </a:txBody>
                  <a:tcPr/>
                </a:tc>
              </a:tr>
              <a:tr h="370840">
                <a:tc>
                  <a:txBody>
                    <a:bodyPr/>
                    <a:lstStyle/>
                    <a:p>
                      <a:r>
                        <a:rPr lang="en-US" dirty="0" smtClean="0"/>
                        <a:t>Bill Jones</a:t>
                      </a:r>
                      <a:endParaRPr lang="en-US" dirty="0"/>
                    </a:p>
                  </a:txBody>
                  <a:tcPr/>
                </a:tc>
                <a:tc>
                  <a:txBody>
                    <a:bodyPr/>
                    <a:lstStyle/>
                    <a:p>
                      <a:r>
                        <a:rPr kumimoji="0" lang="en-US" sz="1800" b="0" i="0" u="none" strike="noStrike" kern="1200" baseline="0" dirty="0" smtClean="0">
                          <a:solidFill>
                            <a:schemeClr val="tx1"/>
                          </a:solidFill>
                          <a:latin typeface="+mn-lt"/>
                          <a:ea typeface="+mn-ea"/>
                          <a:cs typeface="+mn-cs"/>
                        </a:rPr>
                        <a:t>508-555-6123</a:t>
                      </a:r>
                      <a:endParaRPr lang="en-US" dirty="0"/>
                    </a:p>
                  </a:txBody>
                  <a:tcPr/>
                </a:tc>
              </a:tr>
            </a:tbl>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t>Implementing the Phone Directory Using a </a:t>
            </a:r>
            <a:r>
              <a:rPr lang="en-US" dirty="0" smtClean="0"/>
              <a:t>Map (</a:t>
            </a:r>
            <a:r>
              <a:rPr lang="en-US" dirty="0"/>
              <a:t>cont</a:t>
            </a:r>
            <a:r>
              <a:rPr lang="en-US" dirty="0" smtClean="0"/>
              <a:t>.)</a:t>
            </a:r>
          </a:p>
        </p:txBody>
      </p:sp>
      <p:sp>
        <p:nvSpPr>
          <p:cNvPr id="161794" name="Rectangle 3"/>
          <p:cNvSpPr>
            <a:spLocks noGrp="1" noChangeArrowheads="1"/>
          </p:cNvSpPr>
          <p:nvPr>
            <p:ph sz="quarter" idx="1"/>
          </p:nvPr>
        </p:nvSpPr>
        <p:spPr>
          <a:xfrm>
            <a:off x="612775" y="1600200"/>
            <a:ext cx="8153400" cy="4495800"/>
          </a:xfrm>
        </p:spPr>
        <p:txBody>
          <a:bodyPr/>
          <a:lstStyle/>
          <a:p>
            <a:pPr eaLnBrk="1" hangingPunct="1"/>
            <a:r>
              <a:rPr lang="en-US" smtClean="0"/>
              <a:t>Analysis</a:t>
            </a:r>
          </a:p>
          <a:p>
            <a:pPr marL="366713" lvl="1" indent="0" eaLnBrk="1" hangingPunct="1">
              <a:buFont typeface="Wingdings 2" pitchFamily="18" charset="2"/>
              <a:buNone/>
            </a:pPr>
            <a:r>
              <a:rPr lang="en-US" sz="2400" smtClean="0"/>
              <a:t>We can implement the </a:t>
            </a:r>
            <a:r>
              <a:rPr lang="en-US" sz="1800" smtClean="0">
                <a:latin typeface="Courier New" pitchFamily="49" charset="0"/>
                <a:cs typeface="Courier New" pitchFamily="49" charset="0"/>
              </a:rPr>
              <a:t>Phone_Directory</a:t>
            </a:r>
            <a:r>
              <a:rPr lang="en-US" sz="2400" smtClean="0"/>
              <a:t> ADT by using a </a:t>
            </a:r>
            <a:r>
              <a:rPr lang="en-US" sz="1800" smtClean="0">
                <a:latin typeface="Courier New" pitchFamily="49" charset="0"/>
                <a:cs typeface="Courier New" pitchFamily="49" charset="0"/>
              </a:rPr>
              <a:t>map&lt;string, string&gt; </a:t>
            </a:r>
            <a:r>
              <a:rPr lang="en-US" sz="2400" smtClean="0"/>
              <a:t>object for the phone directory. The </a:t>
            </a:r>
            <a:r>
              <a:rPr lang="en-US" sz="1800" smtClean="0">
                <a:latin typeface="Courier New" pitchFamily="49" charset="0"/>
                <a:cs typeface="Courier New" pitchFamily="49" charset="0"/>
              </a:rPr>
              <a:t>map&lt;string, string&gt; </a:t>
            </a:r>
            <a:r>
              <a:rPr lang="en-US" sz="2400" smtClean="0"/>
              <a:t>object would contain the key-value pairs </a:t>
            </a:r>
          </a:p>
          <a:p>
            <a:pPr marL="366713" lvl="1" indent="0" eaLnBrk="1" hangingPunct="1">
              <a:buFont typeface="Wingdings 2" pitchFamily="18" charset="2"/>
              <a:buNone/>
            </a:pPr>
            <a:r>
              <a:rPr lang="en-US" sz="1800" smtClean="0">
                <a:latin typeface="Courier New" pitchFamily="49" charset="0"/>
                <a:cs typeface="Courier New" pitchFamily="49" charset="0"/>
              </a:rPr>
              <a:t>{ ("Jane Smith", "215-555-1234"), ("John Smith", "215-555-1234"), ("Bill Jones", "508-555-6123") }</a:t>
            </a:r>
          </a:p>
        </p:txBody>
      </p:sp>
      <p:graphicFrame>
        <p:nvGraphicFramePr>
          <p:cNvPr id="5" name="Table 4"/>
          <p:cNvGraphicFramePr>
            <a:graphicFrameLocks noGrp="1"/>
          </p:cNvGraphicFramePr>
          <p:nvPr/>
        </p:nvGraphicFramePr>
        <p:xfrm>
          <a:off x="1600200" y="4572000"/>
          <a:ext cx="6096000" cy="1483360"/>
        </p:xfrm>
        <a:graphic>
          <a:graphicData uri="http://schemas.openxmlformats.org/drawingml/2006/table">
            <a:tbl>
              <a:tblPr firstRow="1" bandRow="1">
                <a:tableStyleId>{69012ECD-51FC-41F1-AA8D-1B2483CD663E}</a:tableStyleId>
              </a:tblPr>
              <a:tblGrid>
                <a:gridCol w="3048000"/>
                <a:gridCol w="3048000"/>
              </a:tblGrid>
              <a:tr h="370840">
                <a:tc>
                  <a:txBody>
                    <a:bodyPr/>
                    <a:lstStyle/>
                    <a:p>
                      <a:r>
                        <a:rPr lang="en-US" b="1" dirty="0" smtClean="0">
                          <a:ln>
                            <a:noFill/>
                          </a:ln>
                          <a:solidFill>
                            <a:schemeClr val="bg1"/>
                          </a:solidFill>
                        </a:rPr>
                        <a:t>Index</a:t>
                      </a:r>
                      <a:endParaRPr lang="en-US" b="1" dirty="0">
                        <a:ln>
                          <a:noFill/>
                        </a:ln>
                        <a:solidFill>
                          <a:schemeClr val="bg1"/>
                        </a:solidFill>
                      </a:endParaRPr>
                    </a:p>
                  </a:txBody>
                  <a:tcPr>
                    <a:solidFill>
                      <a:schemeClr val="accent6"/>
                    </a:solidFill>
                  </a:tcPr>
                </a:tc>
                <a:tc>
                  <a:txBody>
                    <a:bodyPr/>
                    <a:lstStyle/>
                    <a:p>
                      <a:r>
                        <a:rPr lang="en-US" b="1" dirty="0" smtClean="0">
                          <a:ln>
                            <a:noFill/>
                          </a:ln>
                          <a:solidFill>
                            <a:schemeClr val="bg1"/>
                          </a:solidFill>
                        </a:rPr>
                        <a:t>Value</a:t>
                      </a:r>
                      <a:endParaRPr lang="en-US" b="1" dirty="0">
                        <a:ln>
                          <a:noFill/>
                        </a:ln>
                        <a:solidFill>
                          <a:schemeClr val="bg1"/>
                        </a:solidFill>
                      </a:endParaRPr>
                    </a:p>
                  </a:txBody>
                  <a:tcPr>
                    <a:solidFill>
                      <a:schemeClr val="accent6"/>
                    </a:solidFill>
                  </a:tcPr>
                </a:tc>
              </a:tr>
              <a:tr h="370840">
                <a:tc>
                  <a:txBody>
                    <a:bodyPr/>
                    <a:lstStyle/>
                    <a:p>
                      <a:r>
                        <a:rPr lang="en-US" dirty="0" smtClean="0"/>
                        <a:t>Jane Smith</a:t>
                      </a:r>
                      <a:endParaRPr lang="en-US" dirty="0"/>
                    </a:p>
                  </a:txBody>
                  <a:tcPr/>
                </a:tc>
                <a:tc>
                  <a:txBody>
                    <a:bodyPr/>
                    <a:lstStyle/>
                    <a:p>
                      <a:r>
                        <a:rPr kumimoji="0" lang="en-US" sz="1800" b="0" i="0" u="none" strike="noStrike" kern="1200" baseline="0" dirty="0" smtClean="0">
                          <a:solidFill>
                            <a:schemeClr val="tx1"/>
                          </a:solidFill>
                          <a:latin typeface="+mn-lt"/>
                          <a:ea typeface="+mn-ea"/>
                          <a:cs typeface="+mn-cs"/>
                        </a:rPr>
                        <a:t>215-555-1234</a:t>
                      </a:r>
                      <a:endParaRPr lang="en-US" dirty="0"/>
                    </a:p>
                  </a:txBody>
                  <a:tcPr/>
                </a:tc>
              </a:tr>
              <a:tr h="370840">
                <a:tc>
                  <a:txBody>
                    <a:bodyPr/>
                    <a:lstStyle/>
                    <a:p>
                      <a:r>
                        <a:rPr lang="en-US" dirty="0" smtClean="0"/>
                        <a:t>John Smith</a:t>
                      </a:r>
                      <a:endParaRPr lang="en-US" dirty="0"/>
                    </a:p>
                  </a:txBody>
                  <a:tcPr/>
                </a:tc>
                <a:tc>
                  <a:txBody>
                    <a:bodyPr/>
                    <a:lstStyle/>
                    <a:p>
                      <a:r>
                        <a:rPr kumimoji="0" lang="en-US" sz="1800" b="0" i="0" u="none" strike="noStrike" kern="1200" baseline="0" dirty="0" smtClean="0">
                          <a:solidFill>
                            <a:schemeClr val="tx1"/>
                          </a:solidFill>
                          <a:latin typeface="+mn-lt"/>
                          <a:ea typeface="+mn-ea"/>
                          <a:cs typeface="+mn-cs"/>
                        </a:rPr>
                        <a:t>215-555-1234</a:t>
                      </a:r>
                      <a:endParaRPr lang="en-US" dirty="0"/>
                    </a:p>
                  </a:txBody>
                  <a:tcPr/>
                </a:tc>
              </a:tr>
              <a:tr h="370840">
                <a:tc>
                  <a:txBody>
                    <a:bodyPr/>
                    <a:lstStyle/>
                    <a:p>
                      <a:r>
                        <a:rPr lang="en-US" dirty="0" smtClean="0"/>
                        <a:t>Bill Jones</a:t>
                      </a:r>
                      <a:endParaRPr lang="en-US" dirty="0"/>
                    </a:p>
                  </a:txBody>
                  <a:tcPr/>
                </a:tc>
                <a:tc>
                  <a:txBody>
                    <a:bodyPr/>
                    <a:lstStyle/>
                    <a:p>
                      <a:r>
                        <a:rPr kumimoji="0" lang="en-US" sz="1800" b="0" i="0" u="none" strike="noStrike" kern="1200" baseline="0" dirty="0" smtClean="0">
                          <a:solidFill>
                            <a:schemeClr val="tx1"/>
                          </a:solidFill>
                          <a:latin typeface="+mn-lt"/>
                          <a:ea typeface="+mn-ea"/>
                          <a:cs typeface="+mn-cs"/>
                        </a:rPr>
                        <a:t>508-555-6123</a:t>
                      </a:r>
                      <a:endParaRPr lang="en-US" dirty="0"/>
                    </a:p>
                  </a:txBody>
                  <a:tcPr/>
                </a:tc>
              </a:tr>
            </a:tbl>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t>Implementing the Phone Directory Using a </a:t>
            </a:r>
            <a:r>
              <a:rPr lang="en-US" dirty="0" smtClean="0"/>
              <a:t>Map (</a:t>
            </a:r>
            <a:r>
              <a:rPr lang="en-US" dirty="0"/>
              <a:t>cont</a:t>
            </a:r>
            <a:r>
              <a:rPr lang="en-US" dirty="0" smtClean="0"/>
              <a:t>.)</a:t>
            </a:r>
          </a:p>
        </p:txBody>
      </p:sp>
      <p:sp>
        <p:nvSpPr>
          <p:cNvPr id="162818" name="Rectangle 3"/>
          <p:cNvSpPr>
            <a:spLocks noGrp="1" noChangeArrowheads="1"/>
          </p:cNvSpPr>
          <p:nvPr>
            <p:ph sz="quarter" idx="1"/>
          </p:nvPr>
        </p:nvSpPr>
        <p:spPr>
          <a:xfrm>
            <a:off x="612775" y="1600200"/>
            <a:ext cx="8153400" cy="4495800"/>
          </a:xfrm>
        </p:spPr>
        <p:txBody>
          <a:bodyPr/>
          <a:lstStyle/>
          <a:p>
            <a:pPr eaLnBrk="1" hangingPunct="1"/>
            <a:r>
              <a:rPr lang="en-US" smtClean="0"/>
              <a:t>Design</a:t>
            </a:r>
          </a:p>
        </p:txBody>
      </p:sp>
      <p:pic>
        <p:nvPicPr>
          <p:cNvPr id="162819" name="Picture 2"/>
          <p:cNvPicPr>
            <a:picLocks noChangeAspect="1" noChangeArrowheads="1"/>
          </p:cNvPicPr>
          <p:nvPr/>
        </p:nvPicPr>
        <p:blipFill>
          <a:blip r:embed="rId2"/>
          <a:srcRect/>
          <a:stretch>
            <a:fillRect/>
          </a:stretch>
        </p:blipFill>
        <p:spPr bwMode="auto">
          <a:xfrm>
            <a:off x="2266950" y="2447925"/>
            <a:ext cx="4610100"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t>Implementing the Phone Directory Using a </a:t>
            </a:r>
            <a:r>
              <a:rPr lang="en-US" dirty="0" smtClean="0"/>
              <a:t>Map (</a:t>
            </a:r>
            <a:r>
              <a:rPr lang="en-US" dirty="0"/>
              <a:t>cont</a:t>
            </a:r>
            <a:r>
              <a:rPr lang="en-US" dirty="0" smtClean="0"/>
              <a:t>.)</a:t>
            </a:r>
          </a:p>
        </p:txBody>
      </p:sp>
      <p:sp>
        <p:nvSpPr>
          <p:cNvPr id="136194" name="Rectangle 3"/>
          <p:cNvSpPr>
            <a:spLocks noGrp="1" noChangeArrowheads="1"/>
          </p:cNvSpPr>
          <p:nvPr>
            <p:ph sz="quarter" idx="1"/>
          </p:nvPr>
        </p:nvSpPr>
        <p:spPr>
          <a:xfrm>
            <a:off x="612775" y="1600200"/>
            <a:ext cx="8153400" cy="4495800"/>
          </a:xfrm>
        </p:spPr>
        <p:txBody>
          <a:bodyPr/>
          <a:lstStyle/>
          <a:p>
            <a:pPr eaLnBrk="1" hangingPunct="1">
              <a:defRPr/>
            </a:pPr>
            <a:r>
              <a:rPr lang="en-US" dirty="0" smtClean="0"/>
              <a:t>Implementation – add or change entry</a:t>
            </a:r>
          </a:p>
          <a:p>
            <a:pPr marL="366713" lvl="1" indent="0" eaLnBrk="1" hangingPunct="1">
              <a:buFont typeface="Wingdings 2" pitchFamily="18" charset="2"/>
              <a:buNone/>
              <a:defRPr/>
            </a:pPr>
            <a:r>
              <a:rPr lang="en-US" sz="2400" dirty="0" smtClean="0"/>
              <a:t>The following function is slightly inefficient since we do two searches of the map:</a:t>
            </a:r>
          </a:p>
          <a:p>
            <a:pPr marL="366713" lvl="1" indent="0" eaLnBrk="1" hangingPunct="1">
              <a:buFont typeface="Wingdings 2" pitchFamily="18" charset="2"/>
              <a:buNone/>
              <a:defRPr/>
            </a:pPr>
            <a:endParaRPr lang="en-US" sz="2400" dirty="0"/>
          </a:p>
          <a:p>
            <a:pPr marL="366713" lvl="1" indent="0" eaLnBrk="1" hangingPunct="1">
              <a:buFont typeface="Wingdings 2" pitchFamily="18" charset="2"/>
              <a:buNone/>
              <a:defRPr/>
            </a:pPr>
            <a:r>
              <a:rPr lang="en-US" sz="1800" dirty="0">
                <a:latin typeface="Courier New" pitchFamily="49" charset="0"/>
                <a:cs typeface="Courier New" pitchFamily="49" charset="0"/>
              </a:rPr>
              <a:t>string </a:t>
            </a:r>
            <a:r>
              <a:rPr lang="en-US" sz="1800" dirty="0" err="1">
                <a:latin typeface="Courier New" pitchFamily="49" charset="0"/>
                <a:cs typeface="Courier New" pitchFamily="49" charset="0"/>
              </a:rPr>
              <a:t>Phone_Directory</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add_or_change_entry</a:t>
            </a:r>
            <a:r>
              <a:rPr lang="en-US" sz="1800" dirty="0">
                <a:latin typeface="Courier New" pitchFamily="49" charset="0"/>
                <a:cs typeface="Courier New" pitchFamily="49" charset="0"/>
              </a:rPr>
              <a:t>(</a:t>
            </a:r>
          </a:p>
          <a:p>
            <a:pPr marL="1090613" lvl="1" indent="0" eaLnBrk="1" hangingPunct="1">
              <a:buFont typeface="Wingdings 2" pitchFamily="18" charset="2"/>
              <a:buNone/>
              <a:defRPr/>
            </a:pPr>
            <a:r>
              <a:rPr lang="en-US" sz="1800" dirty="0" err="1">
                <a:latin typeface="Courier New" pitchFamily="49" charset="0"/>
                <a:cs typeface="Courier New" pitchFamily="49" charset="0"/>
              </a:rPr>
              <a:t>const</a:t>
            </a:r>
            <a:r>
              <a:rPr lang="en-US" sz="1800" dirty="0">
                <a:latin typeface="Courier New" pitchFamily="49" charset="0"/>
                <a:cs typeface="Courier New" pitchFamily="49" charset="0"/>
              </a:rPr>
              <a:t> string&amp; name, </a:t>
            </a:r>
            <a:r>
              <a:rPr lang="en-US" sz="1800" dirty="0" err="1">
                <a:latin typeface="Courier New" pitchFamily="49" charset="0"/>
                <a:cs typeface="Courier New" pitchFamily="49" charset="0"/>
              </a:rPr>
              <a:t>const</a:t>
            </a:r>
            <a:r>
              <a:rPr lang="en-US" sz="1800" dirty="0">
                <a:latin typeface="Courier New" pitchFamily="49" charset="0"/>
                <a:cs typeface="Courier New" pitchFamily="49" charset="0"/>
              </a:rPr>
              <a:t> string&amp; number) {</a:t>
            </a:r>
          </a:p>
          <a:p>
            <a:pPr marL="681038" lvl="1" indent="0" eaLnBrk="1" hangingPunct="1">
              <a:buFont typeface="Wingdings 2" pitchFamily="18" charset="2"/>
              <a:buNone/>
              <a:defRPr/>
            </a:pPr>
            <a:r>
              <a:rPr lang="en-US" sz="1800" dirty="0">
                <a:latin typeface="Courier New" pitchFamily="49" charset="0"/>
                <a:cs typeface="Courier New" pitchFamily="49" charset="0"/>
              </a:rPr>
              <a:t>string </a:t>
            </a:r>
            <a:r>
              <a:rPr lang="en-US" sz="1800" dirty="0" err="1">
                <a:latin typeface="Courier New" pitchFamily="49" charset="0"/>
                <a:cs typeface="Courier New" pitchFamily="49" charset="0"/>
              </a:rPr>
              <a:t>old_number</a:t>
            </a:r>
            <a:r>
              <a:rPr lang="en-US" sz="1800" dirty="0">
                <a:latin typeface="Courier New" pitchFamily="49" charset="0"/>
                <a:cs typeface="Courier New" pitchFamily="49" charset="0"/>
              </a:rPr>
              <a:t> = </a:t>
            </a:r>
            <a:r>
              <a:rPr lang="en-US" sz="1800" dirty="0" err="1">
                <a:latin typeface="Courier New" pitchFamily="49" charset="0"/>
                <a:cs typeface="Courier New" pitchFamily="49" charset="0"/>
              </a:rPr>
              <a:t>the_directory</a:t>
            </a:r>
            <a:r>
              <a:rPr lang="en-US" sz="1800" dirty="0">
                <a:latin typeface="Courier New" pitchFamily="49" charset="0"/>
                <a:cs typeface="Courier New" pitchFamily="49" charset="0"/>
              </a:rPr>
              <a:t>[name];</a:t>
            </a:r>
          </a:p>
          <a:p>
            <a:pPr marL="681038" lvl="1" indent="0" eaLnBrk="1" hangingPunct="1">
              <a:buFont typeface="Wingdings 2" pitchFamily="18" charset="2"/>
              <a:buNone/>
              <a:defRPr/>
            </a:pPr>
            <a:r>
              <a:rPr lang="en-US" sz="1800" dirty="0" err="1">
                <a:latin typeface="Courier New" pitchFamily="49" charset="0"/>
                <a:cs typeface="Courier New" pitchFamily="49" charset="0"/>
              </a:rPr>
              <a:t>the_directory</a:t>
            </a:r>
            <a:r>
              <a:rPr lang="en-US" sz="1800" dirty="0">
                <a:latin typeface="Courier New" pitchFamily="49" charset="0"/>
                <a:cs typeface="Courier New" pitchFamily="49" charset="0"/>
              </a:rPr>
              <a:t>[name] = number;</a:t>
            </a:r>
          </a:p>
          <a:p>
            <a:pPr marL="681038" lvl="1" indent="0" eaLnBrk="1" hangingPunct="1">
              <a:buFont typeface="Wingdings 2" pitchFamily="18" charset="2"/>
              <a:buNone/>
              <a:defRPr/>
            </a:pPr>
            <a:r>
              <a:rPr lang="en-US" sz="1800" dirty="0" smtClean="0">
                <a:latin typeface="Courier New" pitchFamily="49" charset="0"/>
                <a:cs typeface="Courier New" pitchFamily="49" charset="0"/>
              </a:rPr>
              <a:t>// modified </a:t>
            </a:r>
            <a:r>
              <a:rPr lang="en-US" sz="1800" dirty="0">
                <a:latin typeface="Courier New" pitchFamily="49" charset="0"/>
                <a:cs typeface="Courier New" pitchFamily="49" charset="0"/>
              </a:rPr>
              <a:t>= true;</a:t>
            </a:r>
          </a:p>
          <a:p>
            <a:pPr marL="681038" lvl="1" indent="0" eaLnBrk="1" hangingPunct="1">
              <a:buFont typeface="Wingdings 2" pitchFamily="18" charset="2"/>
              <a:buNone/>
              <a:defRPr/>
            </a:pPr>
            <a:r>
              <a:rPr lang="en-US" sz="1800" dirty="0">
                <a:latin typeface="Courier New" pitchFamily="49" charset="0"/>
                <a:cs typeface="Courier New" pitchFamily="49" charset="0"/>
              </a:rPr>
              <a:t>return </a:t>
            </a:r>
            <a:r>
              <a:rPr lang="en-US" sz="1800" dirty="0" err="1">
                <a:latin typeface="Courier New" pitchFamily="49" charset="0"/>
                <a:cs typeface="Courier New" pitchFamily="49" charset="0"/>
              </a:rPr>
              <a:t>old_number</a:t>
            </a:r>
            <a:r>
              <a:rPr lang="en-US" sz="1800" dirty="0">
                <a:latin typeface="Courier New" pitchFamily="49" charset="0"/>
                <a:cs typeface="Courier New" pitchFamily="49" charset="0"/>
              </a:rPr>
              <a:t>;</a:t>
            </a:r>
          </a:p>
          <a:p>
            <a:pPr marL="366713" lvl="1" indent="0" eaLnBrk="1" hangingPunct="1">
              <a:buFont typeface="Wingdings 2" pitchFamily="18" charset="2"/>
              <a:buNone/>
              <a:defRPr/>
            </a:pPr>
            <a:r>
              <a:rPr lang="en-US" sz="1800" dirty="0">
                <a:latin typeface="Courier New" pitchFamily="49" charset="0"/>
                <a:cs typeface="Courier New" pitchFamily="49" charset="0"/>
              </a:rPr>
              <a:t>}</a:t>
            </a:r>
            <a:endParaRPr lang="en-US" sz="1800"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t>Implementing the Phone Directory Using a </a:t>
            </a:r>
            <a:r>
              <a:rPr lang="en-US" dirty="0" smtClean="0"/>
              <a:t>Map (</a:t>
            </a:r>
            <a:r>
              <a:rPr lang="en-US" dirty="0"/>
              <a:t>cont</a:t>
            </a:r>
            <a:r>
              <a:rPr lang="en-US" dirty="0" smtClean="0"/>
              <a:t>.)</a:t>
            </a:r>
          </a:p>
        </p:txBody>
      </p:sp>
      <p:sp>
        <p:nvSpPr>
          <p:cNvPr id="136194" name="Rectangle 3"/>
          <p:cNvSpPr>
            <a:spLocks noGrp="1" noChangeArrowheads="1"/>
          </p:cNvSpPr>
          <p:nvPr>
            <p:ph sz="quarter" idx="1"/>
          </p:nvPr>
        </p:nvSpPr>
        <p:spPr>
          <a:xfrm>
            <a:off x="612775" y="1600200"/>
            <a:ext cx="8153400" cy="4495800"/>
          </a:xfrm>
        </p:spPr>
        <p:txBody>
          <a:bodyPr>
            <a:normAutofit fontScale="85000" lnSpcReduction="20000"/>
          </a:bodyPr>
          <a:lstStyle/>
          <a:p>
            <a:pPr eaLnBrk="1" hangingPunct="1">
              <a:defRPr/>
            </a:pPr>
            <a:r>
              <a:rPr lang="en-US" dirty="0" smtClean="0"/>
              <a:t>Implementation – add or change entry (revised)</a:t>
            </a:r>
          </a:p>
          <a:p>
            <a:pPr marL="366713" lvl="1" indent="0" eaLnBrk="1" hangingPunct="1">
              <a:buFont typeface="Wingdings 2" pitchFamily="18" charset="2"/>
              <a:buNone/>
              <a:defRPr/>
            </a:pPr>
            <a:r>
              <a:rPr lang="en-US" sz="2400" dirty="0" smtClean="0"/>
              <a:t>The revised function:</a:t>
            </a:r>
          </a:p>
          <a:p>
            <a:pPr marL="366713" lvl="1" indent="0" eaLnBrk="1" hangingPunct="1">
              <a:buFont typeface="Wingdings 2" pitchFamily="18" charset="2"/>
              <a:buNone/>
              <a:defRPr/>
            </a:pPr>
            <a:endParaRPr lang="en-US" sz="2400" dirty="0"/>
          </a:p>
          <a:p>
            <a:pPr marL="366713" lvl="1" indent="0" eaLnBrk="1" hangingPunct="1">
              <a:buFont typeface="Wingdings 2" pitchFamily="18" charset="2"/>
              <a:buNone/>
              <a:defRPr/>
            </a:pPr>
            <a:r>
              <a:rPr lang="en-US" sz="1800" dirty="0">
                <a:latin typeface="Courier New" pitchFamily="49" charset="0"/>
                <a:cs typeface="Courier New" pitchFamily="49" charset="0"/>
              </a:rPr>
              <a:t>string </a:t>
            </a:r>
            <a:r>
              <a:rPr lang="en-US" sz="1800" dirty="0" err="1">
                <a:latin typeface="Courier New" pitchFamily="49" charset="0"/>
                <a:cs typeface="Courier New" pitchFamily="49" charset="0"/>
              </a:rPr>
              <a:t>Phone_Directory</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add_or_change_entry</a:t>
            </a:r>
            <a:r>
              <a:rPr lang="en-US" sz="1800" dirty="0">
                <a:latin typeface="Courier New" pitchFamily="49" charset="0"/>
                <a:cs typeface="Courier New" pitchFamily="49" charset="0"/>
              </a:rPr>
              <a:t>(</a:t>
            </a:r>
          </a:p>
          <a:p>
            <a:pPr marL="1022350" lvl="1" indent="0" eaLnBrk="1" hangingPunct="1">
              <a:buFont typeface="Wingdings 2" pitchFamily="18" charset="2"/>
              <a:buNone/>
              <a:defRPr/>
            </a:pPr>
            <a:r>
              <a:rPr lang="en-US" sz="1800" dirty="0" err="1">
                <a:latin typeface="Courier New" pitchFamily="49" charset="0"/>
                <a:cs typeface="Courier New" pitchFamily="49" charset="0"/>
              </a:rPr>
              <a:t>const</a:t>
            </a:r>
            <a:r>
              <a:rPr lang="en-US" sz="1800" dirty="0">
                <a:latin typeface="Courier New" pitchFamily="49" charset="0"/>
                <a:cs typeface="Courier New" pitchFamily="49" charset="0"/>
              </a:rPr>
              <a:t> string&amp; name, </a:t>
            </a:r>
            <a:r>
              <a:rPr lang="en-US" sz="1800" dirty="0" err="1">
                <a:latin typeface="Courier New" pitchFamily="49" charset="0"/>
                <a:cs typeface="Courier New" pitchFamily="49" charset="0"/>
              </a:rPr>
              <a:t>const</a:t>
            </a:r>
            <a:r>
              <a:rPr lang="en-US" sz="1800" dirty="0">
                <a:latin typeface="Courier New" pitchFamily="49" charset="0"/>
                <a:cs typeface="Courier New" pitchFamily="49" charset="0"/>
              </a:rPr>
              <a:t> string&amp; number) {</a:t>
            </a:r>
          </a:p>
          <a:p>
            <a:pPr marL="679450" lvl="1" indent="0" eaLnBrk="1" hangingPunct="1">
              <a:buFont typeface="Wingdings 2" pitchFamily="18" charset="2"/>
              <a:buNone/>
              <a:defRPr/>
            </a:pPr>
            <a:r>
              <a:rPr lang="en-US" sz="1800" dirty="0">
                <a:latin typeface="Courier New" pitchFamily="49" charset="0"/>
                <a:cs typeface="Courier New" pitchFamily="49" charset="0"/>
              </a:rPr>
              <a:t>string </a:t>
            </a:r>
            <a:r>
              <a:rPr lang="en-US" sz="1800" dirty="0" err="1">
                <a:latin typeface="Courier New" pitchFamily="49" charset="0"/>
                <a:cs typeface="Courier New" pitchFamily="49" charset="0"/>
              </a:rPr>
              <a:t>old_number</a:t>
            </a:r>
            <a:r>
              <a:rPr lang="en-US" sz="1800" dirty="0">
                <a:latin typeface="Courier New" pitchFamily="49" charset="0"/>
                <a:cs typeface="Courier New" pitchFamily="49" charset="0"/>
              </a:rPr>
              <a:t> = "";</a:t>
            </a:r>
          </a:p>
          <a:p>
            <a:pPr marL="679450" lvl="1" indent="0" eaLnBrk="1" hangingPunct="1">
              <a:buFont typeface="Wingdings 2" pitchFamily="18" charset="2"/>
              <a:buNone/>
              <a:defRPr/>
            </a:pPr>
            <a:r>
              <a:rPr lang="en-US" sz="1800" dirty="0">
                <a:latin typeface="Courier New" pitchFamily="49" charset="0"/>
                <a:cs typeface="Courier New" pitchFamily="49" charset="0"/>
              </a:rPr>
              <a:t>pair&lt;iterator, </a:t>
            </a:r>
            <a:r>
              <a:rPr lang="en-US" sz="1800" dirty="0" err="1">
                <a:latin typeface="Courier New" pitchFamily="49" charset="0"/>
                <a:cs typeface="Courier New" pitchFamily="49" charset="0"/>
              </a:rPr>
              <a:t>bool</a:t>
            </a:r>
            <a:r>
              <a:rPr lang="en-US" sz="1800" dirty="0">
                <a:latin typeface="Courier New" pitchFamily="49" charset="0"/>
                <a:cs typeface="Courier New" pitchFamily="49" charset="0"/>
              </a:rPr>
              <a:t>&gt; ret =</a:t>
            </a:r>
          </a:p>
          <a:p>
            <a:pPr marL="1020763" lvl="1" indent="0" eaLnBrk="1" hangingPunct="1">
              <a:buFont typeface="Wingdings 2" pitchFamily="18" charset="2"/>
              <a:buNone/>
              <a:defRPr/>
            </a:pPr>
            <a:r>
              <a:rPr lang="en-US" sz="1800" dirty="0" err="1">
                <a:latin typeface="Courier New" pitchFamily="49" charset="0"/>
                <a:cs typeface="Courier New" pitchFamily="49" charset="0"/>
              </a:rPr>
              <a:t>the_directory.insert</a:t>
            </a:r>
            <a:r>
              <a:rPr lang="en-US" sz="1800" dirty="0">
                <a:latin typeface="Courier New" pitchFamily="49" charset="0"/>
                <a:cs typeface="Courier New" pitchFamily="49" charset="0"/>
              </a:rPr>
              <a:t>(pair&lt;string, string&gt;(name, number));</a:t>
            </a:r>
          </a:p>
          <a:p>
            <a:pPr marL="679450" lvl="1" indent="0" eaLnBrk="1" hangingPunct="1">
              <a:buFont typeface="Wingdings 2" pitchFamily="18" charset="2"/>
              <a:buNone/>
              <a:defRPr/>
            </a:pPr>
            <a:r>
              <a:rPr lang="en-US" sz="1800" dirty="0">
                <a:latin typeface="Courier New" pitchFamily="49" charset="0"/>
                <a:cs typeface="Courier New" pitchFamily="49" charset="0"/>
              </a:rPr>
              <a:t>if (!</a:t>
            </a:r>
            <a:r>
              <a:rPr lang="en-US" sz="1800" dirty="0" err="1">
                <a:latin typeface="Courier New" pitchFamily="49" charset="0"/>
                <a:cs typeface="Courier New" pitchFamily="49" charset="0"/>
              </a:rPr>
              <a:t>ret.second</a:t>
            </a:r>
            <a:r>
              <a:rPr lang="en-US" sz="1800" dirty="0">
                <a:latin typeface="Courier New" pitchFamily="49" charset="0"/>
                <a:cs typeface="Courier New" pitchFamily="49" charset="0"/>
              </a:rPr>
              <a:t>) { // </a:t>
            </a:r>
            <a:r>
              <a:rPr lang="en-US" sz="1800" i="1" dirty="0">
                <a:latin typeface="Courier New" pitchFamily="49" charset="0"/>
                <a:cs typeface="Courier New" pitchFamily="49" charset="0"/>
              </a:rPr>
              <a:t>Name already in the directory</a:t>
            </a:r>
          </a:p>
          <a:p>
            <a:pPr marL="1020763" lvl="1" indent="0" eaLnBrk="1" hangingPunct="1">
              <a:buFont typeface="Wingdings 2" pitchFamily="18" charset="2"/>
              <a:buNone/>
              <a:defRPr/>
            </a:pPr>
            <a:r>
              <a:rPr lang="en-US" sz="1800" dirty="0" err="1">
                <a:latin typeface="Courier New" pitchFamily="49" charset="0"/>
                <a:cs typeface="Courier New" pitchFamily="49" charset="0"/>
              </a:rPr>
              <a:t>old_number</a:t>
            </a:r>
            <a:r>
              <a:rPr lang="en-US" sz="1800" dirty="0">
                <a:latin typeface="Courier New" pitchFamily="49" charset="0"/>
                <a:cs typeface="Courier New" pitchFamily="49" charset="0"/>
              </a:rPr>
              <a:t> = </a:t>
            </a:r>
            <a:r>
              <a:rPr lang="en-US" sz="1800" dirty="0" err="1">
                <a:latin typeface="Courier New" pitchFamily="49" charset="0"/>
                <a:cs typeface="Courier New" pitchFamily="49" charset="0"/>
              </a:rPr>
              <a:t>ret.first</a:t>
            </a:r>
            <a:r>
              <a:rPr lang="en-US" sz="1800" dirty="0">
                <a:latin typeface="Courier New" pitchFamily="49" charset="0"/>
                <a:cs typeface="Courier New" pitchFamily="49" charset="0"/>
              </a:rPr>
              <a:t>-&gt;second;</a:t>
            </a:r>
          </a:p>
          <a:p>
            <a:pPr marL="1020763" lvl="1" indent="0" eaLnBrk="1" hangingPunct="1">
              <a:buFont typeface="Wingdings 2" pitchFamily="18" charset="2"/>
              <a:buNone/>
              <a:defRPr/>
            </a:pPr>
            <a:r>
              <a:rPr lang="en-US" sz="1800" dirty="0" err="1">
                <a:latin typeface="Courier New" pitchFamily="49" charset="0"/>
                <a:cs typeface="Courier New" pitchFamily="49" charset="0"/>
              </a:rPr>
              <a:t>ret.first</a:t>
            </a:r>
            <a:r>
              <a:rPr lang="en-US" sz="1800" dirty="0">
                <a:latin typeface="Courier New" pitchFamily="49" charset="0"/>
                <a:cs typeface="Courier New" pitchFamily="49" charset="0"/>
              </a:rPr>
              <a:t>-&gt;second = number;</a:t>
            </a:r>
          </a:p>
          <a:p>
            <a:pPr marL="679450" lvl="1" indent="0" eaLnBrk="1" hangingPunct="1">
              <a:buFont typeface="Wingdings 2" pitchFamily="18" charset="2"/>
              <a:buNone/>
              <a:defRPr/>
            </a:pPr>
            <a:r>
              <a:rPr lang="en-US" sz="1800" dirty="0">
                <a:latin typeface="Courier New" pitchFamily="49" charset="0"/>
                <a:cs typeface="Courier New" pitchFamily="49" charset="0"/>
              </a:rPr>
              <a:t>}</a:t>
            </a:r>
          </a:p>
          <a:p>
            <a:pPr marL="679450" lvl="1" indent="0" eaLnBrk="1" hangingPunct="1">
              <a:buFont typeface="Wingdings 2" pitchFamily="18" charset="2"/>
              <a:buNone/>
              <a:defRPr/>
            </a:pPr>
            <a:r>
              <a:rPr lang="en-US" sz="1800" dirty="0" smtClean="0">
                <a:latin typeface="Courier New" pitchFamily="49" charset="0"/>
                <a:cs typeface="Courier New" pitchFamily="49" charset="0"/>
              </a:rPr>
              <a:t>// modified </a:t>
            </a:r>
            <a:r>
              <a:rPr lang="en-US" sz="1800" dirty="0">
                <a:latin typeface="Courier New" pitchFamily="49" charset="0"/>
                <a:cs typeface="Courier New" pitchFamily="49" charset="0"/>
              </a:rPr>
              <a:t>= true;</a:t>
            </a:r>
          </a:p>
          <a:p>
            <a:pPr marL="679450" lvl="1" indent="0" eaLnBrk="1" hangingPunct="1">
              <a:buFont typeface="Wingdings 2" pitchFamily="18" charset="2"/>
              <a:buNone/>
              <a:defRPr/>
            </a:pPr>
            <a:r>
              <a:rPr lang="en-US" sz="1800" dirty="0">
                <a:latin typeface="Courier New" pitchFamily="49" charset="0"/>
                <a:cs typeface="Courier New" pitchFamily="49" charset="0"/>
              </a:rPr>
              <a:t>return </a:t>
            </a:r>
            <a:r>
              <a:rPr lang="en-US" sz="1800" dirty="0" err="1">
                <a:latin typeface="Courier New" pitchFamily="49" charset="0"/>
                <a:cs typeface="Courier New" pitchFamily="49" charset="0"/>
              </a:rPr>
              <a:t>old_number</a:t>
            </a:r>
            <a:r>
              <a:rPr lang="en-US" sz="1800" dirty="0">
                <a:latin typeface="Courier New" pitchFamily="49" charset="0"/>
                <a:cs typeface="Courier New" pitchFamily="49" charset="0"/>
              </a:rPr>
              <a:t>;</a:t>
            </a:r>
          </a:p>
          <a:p>
            <a:pPr marL="366713" lvl="1" indent="0" eaLnBrk="1" hangingPunct="1">
              <a:buFont typeface="Wingdings 2" pitchFamily="18" charset="2"/>
              <a:buNone/>
              <a:defRPr/>
            </a:pPr>
            <a:r>
              <a:rPr lang="en-US" sz="1800" dirty="0">
                <a:latin typeface="Courier New" pitchFamily="49" charset="0"/>
                <a:cs typeface="Courier New" pitchFamily="49" charset="0"/>
              </a:rPr>
              <a:t>}</a:t>
            </a:r>
            <a:endParaRPr lang="en-US" sz="1800"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t>Implementing the Phone Directory Using a </a:t>
            </a:r>
            <a:r>
              <a:rPr lang="en-US" dirty="0" smtClean="0"/>
              <a:t>Map (</a:t>
            </a:r>
            <a:r>
              <a:rPr lang="en-US" dirty="0"/>
              <a:t>cont</a:t>
            </a:r>
            <a:r>
              <a:rPr lang="en-US" dirty="0" smtClean="0"/>
              <a:t>.)</a:t>
            </a:r>
          </a:p>
        </p:txBody>
      </p:sp>
      <p:sp>
        <p:nvSpPr>
          <p:cNvPr id="136194" name="Rectangle 3"/>
          <p:cNvSpPr>
            <a:spLocks noGrp="1" noChangeArrowheads="1"/>
          </p:cNvSpPr>
          <p:nvPr>
            <p:ph sz="quarter" idx="1"/>
          </p:nvPr>
        </p:nvSpPr>
        <p:spPr>
          <a:xfrm>
            <a:off x="612775" y="1600200"/>
            <a:ext cx="8378825" cy="4495800"/>
          </a:xfrm>
        </p:spPr>
        <p:txBody>
          <a:bodyPr>
            <a:normAutofit fontScale="92500"/>
          </a:bodyPr>
          <a:lstStyle/>
          <a:p>
            <a:pPr eaLnBrk="1" hangingPunct="1">
              <a:defRPr/>
            </a:pPr>
            <a:r>
              <a:rPr lang="en-US" dirty="0" smtClean="0"/>
              <a:t>Implementation – look up an entry</a:t>
            </a:r>
          </a:p>
          <a:p>
            <a:pPr marL="366713" lvl="1" indent="0" eaLnBrk="1" hangingPunct="1">
              <a:buFont typeface="Wingdings 2" pitchFamily="18" charset="2"/>
              <a:buNone/>
              <a:defRPr/>
            </a:pPr>
            <a:endParaRPr lang="en-US" sz="2200" dirty="0"/>
          </a:p>
          <a:p>
            <a:pPr marL="366713" lvl="1" indent="0" eaLnBrk="1" hangingPunct="1">
              <a:buFont typeface="Wingdings 2" pitchFamily="18" charset="2"/>
              <a:buNone/>
              <a:defRPr/>
            </a:pPr>
            <a:r>
              <a:rPr lang="en-US" sz="1700" dirty="0">
                <a:latin typeface="Courier New" pitchFamily="49" charset="0"/>
                <a:cs typeface="Courier New" pitchFamily="49" charset="0"/>
              </a:rPr>
              <a:t>/** </a:t>
            </a:r>
            <a:r>
              <a:rPr lang="en-US" sz="1700" i="1" dirty="0">
                <a:latin typeface="Courier New" pitchFamily="49" charset="0"/>
                <a:cs typeface="Courier New" pitchFamily="49" charset="0"/>
              </a:rPr>
              <a:t>Look up an entry.</a:t>
            </a:r>
          </a:p>
          <a:p>
            <a:pPr marL="803275" lvl="1" indent="0" eaLnBrk="1" hangingPunct="1">
              <a:buFont typeface="Wingdings 2" pitchFamily="18" charset="2"/>
              <a:buNone/>
              <a:defRPr/>
            </a:pPr>
            <a:r>
              <a:rPr lang="en-US" sz="1700" dirty="0">
                <a:latin typeface="Courier New" pitchFamily="49" charset="0"/>
                <a:cs typeface="Courier New" pitchFamily="49" charset="0"/>
              </a:rPr>
              <a:t>@</a:t>
            </a:r>
            <a:r>
              <a:rPr lang="en-US" sz="1700" dirty="0" err="1">
                <a:latin typeface="Courier New" pitchFamily="49" charset="0"/>
                <a:cs typeface="Courier New" pitchFamily="49" charset="0"/>
              </a:rPr>
              <a:t>param</a:t>
            </a:r>
            <a:r>
              <a:rPr lang="en-US" sz="1700" dirty="0">
                <a:latin typeface="Courier New" pitchFamily="49" charset="0"/>
                <a:cs typeface="Courier New" pitchFamily="49" charset="0"/>
              </a:rPr>
              <a:t> name </a:t>
            </a:r>
            <a:r>
              <a:rPr lang="en-US" sz="1700" i="1" dirty="0">
                <a:latin typeface="Courier New" pitchFamily="49" charset="0"/>
                <a:cs typeface="Courier New" pitchFamily="49" charset="0"/>
              </a:rPr>
              <a:t>The name of the person</a:t>
            </a:r>
          </a:p>
          <a:p>
            <a:pPr marL="803275" lvl="1" indent="0" eaLnBrk="1" hangingPunct="1">
              <a:buFont typeface="Wingdings 2" pitchFamily="18" charset="2"/>
              <a:buNone/>
              <a:defRPr/>
            </a:pPr>
            <a:r>
              <a:rPr lang="en-US" sz="1700" dirty="0">
                <a:latin typeface="Courier New" pitchFamily="49" charset="0"/>
                <a:cs typeface="Courier New" pitchFamily="49" charset="0"/>
              </a:rPr>
              <a:t>@return </a:t>
            </a:r>
            <a:r>
              <a:rPr lang="en-US" sz="1700" i="1" dirty="0">
                <a:latin typeface="Courier New" pitchFamily="49" charset="0"/>
                <a:cs typeface="Courier New" pitchFamily="49" charset="0"/>
              </a:rPr>
              <a:t>The number. If not in the directory, an empty string</a:t>
            </a:r>
          </a:p>
          <a:p>
            <a:pPr marL="366713" lvl="1" indent="0" eaLnBrk="1" hangingPunct="1">
              <a:buFont typeface="Wingdings 2" pitchFamily="18" charset="2"/>
              <a:buNone/>
              <a:defRPr/>
            </a:pPr>
            <a:r>
              <a:rPr lang="en-US" sz="1700" dirty="0">
                <a:latin typeface="Courier New" pitchFamily="49" charset="0"/>
                <a:cs typeface="Courier New" pitchFamily="49" charset="0"/>
              </a:rPr>
              <a:t>*/</a:t>
            </a:r>
          </a:p>
          <a:p>
            <a:pPr marL="366713" lvl="1" indent="0" eaLnBrk="1" hangingPunct="1">
              <a:buFont typeface="Wingdings 2" pitchFamily="18" charset="2"/>
              <a:buNone/>
              <a:defRPr/>
            </a:pPr>
            <a:r>
              <a:rPr lang="en-US" sz="1700" dirty="0">
                <a:latin typeface="Courier New" pitchFamily="49" charset="0"/>
                <a:cs typeface="Courier New" pitchFamily="49" charset="0"/>
              </a:rPr>
              <a:t>string </a:t>
            </a:r>
            <a:r>
              <a:rPr lang="en-US" sz="1700" dirty="0" err="1">
                <a:latin typeface="Courier New" pitchFamily="49" charset="0"/>
                <a:cs typeface="Courier New" pitchFamily="49" charset="0"/>
              </a:rPr>
              <a:t>Phone_Directory</a:t>
            </a:r>
            <a:r>
              <a:rPr lang="en-US" sz="1700" dirty="0">
                <a:latin typeface="Courier New" pitchFamily="49" charset="0"/>
                <a:cs typeface="Courier New" pitchFamily="49" charset="0"/>
              </a:rPr>
              <a:t>::</a:t>
            </a:r>
            <a:r>
              <a:rPr lang="en-US" sz="1700" dirty="0" err="1">
                <a:latin typeface="Courier New" pitchFamily="49" charset="0"/>
                <a:cs typeface="Courier New" pitchFamily="49" charset="0"/>
              </a:rPr>
              <a:t>lookup_entry</a:t>
            </a:r>
            <a:r>
              <a:rPr lang="en-US" sz="1700" dirty="0">
                <a:latin typeface="Courier New" pitchFamily="49" charset="0"/>
                <a:cs typeface="Courier New" pitchFamily="49" charset="0"/>
              </a:rPr>
              <a:t>(</a:t>
            </a:r>
            <a:r>
              <a:rPr lang="en-US" sz="1700" dirty="0" err="1">
                <a:latin typeface="Courier New" pitchFamily="49" charset="0"/>
                <a:cs typeface="Courier New" pitchFamily="49" charset="0"/>
              </a:rPr>
              <a:t>const</a:t>
            </a:r>
            <a:r>
              <a:rPr lang="en-US" sz="1700" dirty="0">
                <a:latin typeface="Courier New" pitchFamily="49" charset="0"/>
                <a:cs typeface="Courier New" pitchFamily="49" charset="0"/>
              </a:rPr>
              <a:t> string&amp; name) </a:t>
            </a:r>
            <a:r>
              <a:rPr lang="en-US" sz="1700" dirty="0" err="1" smtClean="0">
                <a:latin typeface="Courier New" pitchFamily="49" charset="0"/>
                <a:cs typeface="Courier New" pitchFamily="49" charset="0"/>
              </a:rPr>
              <a:t>const</a:t>
            </a:r>
            <a:r>
              <a:rPr lang="en-US" sz="1700" dirty="0" smtClean="0">
                <a:latin typeface="Courier New" pitchFamily="49" charset="0"/>
                <a:cs typeface="Courier New" pitchFamily="49" charset="0"/>
              </a:rPr>
              <a:t> {</a:t>
            </a:r>
            <a:endParaRPr lang="en-US" sz="1700" dirty="0">
              <a:latin typeface="Courier New" pitchFamily="49" charset="0"/>
              <a:cs typeface="Courier New" pitchFamily="49" charset="0"/>
            </a:endParaRPr>
          </a:p>
          <a:p>
            <a:pPr marL="681038" lvl="1" indent="0" eaLnBrk="1" hangingPunct="1">
              <a:buFont typeface="Wingdings 2" pitchFamily="18" charset="2"/>
              <a:buNone/>
              <a:defRPr/>
            </a:pPr>
            <a:r>
              <a:rPr lang="en-US" sz="1700" dirty="0" err="1">
                <a:latin typeface="Courier New" pitchFamily="49" charset="0"/>
                <a:cs typeface="Courier New" pitchFamily="49" charset="0"/>
              </a:rPr>
              <a:t>const_iterator</a:t>
            </a: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itr</a:t>
            </a:r>
            <a:r>
              <a:rPr lang="en-US" sz="1700" dirty="0">
                <a:latin typeface="Courier New" pitchFamily="49" charset="0"/>
                <a:cs typeface="Courier New" pitchFamily="49" charset="0"/>
              </a:rPr>
              <a:t> = </a:t>
            </a:r>
            <a:r>
              <a:rPr lang="en-US" sz="1700" dirty="0" err="1">
                <a:latin typeface="Courier New" pitchFamily="49" charset="0"/>
                <a:cs typeface="Courier New" pitchFamily="49" charset="0"/>
              </a:rPr>
              <a:t>the_directory.find</a:t>
            </a:r>
            <a:r>
              <a:rPr lang="en-US" sz="1700" dirty="0">
                <a:latin typeface="Courier New" pitchFamily="49" charset="0"/>
                <a:cs typeface="Courier New" pitchFamily="49" charset="0"/>
              </a:rPr>
              <a:t>(name);</a:t>
            </a:r>
          </a:p>
          <a:p>
            <a:pPr marL="681038" lvl="1" indent="0" eaLnBrk="1" hangingPunct="1">
              <a:buFont typeface="Wingdings 2" pitchFamily="18" charset="2"/>
              <a:buNone/>
              <a:defRPr/>
            </a:pPr>
            <a:r>
              <a:rPr lang="en-US" sz="1700" dirty="0">
                <a:latin typeface="Courier New" pitchFamily="49" charset="0"/>
                <a:cs typeface="Courier New" pitchFamily="49" charset="0"/>
              </a:rPr>
              <a:t>if (</a:t>
            </a:r>
            <a:r>
              <a:rPr lang="en-US" sz="1700" dirty="0" err="1">
                <a:latin typeface="Courier New" pitchFamily="49" charset="0"/>
                <a:cs typeface="Courier New" pitchFamily="49" charset="0"/>
              </a:rPr>
              <a:t>itr</a:t>
            </a:r>
            <a:r>
              <a:rPr lang="en-US" sz="1700" dirty="0">
                <a:latin typeface="Courier New" pitchFamily="49" charset="0"/>
                <a:cs typeface="Courier New" pitchFamily="49" charset="0"/>
              </a:rPr>
              <a:t> != </a:t>
            </a:r>
            <a:r>
              <a:rPr lang="en-US" sz="1700" dirty="0" err="1">
                <a:latin typeface="Courier New" pitchFamily="49" charset="0"/>
                <a:cs typeface="Courier New" pitchFamily="49" charset="0"/>
              </a:rPr>
              <a:t>the_directory.end</a:t>
            </a:r>
            <a:r>
              <a:rPr lang="en-US" sz="1700" dirty="0">
                <a:latin typeface="Courier New" pitchFamily="49" charset="0"/>
                <a:cs typeface="Courier New" pitchFamily="49" charset="0"/>
              </a:rPr>
              <a:t>())</a:t>
            </a:r>
          </a:p>
          <a:p>
            <a:pPr marL="1022350" lvl="1" indent="0" eaLnBrk="1" hangingPunct="1">
              <a:buFont typeface="Wingdings 2" pitchFamily="18" charset="2"/>
              <a:buNone/>
              <a:defRPr/>
            </a:pPr>
            <a:r>
              <a:rPr lang="en-US" sz="1700" dirty="0">
                <a:latin typeface="Courier New" pitchFamily="49" charset="0"/>
                <a:cs typeface="Courier New" pitchFamily="49" charset="0"/>
              </a:rPr>
              <a:t>return </a:t>
            </a:r>
            <a:r>
              <a:rPr lang="en-US" sz="1700" dirty="0" err="1">
                <a:latin typeface="Courier New" pitchFamily="49" charset="0"/>
                <a:cs typeface="Courier New" pitchFamily="49" charset="0"/>
              </a:rPr>
              <a:t>itr</a:t>
            </a:r>
            <a:r>
              <a:rPr lang="en-US" sz="1700" dirty="0">
                <a:latin typeface="Courier New" pitchFamily="49" charset="0"/>
                <a:cs typeface="Courier New" pitchFamily="49" charset="0"/>
              </a:rPr>
              <a:t>-&gt;second;</a:t>
            </a:r>
          </a:p>
          <a:p>
            <a:pPr marL="681038" lvl="1" indent="0" eaLnBrk="1" hangingPunct="1">
              <a:buFont typeface="Wingdings 2" pitchFamily="18" charset="2"/>
              <a:buNone/>
              <a:defRPr/>
            </a:pPr>
            <a:r>
              <a:rPr lang="en-US" sz="1700" dirty="0">
                <a:latin typeface="Courier New" pitchFamily="49" charset="0"/>
                <a:cs typeface="Courier New" pitchFamily="49" charset="0"/>
              </a:rPr>
              <a:t>else</a:t>
            </a:r>
          </a:p>
          <a:p>
            <a:pPr marL="1022350" lvl="1" indent="0" eaLnBrk="1" hangingPunct="1">
              <a:buFont typeface="Wingdings 2" pitchFamily="18" charset="2"/>
              <a:buNone/>
              <a:defRPr/>
            </a:pPr>
            <a:r>
              <a:rPr lang="en-US" sz="1700" dirty="0">
                <a:latin typeface="Courier New" pitchFamily="49" charset="0"/>
                <a:cs typeface="Courier New" pitchFamily="49" charset="0"/>
              </a:rPr>
              <a:t>return "";</a:t>
            </a:r>
          </a:p>
          <a:p>
            <a:pPr marL="366713" lvl="1" indent="0" eaLnBrk="1" hangingPunct="1">
              <a:buFont typeface="Wingdings 2" pitchFamily="18" charset="2"/>
              <a:buNone/>
              <a:defRPr/>
            </a:pPr>
            <a:r>
              <a:rPr lang="en-US" sz="1700" dirty="0">
                <a:latin typeface="Courier New" pitchFamily="49" charset="0"/>
                <a:cs typeface="Courier New" pitchFamily="49" charset="0"/>
              </a:rPr>
              <a:t>}</a:t>
            </a:r>
            <a:endParaRPr lang="en-US" sz="1700"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t>Implementing the Phone Directory Using a </a:t>
            </a:r>
            <a:r>
              <a:rPr lang="en-US" dirty="0" smtClean="0"/>
              <a:t>Map (</a:t>
            </a:r>
            <a:r>
              <a:rPr lang="en-US" dirty="0"/>
              <a:t>cont</a:t>
            </a:r>
            <a:r>
              <a:rPr lang="en-US" dirty="0" smtClean="0"/>
              <a:t>.)</a:t>
            </a:r>
          </a:p>
        </p:txBody>
      </p:sp>
      <p:sp>
        <p:nvSpPr>
          <p:cNvPr id="136194" name="Rectangle 3"/>
          <p:cNvSpPr>
            <a:spLocks noGrp="1" noChangeArrowheads="1"/>
          </p:cNvSpPr>
          <p:nvPr>
            <p:ph sz="quarter" idx="1"/>
          </p:nvPr>
        </p:nvSpPr>
        <p:spPr>
          <a:xfrm>
            <a:off x="612775" y="1600200"/>
            <a:ext cx="8150225" cy="4495800"/>
          </a:xfrm>
        </p:spPr>
        <p:txBody>
          <a:bodyPr/>
          <a:lstStyle/>
          <a:p>
            <a:pPr eaLnBrk="1" hangingPunct="1">
              <a:defRPr/>
            </a:pPr>
            <a:r>
              <a:rPr lang="en-US" dirty="0" smtClean="0"/>
              <a:t>Implementation - remove</a:t>
            </a:r>
          </a:p>
          <a:p>
            <a:pPr marL="366713" lvl="1" indent="0" eaLnBrk="1" hangingPunct="1">
              <a:buFont typeface="Wingdings 2" pitchFamily="18" charset="2"/>
              <a:buNone/>
              <a:defRPr/>
            </a:pPr>
            <a:endParaRPr lang="en-US" sz="2200" dirty="0"/>
          </a:p>
          <a:p>
            <a:pPr marL="366713" lvl="1" indent="0" eaLnBrk="1" hangingPunct="1">
              <a:buFont typeface="Wingdings 2" pitchFamily="18" charset="2"/>
              <a:buNone/>
              <a:defRPr/>
            </a:pPr>
            <a:r>
              <a:rPr lang="en-US" sz="1700" dirty="0">
                <a:latin typeface="Courier New" pitchFamily="49" charset="0"/>
                <a:cs typeface="Courier New" pitchFamily="49" charset="0"/>
              </a:rPr>
              <a:t>string </a:t>
            </a:r>
            <a:r>
              <a:rPr lang="en-US" sz="1700" dirty="0" err="1">
                <a:latin typeface="Courier New" pitchFamily="49" charset="0"/>
                <a:cs typeface="Courier New" pitchFamily="49" charset="0"/>
              </a:rPr>
              <a:t>Phone_Directory</a:t>
            </a:r>
            <a:r>
              <a:rPr lang="en-US" sz="1700" dirty="0">
                <a:latin typeface="Courier New" pitchFamily="49" charset="0"/>
                <a:cs typeface="Courier New" pitchFamily="49" charset="0"/>
              </a:rPr>
              <a:t>::</a:t>
            </a:r>
            <a:r>
              <a:rPr lang="en-US" sz="1700" dirty="0" err="1">
                <a:latin typeface="Courier New" pitchFamily="49" charset="0"/>
                <a:cs typeface="Courier New" pitchFamily="49" charset="0"/>
              </a:rPr>
              <a:t>remove_entry</a:t>
            </a:r>
            <a:r>
              <a:rPr lang="en-US" sz="1700" dirty="0">
                <a:latin typeface="Courier New" pitchFamily="49" charset="0"/>
                <a:cs typeface="Courier New" pitchFamily="49" charset="0"/>
              </a:rPr>
              <a:t>(</a:t>
            </a:r>
            <a:r>
              <a:rPr lang="en-US" sz="1700" dirty="0" err="1">
                <a:latin typeface="Courier New" pitchFamily="49" charset="0"/>
                <a:cs typeface="Courier New" pitchFamily="49" charset="0"/>
              </a:rPr>
              <a:t>const</a:t>
            </a:r>
            <a:r>
              <a:rPr lang="en-US" sz="1700" dirty="0">
                <a:latin typeface="Courier New" pitchFamily="49" charset="0"/>
                <a:cs typeface="Courier New" pitchFamily="49" charset="0"/>
              </a:rPr>
              <a:t> string&amp; name</a:t>
            </a:r>
            <a:r>
              <a:rPr lang="en-US" sz="1700" dirty="0" smtClean="0">
                <a:latin typeface="Courier New" pitchFamily="49" charset="0"/>
                <a:cs typeface="Courier New" pitchFamily="49" charset="0"/>
              </a:rPr>
              <a:t>) {</a:t>
            </a:r>
            <a:endParaRPr lang="en-US" sz="1700" dirty="0">
              <a:latin typeface="Courier New" pitchFamily="49" charset="0"/>
              <a:cs typeface="Courier New" pitchFamily="49" charset="0"/>
            </a:endParaRPr>
          </a:p>
          <a:p>
            <a:pPr marL="681038" lvl="1" indent="0" eaLnBrk="1" hangingPunct="1">
              <a:buFont typeface="Wingdings 2" pitchFamily="18" charset="2"/>
              <a:buNone/>
              <a:defRPr/>
            </a:pPr>
            <a:r>
              <a:rPr lang="en-US" sz="1700" dirty="0">
                <a:latin typeface="Courier New" pitchFamily="49" charset="0"/>
                <a:cs typeface="Courier New" pitchFamily="49" charset="0"/>
              </a:rPr>
              <a:t>string </a:t>
            </a:r>
            <a:r>
              <a:rPr lang="en-US" sz="1700" dirty="0" err="1">
                <a:latin typeface="Courier New" pitchFamily="49" charset="0"/>
                <a:cs typeface="Courier New" pitchFamily="49" charset="0"/>
              </a:rPr>
              <a:t>old_number</a:t>
            </a:r>
            <a:r>
              <a:rPr lang="en-US" sz="1700" dirty="0">
                <a:latin typeface="Courier New" pitchFamily="49" charset="0"/>
                <a:cs typeface="Courier New" pitchFamily="49" charset="0"/>
              </a:rPr>
              <a:t> = </a:t>
            </a:r>
            <a:r>
              <a:rPr lang="en-US" sz="1700" dirty="0" err="1">
                <a:latin typeface="Courier New" pitchFamily="49" charset="0"/>
                <a:cs typeface="Courier New" pitchFamily="49" charset="0"/>
              </a:rPr>
              <a:t>the_directory</a:t>
            </a:r>
            <a:r>
              <a:rPr lang="en-US" sz="1700" dirty="0">
                <a:latin typeface="Courier New" pitchFamily="49" charset="0"/>
                <a:cs typeface="Courier New" pitchFamily="49" charset="0"/>
              </a:rPr>
              <a:t>[name];</a:t>
            </a:r>
          </a:p>
          <a:p>
            <a:pPr marL="681038" lvl="1" indent="0" eaLnBrk="1" hangingPunct="1">
              <a:buFont typeface="Wingdings 2" pitchFamily="18" charset="2"/>
              <a:buNone/>
              <a:defRPr/>
            </a:pPr>
            <a:r>
              <a:rPr lang="en-US" sz="1700" dirty="0" err="1">
                <a:latin typeface="Courier New" pitchFamily="49" charset="0"/>
                <a:cs typeface="Courier New" pitchFamily="49" charset="0"/>
              </a:rPr>
              <a:t>the_directory.erase</a:t>
            </a:r>
            <a:r>
              <a:rPr lang="en-US" sz="1700" dirty="0">
                <a:latin typeface="Courier New" pitchFamily="49" charset="0"/>
                <a:cs typeface="Courier New" pitchFamily="49" charset="0"/>
              </a:rPr>
              <a:t>(name);</a:t>
            </a:r>
          </a:p>
          <a:p>
            <a:pPr marL="681038" lvl="1" indent="0" eaLnBrk="1" hangingPunct="1">
              <a:buFont typeface="Wingdings 2" pitchFamily="18" charset="2"/>
              <a:buNone/>
              <a:defRPr/>
            </a:pPr>
            <a:r>
              <a:rPr lang="en-US" sz="1700" dirty="0" smtClean="0">
                <a:latin typeface="Courier New" pitchFamily="49" charset="0"/>
                <a:cs typeface="Courier New" pitchFamily="49" charset="0"/>
              </a:rPr>
              <a:t>// modified </a:t>
            </a: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old_number</a:t>
            </a:r>
            <a:r>
              <a:rPr lang="en-US" sz="1700" dirty="0">
                <a:latin typeface="Courier New" pitchFamily="49" charset="0"/>
                <a:cs typeface="Courier New" pitchFamily="49" charset="0"/>
              </a:rPr>
              <a:t> != string();</a:t>
            </a:r>
          </a:p>
          <a:p>
            <a:pPr marL="681038" lvl="1" indent="0" eaLnBrk="1" hangingPunct="1">
              <a:buFont typeface="Wingdings 2" pitchFamily="18" charset="2"/>
              <a:buNone/>
              <a:defRPr/>
            </a:pPr>
            <a:r>
              <a:rPr lang="en-US" sz="1700" dirty="0">
                <a:latin typeface="Courier New" pitchFamily="49" charset="0"/>
                <a:cs typeface="Courier New" pitchFamily="49" charset="0"/>
              </a:rPr>
              <a:t>return </a:t>
            </a:r>
            <a:r>
              <a:rPr lang="en-US" sz="1700" dirty="0" err="1">
                <a:latin typeface="Courier New" pitchFamily="49" charset="0"/>
                <a:cs typeface="Courier New" pitchFamily="49" charset="0"/>
              </a:rPr>
              <a:t>old_number</a:t>
            </a:r>
            <a:r>
              <a:rPr lang="en-US" sz="1700" dirty="0">
                <a:latin typeface="Courier New" pitchFamily="49" charset="0"/>
                <a:cs typeface="Courier New" pitchFamily="49" charset="0"/>
              </a:rPr>
              <a:t>;</a:t>
            </a:r>
          </a:p>
          <a:p>
            <a:pPr marL="366713" lvl="1" indent="0" eaLnBrk="1" hangingPunct="1">
              <a:buFont typeface="Wingdings 2" pitchFamily="18" charset="2"/>
              <a:buNone/>
              <a:defRPr/>
            </a:pPr>
            <a:r>
              <a:rPr lang="en-US" sz="1700" dirty="0">
                <a:latin typeface="Courier New" pitchFamily="49" charset="0"/>
                <a:cs typeface="Courier New" pitchFamily="49" charset="0"/>
              </a:rPr>
              <a:t>}</a:t>
            </a:r>
            <a:endParaRPr lang="en-US" sz="1700"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t>Implementing the Phone Directory Using a </a:t>
            </a:r>
            <a:r>
              <a:rPr lang="en-US" dirty="0" smtClean="0"/>
              <a:t>Map (</a:t>
            </a:r>
            <a:r>
              <a:rPr lang="en-US" dirty="0"/>
              <a:t>cont</a:t>
            </a:r>
            <a:r>
              <a:rPr lang="en-US" dirty="0" smtClean="0"/>
              <a:t>.)</a:t>
            </a:r>
          </a:p>
        </p:txBody>
      </p:sp>
      <p:sp>
        <p:nvSpPr>
          <p:cNvPr id="136194" name="Rectangle 3"/>
          <p:cNvSpPr>
            <a:spLocks noGrp="1" noChangeArrowheads="1"/>
          </p:cNvSpPr>
          <p:nvPr>
            <p:ph sz="quarter" idx="1"/>
          </p:nvPr>
        </p:nvSpPr>
        <p:spPr>
          <a:xfrm>
            <a:off x="612775" y="1600200"/>
            <a:ext cx="8150225" cy="4495800"/>
          </a:xfrm>
        </p:spPr>
        <p:txBody>
          <a:bodyPr>
            <a:normAutofit fontScale="92500" lnSpcReduction="10000"/>
          </a:bodyPr>
          <a:lstStyle/>
          <a:p>
            <a:pPr eaLnBrk="1" hangingPunct="1">
              <a:defRPr/>
            </a:pPr>
            <a:r>
              <a:rPr lang="en-US" dirty="0" smtClean="0"/>
              <a:t>Implementation – load data</a:t>
            </a:r>
          </a:p>
          <a:p>
            <a:pPr marL="920750" indent="-457200" eaLnBrk="1" hangingPunct="1">
              <a:defRPr/>
            </a:pPr>
            <a:r>
              <a:rPr lang="en-US" dirty="0"/>
              <a:t>The </a:t>
            </a:r>
            <a:r>
              <a:rPr lang="en-US" sz="2200" dirty="0" err="1">
                <a:latin typeface="Courier New" pitchFamily="49" charset="0"/>
                <a:cs typeface="Courier New" pitchFamily="49" charset="0"/>
              </a:rPr>
              <a:t>load_data</a:t>
            </a:r>
            <a:r>
              <a:rPr lang="en-US" dirty="0"/>
              <a:t> function reads the entries from a data file and stores them in a </a:t>
            </a:r>
            <a:r>
              <a:rPr lang="en-US" dirty="0" smtClean="0"/>
              <a:t>map </a:t>
            </a:r>
          </a:p>
          <a:p>
            <a:pPr marL="920750" indent="-457200" eaLnBrk="1" hangingPunct="1">
              <a:defRPr/>
            </a:pPr>
            <a:r>
              <a:rPr lang="en-US" dirty="0" smtClean="0"/>
              <a:t>We </a:t>
            </a:r>
            <a:r>
              <a:rPr lang="en-US" dirty="0"/>
              <a:t>write the loop that does the read and store operations. It uses the </a:t>
            </a:r>
            <a:r>
              <a:rPr lang="en-US" dirty="0" smtClean="0"/>
              <a:t>subscript operator </a:t>
            </a:r>
            <a:r>
              <a:rPr lang="en-US" dirty="0"/>
              <a:t>to add an entry with the given name and </a:t>
            </a:r>
            <a:r>
              <a:rPr lang="en-US" dirty="0" smtClean="0"/>
              <a:t>number</a:t>
            </a:r>
          </a:p>
          <a:p>
            <a:pPr marL="366713" lvl="1" indent="0" eaLnBrk="1" hangingPunct="1">
              <a:buFont typeface="Wingdings 2" pitchFamily="18" charset="2"/>
              <a:buNone/>
              <a:defRPr/>
            </a:pPr>
            <a:endParaRPr lang="en-US" sz="2200" dirty="0"/>
          </a:p>
          <a:p>
            <a:pPr marL="1098550" lvl="3" indent="0" eaLnBrk="1" hangingPunct="1">
              <a:buFont typeface="Wingdings" pitchFamily="2" charset="2"/>
              <a:buNone/>
              <a:defRPr/>
            </a:pPr>
            <a:r>
              <a:rPr lang="en-US" sz="1800" dirty="0">
                <a:latin typeface="Courier New" pitchFamily="49" charset="0"/>
                <a:cs typeface="Courier New" pitchFamily="49" charset="0"/>
              </a:rPr>
              <a:t>while (</a:t>
            </a:r>
            <a:r>
              <a:rPr lang="en-US" sz="1800" dirty="0" err="1">
                <a:latin typeface="Courier New" pitchFamily="49" charset="0"/>
                <a:cs typeface="Courier New" pitchFamily="49" charset="0"/>
              </a:rPr>
              <a:t>getline</a:t>
            </a:r>
            <a:r>
              <a:rPr lang="en-US" sz="1800" dirty="0">
                <a:latin typeface="Courier New" pitchFamily="49" charset="0"/>
                <a:cs typeface="Courier New" pitchFamily="49" charset="0"/>
              </a:rPr>
              <a:t>(in, name)) {</a:t>
            </a:r>
          </a:p>
          <a:p>
            <a:pPr marL="1411287" lvl="3" indent="0" eaLnBrk="1" hangingPunct="1">
              <a:buFont typeface="Wingdings" pitchFamily="2" charset="2"/>
              <a:buNone/>
              <a:defRPr/>
            </a:pPr>
            <a:r>
              <a:rPr lang="en-US" sz="1800" dirty="0">
                <a:latin typeface="Courier New" pitchFamily="49" charset="0"/>
                <a:cs typeface="Courier New" pitchFamily="49" charset="0"/>
              </a:rPr>
              <a:t>if (</a:t>
            </a:r>
            <a:r>
              <a:rPr lang="en-US" sz="1800" dirty="0" err="1">
                <a:latin typeface="Courier New" pitchFamily="49" charset="0"/>
                <a:cs typeface="Courier New" pitchFamily="49" charset="0"/>
              </a:rPr>
              <a:t>getline</a:t>
            </a:r>
            <a:r>
              <a:rPr lang="en-US" sz="1800" dirty="0">
                <a:latin typeface="Courier New" pitchFamily="49" charset="0"/>
                <a:cs typeface="Courier New" pitchFamily="49" charset="0"/>
              </a:rPr>
              <a:t>(in, number)) {</a:t>
            </a:r>
          </a:p>
          <a:p>
            <a:pPr marL="1752600" lvl="3" indent="0" eaLnBrk="1" hangingPunct="1">
              <a:buFont typeface="Wingdings" pitchFamily="2" charset="2"/>
              <a:buNone/>
              <a:defRPr/>
            </a:pPr>
            <a:r>
              <a:rPr lang="en-US" sz="1800" dirty="0" err="1">
                <a:latin typeface="Courier New" pitchFamily="49" charset="0"/>
                <a:cs typeface="Courier New" pitchFamily="49" charset="0"/>
              </a:rPr>
              <a:t>the_directory</a:t>
            </a:r>
            <a:r>
              <a:rPr lang="en-US" sz="1800" dirty="0">
                <a:latin typeface="Courier New" pitchFamily="49" charset="0"/>
                <a:cs typeface="Courier New" pitchFamily="49" charset="0"/>
              </a:rPr>
              <a:t>[name] = number;</a:t>
            </a:r>
          </a:p>
          <a:p>
            <a:pPr marL="1411287" lvl="3" indent="0" eaLnBrk="1" hangingPunct="1">
              <a:buFont typeface="Wingdings" pitchFamily="2" charset="2"/>
              <a:buNone/>
              <a:defRPr/>
            </a:pPr>
            <a:r>
              <a:rPr lang="en-US" sz="1800" dirty="0">
                <a:latin typeface="Courier New" pitchFamily="49" charset="0"/>
                <a:cs typeface="Courier New" pitchFamily="49" charset="0"/>
              </a:rPr>
              <a:t>}</a:t>
            </a:r>
          </a:p>
          <a:p>
            <a:pPr marL="1098550" lvl="3" indent="0" eaLnBrk="1" hangingPunct="1">
              <a:buFont typeface="Wingdings" pitchFamily="2" charset="2"/>
              <a:buNone/>
              <a:defRPr/>
            </a:pPr>
            <a:r>
              <a:rPr lang="en-US" sz="1800" dirty="0">
                <a:latin typeface="Courier New" pitchFamily="49" charset="0"/>
                <a:cs typeface="Courier New" pitchFamily="49" charset="0"/>
              </a:rPr>
              <a:t>}</a:t>
            </a:r>
            <a:endParaRPr lang="en-US" sz="1800"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12775" y="228600"/>
            <a:ext cx="8153400" cy="990600"/>
          </a:xfrm>
        </p:spPr>
        <p:txBody>
          <a:bodyPr/>
          <a:lstStyle/>
          <a:p>
            <a:pPr eaLnBrk="1" hangingPunct="1"/>
            <a:r>
              <a:rPr lang="en-US" smtClean="0"/>
              <a:t>The </a:t>
            </a:r>
            <a:r>
              <a:rPr lang="en-US" smtClean="0">
                <a:latin typeface="Courier New" pitchFamily="49" charset="0"/>
                <a:cs typeface="Courier New" pitchFamily="49" charset="0"/>
              </a:rPr>
              <a:t>set</a:t>
            </a:r>
            <a:r>
              <a:rPr lang="en-US" smtClean="0"/>
              <a:t> Functions (cont.)</a:t>
            </a:r>
          </a:p>
        </p:txBody>
      </p:sp>
      <p:pic>
        <p:nvPicPr>
          <p:cNvPr id="28674" name="Picture 2"/>
          <p:cNvPicPr>
            <a:picLocks noChangeAspect="1" noChangeArrowheads="1"/>
          </p:cNvPicPr>
          <p:nvPr/>
        </p:nvPicPr>
        <p:blipFill>
          <a:blip r:embed="rId2"/>
          <a:srcRect/>
          <a:stretch>
            <a:fillRect/>
          </a:stretch>
        </p:blipFill>
        <p:spPr bwMode="auto">
          <a:xfrm>
            <a:off x="2376488" y="2667000"/>
            <a:ext cx="3424237"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t>Implementing the Phone Directory Using a </a:t>
            </a:r>
            <a:r>
              <a:rPr lang="en-US" dirty="0" smtClean="0"/>
              <a:t>Map (</a:t>
            </a:r>
            <a:r>
              <a:rPr lang="en-US" dirty="0"/>
              <a:t>cont</a:t>
            </a:r>
            <a:r>
              <a:rPr lang="en-US" dirty="0" smtClean="0"/>
              <a:t>.)</a:t>
            </a:r>
          </a:p>
        </p:txBody>
      </p:sp>
      <p:sp>
        <p:nvSpPr>
          <p:cNvPr id="136194" name="Rectangle 3"/>
          <p:cNvSpPr>
            <a:spLocks noGrp="1" noChangeArrowheads="1"/>
          </p:cNvSpPr>
          <p:nvPr>
            <p:ph sz="quarter" idx="1"/>
          </p:nvPr>
        </p:nvSpPr>
        <p:spPr>
          <a:xfrm>
            <a:off x="612775" y="1600200"/>
            <a:ext cx="8150225" cy="4495800"/>
          </a:xfrm>
        </p:spPr>
        <p:txBody>
          <a:bodyPr/>
          <a:lstStyle/>
          <a:p>
            <a:pPr eaLnBrk="1" hangingPunct="1">
              <a:defRPr/>
            </a:pPr>
            <a:r>
              <a:rPr lang="en-US" dirty="0" smtClean="0"/>
              <a:t>Implementation – saving </a:t>
            </a:r>
          </a:p>
          <a:p>
            <a:pPr marL="463550" indent="0" eaLnBrk="1" hangingPunct="1">
              <a:buFont typeface="Wingdings" pitchFamily="2" charset="2"/>
              <a:buNone/>
              <a:defRPr/>
            </a:pPr>
            <a:r>
              <a:rPr lang="en-US" sz="2400" dirty="0"/>
              <a:t>To save the directory, we need to extract each name-number pair sequentially </a:t>
            </a:r>
            <a:r>
              <a:rPr lang="en-US" sz="2400" dirty="0" smtClean="0"/>
              <a:t>from the </a:t>
            </a:r>
            <a:r>
              <a:rPr lang="en-US" sz="2000" dirty="0">
                <a:latin typeface="Courier New" pitchFamily="49" charset="0"/>
                <a:cs typeface="Courier New" pitchFamily="49" charset="0"/>
              </a:rPr>
              <a:t>map</a:t>
            </a:r>
            <a:r>
              <a:rPr lang="en-US" sz="2400" dirty="0"/>
              <a:t> and write them out. We can use a for loop and an iterator</a:t>
            </a:r>
            <a:r>
              <a:rPr lang="en-US" sz="2400" dirty="0" smtClean="0"/>
              <a:t>:</a:t>
            </a:r>
          </a:p>
          <a:p>
            <a:pPr marL="463550" indent="0" eaLnBrk="1" hangingPunct="1">
              <a:buFont typeface="Wingdings" pitchFamily="2" charset="2"/>
              <a:buNone/>
              <a:defRPr/>
            </a:pPr>
            <a:endParaRPr lang="en-US" sz="1800" dirty="0" smtClean="0"/>
          </a:p>
          <a:p>
            <a:pPr marL="366713" lvl="1" indent="0" eaLnBrk="1" hangingPunct="1">
              <a:buFont typeface="Wingdings 2" pitchFamily="18" charset="2"/>
              <a:buNone/>
              <a:defRPr/>
            </a:pPr>
            <a:r>
              <a:rPr lang="en-US" sz="1700" dirty="0">
                <a:latin typeface="Courier New" pitchFamily="49" charset="0"/>
                <a:cs typeface="Courier New" pitchFamily="49" charset="0"/>
              </a:rPr>
              <a:t>for (iterator </a:t>
            </a:r>
            <a:r>
              <a:rPr lang="en-US" sz="1700" dirty="0" err="1">
                <a:latin typeface="Courier New" pitchFamily="49" charset="0"/>
                <a:cs typeface="Courier New" pitchFamily="49" charset="0"/>
              </a:rPr>
              <a:t>itr</a:t>
            </a:r>
            <a:r>
              <a:rPr lang="en-US" sz="1700" dirty="0">
                <a:latin typeface="Courier New" pitchFamily="49" charset="0"/>
                <a:cs typeface="Courier New" pitchFamily="49" charset="0"/>
              </a:rPr>
              <a:t> = </a:t>
            </a:r>
            <a:r>
              <a:rPr lang="en-US" sz="1700" dirty="0" err="1">
                <a:latin typeface="Courier New" pitchFamily="49" charset="0"/>
                <a:cs typeface="Courier New" pitchFamily="49" charset="0"/>
              </a:rPr>
              <a:t>the_directory.begin</a:t>
            </a:r>
            <a:r>
              <a:rPr lang="en-US" sz="1700" dirty="0">
                <a:latin typeface="Courier New" pitchFamily="49" charset="0"/>
                <a:cs typeface="Courier New" pitchFamily="49" charset="0"/>
              </a:rPr>
              <a:t>();</a:t>
            </a:r>
          </a:p>
          <a:p>
            <a:pPr marL="1023938" lvl="1" indent="0" eaLnBrk="1" hangingPunct="1">
              <a:buFont typeface="Wingdings 2" pitchFamily="18" charset="2"/>
              <a:buNone/>
              <a:defRPr/>
            </a:pPr>
            <a:r>
              <a:rPr lang="en-US" sz="1700" dirty="0" err="1">
                <a:latin typeface="Courier New" pitchFamily="49" charset="0"/>
                <a:cs typeface="Courier New" pitchFamily="49" charset="0"/>
              </a:rPr>
              <a:t>itr</a:t>
            </a:r>
            <a:r>
              <a:rPr lang="en-US" sz="1700" dirty="0">
                <a:latin typeface="Courier New" pitchFamily="49" charset="0"/>
                <a:cs typeface="Courier New" pitchFamily="49" charset="0"/>
              </a:rPr>
              <a:t> != </a:t>
            </a:r>
            <a:r>
              <a:rPr lang="en-US" sz="1700" dirty="0" err="1">
                <a:latin typeface="Courier New" pitchFamily="49" charset="0"/>
                <a:cs typeface="Courier New" pitchFamily="49" charset="0"/>
              </a:rPr>
              <a:t>the_directory.end</a:t>
            </a:r>
            <a:r>
              <a:rPr lang="en-US" sz="1700" dirty="0">
                <a:latin typeface="Courier New" pitchFamily="49" charset="0"/>
                <a:cs typeface="Courier New" pitchFamily="49" charset="0"/>
              </a:rPr>
              <a:t>(); ++ </a:t>
            </a:r>
            <a:r>
              <a:rPr lang="en-US" sz="1700" dirty="0" err="1">
                <a:latin typeface="Courier New" pitchFamily="49" charset="0"/>
                <a:cs typeface="Courier New" pitchFamily="49" charset="0"/>
              </a:rPr>
              <a:t>itr</a:t>
            </a:r>
            <a:r>
              <a:rPr lang="en-US" sz="1700" dirty="0">
                <a:latin typeface="Courier New" pitchFamily="49" charset="0"/>
                <a:cs typeface="Courier New" pitchFamily="49" charset="0"/>
              </a:rPr>
              <a:t>) {</a:t>
            </a:r>
          </a:p>
          <a:p>
            <a:pPr marL="682625" lvl="1" indent="25400" eaLnBrk="1" hangingPunct="1">
              <a:buFont typeface="Wingdings 2" pitchFamily="18" charset="2"/>
              <a:buNone/>
              <a:defRPr/>
            </a:pPr>
            <a:r>
              <a:rPr lang="en-US" sz="1700" dirty="0">
                <a:latin typeface="Courier New" pitchFamily="49" charset="0"/>
                <a:cs typeface="Courier New" pitchFamily="49" charset="0"/>
              </a:rPr>
              <a:t>out &lt;&lt; </a:t>
            </a:r>
            <a:r>
              <a:rPr lang="en-US" sz="1700" dirty="0" err="1">
                <a:latin typeface="Courier New" pitchFamily="49" charset="0"/>
                <a:cs typeface="Courier New" pitchFamily="49" charset="0"/>
              </a:rPr>
              <a:t>itr</a:t>
            </a:r>
            <a:r>
              <a:rPr lang="en-US" sz="1700" dirty="0">
                <a:latin typeface="Courier New" pitchFamily="49" charset="0"/>
                <a:cs typeface="Courier New" pitchFamily="49" charset="0"/>
              </a:rPr>
              <a:t>-&gt;first &lt;&lt; "\n";</a:t>
            </a:r>
          </a:p>
          <a:p>
            <a:pPr marL="682625" lvl="1" indent="25400" eaLnBrk="1" hangingPunct="1">
              <a:buFont typeface="Wingdings 2" pitchFamily="18" charset="2"/>
              <a:buNone/>
              <a:defRPr/>
            </a:pPr>
            <a:r>
              <a:rPr lang="en-US" sz="1700" dirty="0">
                <a:latin typeface="Courier New" pitchFamily="49" charset="0"/>
                <a:cs typeface="Courier New" pitchFamily="49" charset="0"/>
              </a:rPr>
              <a:t>out &lt;&lt; </a:t>
            </a:r>
            <a:r>
              <a:rPr lang="en-US" sz="1700" dirty="0" err="1">
                <a:latin typeface="Courier New" pitchFamily="49" charset="0"/>
                <a:cs typeface="Courier New" pitchFamily="49" charset="0"/>
              </a:rPr>
              <a:t>itr</a:t>
            </a:r>
            <a:r>
              <a:rPr lang="en-US" sz="1700" dirty="0">
                <a:latin typeface="Courier New" pitchFamily="49" charset="0"/>
                <a:cs typeface="Courier New" pitchFamily="49" charset="0"/>
              </a:rPr>
              <a:t>-&gt;second &lt;&lt; "\n";</a:t>
            </a:r>
          </a:p>
          <a:p>
            <a:pPr marL="366713" lvl="1" indent="0" eaLnBrk="1" hangingPunct="1">
              <a:buFont typeface="Wingdings 2" pitchFamily="18" charset="2"/>
              <a:buNone/>
              <a:defRPr/>
            </a:pPr>
            <a:r>
              <a:rPr lang="en-US" sz="1700" dirty="0">
                <a:latin typeface="Courier New" pitchFamily="49" charset="0"/>
                <a:cs typeface="Courier New" pitchFamily="49" charset="0"/>
              </a:rPr>
              <a:t>}</a:t>
            </a:r>
            <a:endParaRPr lang="en-US" sz="1700"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t>Implementing the Phone Directory Using a </a:t>
            </a:r>
            <a:r>
              <a:rPr lang="en-US" dirty="0" smtClean="0"/>
              <a:t>Map (</a:t>
            </a:r>
            <a:r>
              <a:rPr lang="en-US" dirty="0"/>
              <a:t>cont</a:t>
            </a:r>
            <a:r>
              <a:rPr lang="en-US" dirty="0" smtClean="0"/>
              <a:t>.)</a:t>
            </a:r>
          </a:p>
        </p:txBody>
      </p:sp>
      <p:sp>
        <p:nvSpPr>
          <p:cNvPr id="169986" name="Rectangle 3"/>
          <p:cNvSpPr>
            <a:spLocks noGrp="1" noChangeArrowheads="1"/>
          </p:cNvSpPr>
          <p:nvPr>
            <p:ph sz="quarter" idx="1"/>
          </p:nvPr>
        </p:nvSpPr>
        <p:spPr>
          <a:xfrm>
            <a:off x="612775" y="1600200"/>
            <a:ext cx="8150225" cy="4495800"/>
          </a:xfrm>
        </p:spPr>
        <p:txBody>
          <a:bodyPr/>
          <a:lstStyle/>
          <a:p>
            <a:pPr eaLnBrk="1" hangingPunct="1"/>
            <a:r>
              <a:rPr lang="en-US" smtClean="0"/>
              <a:t>Testing</a:t>
            </a:r>
          </a:p>
          <a:p>
            <a:pPr marL="366713" lvl="1" indent="0" eaLnBrk="1" hangingPunct="1">
              <a:buFont typeface="Wingdings 2" pitchFamily="18" charset="2"/>
              <a:buNone/>
            </a:pPr>
            <a:r>
              <a:rPr lang="en-US" sz="2800" smtClean="0"/>
              <a:t>To test this code, modify the </a:t>
            </a:r>
            <a:r>
              <a:rPr lang="en-US" sz="2000" smtClean="0">
                <a:latin typeface="Courier New" pitchFamily="49" charset="0"/>
                <a:cs typeface="Courier New" pitchFamily="49" charset="0"/>
              </a:rPr>
              <a:t>PD_Application.cpp</a:t>
            </a:r>
            <a:r>
              <a:rPr lang="en-US" sz="2800" smtClean="0"/>
              <a:t> file to include </a:t>
            </a:r>
            <a:r>
              <a:rPr lang="en-US" sz="2000" smtClean="0">
                <a:latin typeface="Courier New" pitchFamily="49" charset="0"/>
                <a:cs typeface="Courier New" pitchFamily="49" charset="0"/>
              </a:rPr>
              <a:t>Map_Based_PD.h</a:t>
            </a:r>
            <a:r>
              <a:rPr lang="en-US" sz="2800" smtClean="0"/>
              <a:t> and compile and link this modified source file with the </a:t>
            </a:r>
            <a:r>
              <a:rPr lang="en-US" sz="2000" smtClean="0">
                <a:latin typeface="Courier New" pitchFamily="49" charset="0"/>
                <a:cs typeface="Courier New" pitchFamily="49" charset="0"/>
              </a:rPr>
              <a:t>Map_Based_PD.cpp</a:t>
            </a:r>
          </a:p>
          <a:p>
            <a:pPr marL="366713" lvl="1" indent="0" eaLnBrk="1" hangingPunct="1">
              <a:buFont typeface="Wingdings 2" pitchFamily="18" charset="2"/>
              <a:buNone/>
            </a:pPr>
            <a:endParaRPr lang="en-US" sz="2800" smtClean="0"/>
          </a:p>
          <a:p>
            <a:pPr marL="366713" lvl="1" indent="0" eaLnBrk="1" hangingPunct="1">
              <a:buFont typeface="Wingdings 2" pitchFamily="18" charset="2"/>
              <a:buNone/>
            </a:pPr>
            <a:r>
              <a:rPr lang="en-US" sz="2800" smtClean="0"/>
              <a:t>The rest of the </a:t>
            </a:r>
            <a:r>
              <a:rPr lang="en-US" sz="2000" smtClean="0">
                <a:latin typeface="Courier New" pitchFamily="49" charset="0"/>
                <a:cs typeface="Courier New" pitchFamily="49" charset="0"/>
              </a:rPr>
              <a:t>main</a:t>
            </a:r>
            <a:r>
              <a:rPr lang="en-US" sz="2800" smtClean="0"/>
              <a:t> function used to test the application will be the same</a:t>
            </a:r>
            <a:endParaRPr lang="en-US" sz="180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612775" y="228600"/>
            <a:ext cx="8153400" cy="990600"/>
          </a:xfrm>
        </p:spPr>
        <p:txBody>
          <a:bodyPr/>
          <a:lstStyle/>
          <a:p>
            <a:pPr eaLnBrk="1" hangingPunct="1"/>
            <a:r>
              <a:rPr lang="en-US" smtClean="0"/>
              <a:t>Huffman Coding</a:t>
            </a:r>
          </a:p>
        </p:txBody>
      </p:sp>
      <p:sp>
        <p:nvSpPr>
          <p:cNvPr id="171010" name="Rectangle 3"/>
          <p:cNvSpPr>
            <a:spLocks noGrp="1" noChangeArrowheads="1"/>
          </p:cNvSpPr>
          <p:nvPr>
            <p:ph sz="quarter" idx="1"/>
          </p:nvPr>
        </p:nvSpPr>
        <p:spPr>
          <a:xfrm>
            <a:off x="612775" y="1600200"/>
            <a:ext cx="8153400" cy="4495800"/>
          </a:xfrm>
        </p:spPr>
        <p:txBody>
          <a:bodyPr/>
          <a:lstStyle/>
          <a:p>
            <a:pPr eaLnBrk="1" hangingPunct="1"/>
            <a:r>
              <a:rPr lang="en-US" smtClean="0"/>
              <a:t>Problem</a:t>
            </a:r>
          </a:p>
          <a:p>
            <a:pPr lvl="1" eaLnBrk="1" hangingPunct="1"/>
            <a:r>
              <a:rPr lang="en-US" smtClean="0"/>
              <a:t>Build an array of (weight, symbol) pairs, where weight is the frequency of occurrence of each symbol for any data file</a:t>
            </a:r>
          </a:p>
          <a:p>
            <a:pPr lvl="1" eaLnBrk="1" hangingPunct="1"/>
            <a:r>
              <a:rPr lang="en-US" smtClean="0"/>
              <a:t>Encode each symbol in the input file by writing the corresponding bit string for that symbol to the output file </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a:xfrm>
            <a:off x="612775" y="228600"/>
            <a:ext cx="8153400" cy="990600"/>
          </a:xfrm>
        </p:spPr>
        <p:txBody>
          <a:bodyPr/>
          <a:lstStyle/>
          <a:p>
            <a:pPr eaLnBrk="1" hangingPunct="1"/>
            <a:r>
              <a:rPr lang="en-US" smtClean="0"/>
              <a:t>Huffman Coding (cont.)</a:t>
            </a:r>
          </a:p>
        </p:txBody>
      </p:sp>
      <p:sp>
        <p:nvSpPr>
          <p:cNvPr id="172034" name="Rectangle 3"/>
          <p:cNvSpPr>
            <a:spLocks noGrp="1" noChangeArrowheads="1"/>
          </p:cNvSpPr>
          <p:nvPr>
            <p:ph sz="quarter" idx="1"/>
          </p:nvPr>
        </p:nvSpPr>
        <p:spPr>
          <a:xfrm>
            <a:off x="612775" y="1600200"/>
            <a:ext cx="8153400" cy="4495800"/>
          </a:xfrm>
        </p:spPr>
        <p:txBody>
          <a:bodyPr/>
          <a:lstStyle/>
          <a:p>
            <a:pPr eaLnBrk="1" hangingPunct="1"/>
            <a:r>
              <a:rPr lang="en-US" smtClean="0"/>
              <a:t>Analysis</a:t>
            </a:r>
          </a:p>
          <a:p>
            <a:pPr lvl="1" eaLnBrk="1" hangingPunct="1"/>
            <a:r>
              <a:rPr lang="en-US" smtClean="0"/>
              <a:t>For each task in the problem, we need to look up a symbol in a table</a:t>
            </a:r>
          </a:p>
          <a:p>
            <a:pPr lvl="1" eaLnBrk="1" hangingPunct="1"/>
            <a:r>
              <a:rPr lang="en-US" smtClean="0"/>
              <a:t>Using a </a:t>
            </a:r>
            <a:r>
              <a:rPr lang="en-US" smtClean="0">
                <a:latin typeface="Courier New" pitchFamily="49" charset="0"/>
                <a:cs typeface="Courier New" pitchFamily="49" charset="0"/>
              </a:rPr>
              <a:t>map</a:t>
            </a:r>
            <a:r>
              <a:rPr lang="en-US" smtClean="0"/>
              <a:t> ensures that the lookup is expected O(1)</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a:xfrm>
            <a:off x="612775" y="228600"/>
            <a:ext cx="8153400" cy="990600"/>
          </a:xfrm>
        </p:spPr>
        <p:txBody>
          <a:bodyPr/>
          <a:lstStyle/>
          <a:p>
            <a:pPr eaLnBrk="1" hangingPunct="1"/>
            <a:r>
              <a:rPr lang="en-US" smtClean="0"/>
              <a:t>Huffman Coding (cont.)</a:t>
            </a:r>
          </a:p>
        </p:txBody>
      </p:sp>
      <p:sp>
        <p:nvSpPr>
          <p:cNvPr id="31749" name="Rectangle 3"/>
          <p:cNvSpPr>
            <a:spLocks noGrp="1" noChangeArrowheads="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n-US" dirty="0" smtClean="0"/>
              <a:t>Analysis</a:t>
            </a:r>
          </a:p>
          <a:p>
            <a:pPr marL="640080" lvl="1" indent="-274320" eaLnBrk="1" fontAlgn="auto" hangingPunct="1">
              <a:spcAft>
                <a:spcPts val="0"/>
              </a:spcAft>
              <a:buFont typeface="Wingdings 2"/>
              <a:buChar char=""/>
              <a:defRPr/>
            </a:pPr>
            <a:r>
              <a:rPr lang="en-US" dirty="0" smtClean="0"/>
              <a:t>For the frequency table, we need to read a file and count the number of occurrences of each symbol in the file</a:t>
            </a:r>
          </a:p>
          <a:p>
            <a:pPr marL="640080" lvl="1" indent="-274320" eaLnBrk="1" fontAlgn="auto" hangingPunct="1">
              <a:spcAft>
                <a:spcPts val="0"/>
              </a:spcAft>
              <a:buFont typeface="Wingdings 2"/>
              <a:buChar char=""/>
              <a:defRPr/>
            </a:pPr>
            <a:r>
              <a:rPr lang="en-US" dirty="0" smtClean="0"/>
              <a:t>The symbol will be the key, and the value will be the count of its occurrences</a:t>
            </a:r>
          </a:p>
          <a:p>
            <a:pPr lvl="1" eaLnBrk="1" hangingPunct="1">
              <a:defRPr/>
            </a:pPr>
            <a:r>
              <a:rPr lang="en-US" dirty="0"/>
              <a:t>As each symbol is read, we retrieve its </a:t>
            </a:r>
            <a:r>
              <a:rPr lang="en-US" sz="2100" dirty="0">
                <a:latin typeface="Courier New" pitchFamily="49" charset="0"/>
                <a:cs typeface="Courier New" pitchFamily="49" charset="0"/>
              </a:rPr>
              <a:t>map</a:t>
            </a:r>
            <a:r>
              <a:rPr lang="en-US" sz="2100" dirty="0"/>
              <a:t> </a:t>
            </a:r>
            <a:r>
              <a:rPr lang="en-US" dirty="0"/>
              <a:t>entry and increment the </a:t>
            </a:r>
            <a:r>
              <a:rPr lang="en-US" dirty="0" smtClean="0"/>
              <a:t>corresponding count</a:t>
            </a:r>
          </a:p>
          <a:p>
            <a:pPr lvl="1" eaLnBrk="1" hangingPunct="1">
              <a:defRPr/>
            </a:pPr>
            <a:r>
              <a:rPr lang="en-US" dirty="0" smtClean="0"/>
              <a:t>If </a:t>
            </a:r>
            <a:r>
              <a:rPr lang="en-US" dirty="0"/>
              <a:t>the symbol is not yet in the frequency table, the map </a:t>
            </a:r>
            <a:r>
              <a:rPr lang="en-US" dirty="0" smtClean="0"/>
              <a:t>subscript operator </a:t>
            </a:r>
            <a:r>
              <a:rPr lang="en-US" dirty="0"/>
              <a:t>will insert a zero the first time we reference </a:t>
            </a:r>
            <a:r>
              <a:rPr lang="en-US" dirty="0" smtClean="0"/>
              <a:t>it</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a:xfrm>
            <a:off x="612775" y="228600"/>
            <a:ext cx="8153400" cy="990600"/>
          </a:xfrm>
        </p:spPr>
        <p:txBody>
          <a:bodyPr/>
          <a:lstStyle/>
          <a:p>
            <a:pPr eaLnBrk="1" hangingPunct="1"/>
            <a:r>
              <a:rPr lang="en-US" smtClean="0"/>
              <a:t>Huffman Coding (cont.)</a:t>
            </a:r>
          </a:p>
        </p:txBody>
      </p:sp>
      <p:sp>
        <p:nvSpPr>
          <p:cNvPr id="31749" name="Rectangle 3"/>
          <p:cNvSpPr>
            <a:spLocks noGrp="1" noChangeArrowheads="1"/>
          </p:cNvSpPr>
          <p:nvPr>
            <p:ph sz="quarter" idx="1"/>
          </p:nvPr>
        </p:nvSpPr>
        <p:spPr>
          <a:xfrm>
            <a:off x="612775" y="1600200"/>
            <a:ext cx="8153400" cy="4495800"/>
          </a:xfrm>
        </p:spPr>
        <p:txBody>
          <a:bodyPr>
            <a:normAutofit fontScale="92500" lnSpcReduction="20000"/>
          </a:bodyPr>
          <a:lstStyle/>
          <a:p>
            <a:pPr marL="320040" indent="-320040" eaLnBrk="1" fontAlgn="auto" hangingPunct="1">
              <a:spcAft>
                <a:spcPts val="0"/>
              </a:spcAft>
              <a:buFont typeface="Wingdings"/>
              <a:buChar char=""/>
              <a:defRPr/>
            </a:pPr>
            <a:r>
              <a:rPr lang="en-US" dirty="0" smtClean="0"/>
              <a:t>Analysis</a:t>
            </a:r>
          </a:p>
          <a:p>
            <a:pPr marL="640080" lvl="1" indent="-274320" eaLnBrk="1" fontAlgn="auto" hangingPunct="1">
              <a:spcAft>
                <a:spcPts val="0"/>
              </a:spcAft>
              <a:buFont typeface="Wingdings 2"/>
              <a:buChar char=""/>
              <a:defRPr/>
            </a:pPr>
            <a:r>
              <a:rPr lang="en-US" dirty="0"/>
              <a:t>Once we have the frequency table, we can construct the Huffman tree using a </a:t>
            </a:r>
            <a:r>
              <a:rPr lang="en-US" dirty="0" smtClean="0"/>
              <a:t>priority queue </a:t>
            </a:r>
            <a:r>
              <a:rPr lang="en-US" dirty="0"/>
              <a:t>as explained in Section </a:t>
            </a:r>
            <a:r>
              <a:rPr lang="en-US" dirty="0" smtClean="0"/>
              <a:t>8.6 </a:t>
            </a:r>
          </a:p>
          <a:p>
            <a:pPr marL="640080" lvl="1" indent="-274320" eaLnBrk="1" fontAlgn="auto" hangingPunct="1">
              <a:spcAft>
                <a:spcPts val="0"/>
              </a:spcAft>
              <a:buFont typeface="Wingdings 2"/>
              <a:buChar char=""/>
              <a:defRPr/>
            </a:pPr>
            <a:r>
              <a:rPr lang="en-US" dirty="0" smtClean="0"/>
              <a:t>Then we </a:t>
            </a:r>
            <a:r>
              <a:rPr lang="en-US" dirty="0"/>
              <a:t>build a code table </a:t>
            </a:r>
            <a:r>
              <a:rPr lang="en-US" dirty="0" smtClean="0"/>
              <a:t>that stores </a:t>
            </a:r>
            <a:r>
              <a:rPr lang="en-US" dirty="0"/>
              <a:t>the bit string code associated with each symbol to facilitate encoding the </a:t>
            </a:r>
            <a:r>
              <a:rPr lang="en-US" dirty="0" smtClean="0"/>
              <a:t>data file</a:t>
            </a:r>
          </a:p>
          <a:p>
            <a:pPr marL="640080" lvl="1" indent="-274320" eaLnBrk="1" fontAlgn="auto" hangingPunct="1">
              <a:spcAft>
                <a:spcPts val="0"/>
              </a:spcAft>
              <a:buFont typeface="Wingdings 2"/>
              <a:buChar char=""/>
              <a:defRPr/>
            </a:pPr>
            <a:r>
              <a:rPr lang="en-US" dirty="0" smtClean="0"/>
              <a:t>Storing </a:t>
            </a:r>
            <a:r>
              <a:rPr lang="en-US" dirty="0"/>
              <a:t>the code table in a </a:t>
            </a:r>
            <a:r>
              <a:rPr lang="en-US" sz="1900" dirty="0">
                <a:latin typeface="Courier New" pitchFamily="49" charset="0"/>
                <a:cs typeface="Courier New" pitchFamily="49" charset="0"/>
              </a:rPr>
              <a:t>map&lt;char, </a:t>
            </a:r>
            <a:r>
              <a:rPr lang="en-US" sz="1900" dirty="0" err="1">
                <a:latin typeface="Courier New" pitchFamily="49" charset="0"/>
                <a:cs typeface="Courier New" pitchFamily="49" charset="0"/>
              </a:rPr>
              <a:t>Bit_String</a:t>
            </a:r>
            <a:r>
              <a:rPr lang="en-US" sz="1900" dirty="0">
                <a:latin typeface="Courier New" pitchFamily="49" charset="0"/>
                <a:cs typeface="Courier New" pitchFamily="49" charset="0"/>
              </a:rPr>
              <a:t>&gt; </a:t>
            </a:r>
            <a:r>
              <a:rPr lang="en-US" dirty="0"/>
              <a:t>object makes the </a:t>
            </a:r>
            <a:r>
              <a:rPr lang="en-US" dirty="0" smtClean="0"/>
              <a:t>encoding process </a:t>
            </a:r>
            <a:r>
              <a:rPr lang="en-US" dirty="0"/>
              <a:t>more efficient, because we can look up the symbol and retrieve its bit </a:t>
            </a:r>
            <a:r>
              <a:rPr lang="en-US" dirty="0" smtClean="0"/>
              <a:t>string code </a:t>
            </a:r>
            <a:r>
              <a:rPr lang="en-US" dirty="0"/>
              <a:t>(</a:t>
            </a:r>
            <a:r>
              <a:rPr lang="en-US" dirty="0" smtClean="0"/>
              <a:t>O(1) process)</a:t>
            </a:r>
          </a:p>
          <a:p>
            <a:pPr marL="640080" lvl="1" indent="-274320" eaLnBrk="1" fontAlgn="auto" hangingPunct="1">
              <a:spcAft>
                <a:spcPts val="0"/>
              </a:spcAft>
              <a:buFont typeface="Wingdings 2"/>
              <a:buChar char=""/>
              <a:defRPr/>
            </a:pPr>
            <a:r>
              <a:rPr lang="en-US" dirty="0" smtClean="0"/>
              <a:t>To </a:t>
            </a:r>
            <a:r>
              <a:rPr lang="en-US" dirty="0"/>
              <a:t>build the code table, we do a preorder traversal of </a:t>
            </a:r>
            <a:r>
              <a:rPr lang="en-US" dirty="0" smtClean="0"/>
              <a:t>the Huffman tree</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a:xfrm>
            <a:off x="612775" y="228600"/>
            <a:ext cx="8153400" cy="990600"/>
          </a:xfrm>
        </p:spPr>
        <p:txBody>
          <a:bodyPr/>
          <a:lstStyle/>
          <a:p>
            <a:pPr eaLnBrk="1" hangingPunct="1"/>
            <a:r>
              <a:rPr lang="en-US" smtClean="0"/>
              <a:t>Huffman Coding (cont.)</a:t>
            </a:r>
          </a:p>
        </p:txBody>
      </p:sp>
      <p:sp>
        <p:nvSpPr>
          <p:cNvPr id="31749" name="Rectangle 3"/>
          <p:cNvSpPr>
            <a:spLocks noGrp="1" noChangeArrowheads="1"/>
          </p:cNvSpPr>
          <p:nvPr>
            <p:ph sz="quarter" idx="1"/>
          </p:nvPr>
        </p:nvSpPr>
        <p:spPr>
          <a:xfrm>
            <a:off x="612775" y="1600200"/>
            <a:ext cx="8153400" cy="4876800"/>
          </a:xfrm>
        </p:spPr>
        <p:txBody>
          <a:bodyPr/>
          <a:lstStyle/>
          <a:p>
            <a:pPr marL="320040" indent="-320040" eaLnBrk="1" fontAlgn="auto" hangingPunct="1">
              <a:spcAft>
                <a:spcPts val="0"/>
              </a:spcAft>
              <a:buFont typeface="Wingdings"/>
              <a:buChar char=""/>
              <a:defRPr/>
            </a:pPr>
            <a:r>
              <a:rPr lang="en-US" dirty="0" smtClean="0"/>
              <a:t>Design</a:t>
            </a:r>
          </a:p>
          <a:p>
            <a:pPr marL="320040" indent="-320040" eaLnBrk="1" fontAlgn="auto" hangingPunct="1">
              <a:spcAft>
                <a:spcPts val="0"/>
              </a:spcAft>
              <a:buFont typeface="Wingdings"/>
              <a:buNone/>
              <a:defRPr/>
            </a:pPr>
            <a:endParaRPr lang="en-US" dirty="0" smtClean="0"/>
          </a:p>
          <a:p>
            <a:pPr marL="0" indent="0" eaLnBrk="1" fontAlgn="auto" hangingPunct="1">
              <a:spcAft>
                <a:spcPts val="0"/>
              </a:spcAft>
              <a:buClr>
                <a:schemeClr val="tx1"/>
              </a:buClr>
              <a:buSzPct val="100000"/>
              <a:buFont typeface="Wingdings" pitchFamily="2" charset="2"/>
              <a:buNone/>
              <a:defRPr/>
            </a:pPr>
            <a:r>
              <a:rPr lang="en-US" sz="2400" b="1" dirty="0" smtClean="0">
                <a:solidFill>
                  <a:schemeClr val="accent6">
                    <a:lumMod val="75000"/>
                  </a:schemeClr>
                </a:solidFill>
              </a:rPr>
              <a:t>Algorithm for </a:t>
            </a:r>
            <a:r>
              <a:rPr lang="en-US" sz="2400" b="1" dirty="0" err="1" smtClean="0">
                <a:solidFill>
                  <a:schemeClr val="accent6">
                    <a:lumMod val="75000"/>
                  </a:schemeClr>
                </a:solidFill>
                <a:latin typeface="Courier New" pitchFamily="49" charset="0"/>
                <a:cs typeface="Courier New" pitchFamily="49" charset="0"/>
              </a:rPr>
              <a:t>build_frequency_table</a:t>
            </a:r>
            <a:endParaRPr lang="en-US" sz="2400" b="1" dirty="0" smtClean="0">
              <a:solidFill>
                <a:schemeClr val="accent6">
                  <a:lumMod val="75000"/>
                </a:schemeClr>
              </a:solidFill>
              <a:latin typeface="Courier New" pitchFamily="49" charset="0"/>
              <a:cs typeface="Courier New" pitchFamily="49" charset="0"/>
            </a:endParaRPr>
          </a:p>
          <a:p>
            <a:pPr marL="457200" indent="-457200" eaLnBrk="1" hangingPunct="1">
              <a:buClr>
                <a:schemeClr val="tx1"/>
              </a:buClr>
              <a:buSzPct val="100000"/>
              <a:buFont typeface="+mj-lt"/>
              <a:buAutoNum type="arabicPeriod"/>
              <a:defRPr/>
            </a:pPr>
            <a:r>
              <a:rPr lang="en-US" sz="1800" b="1" dirty="0" smtClean="0">
                <a:latin typeface="Courier New" pitchFamily="49" charset="0"/>
                <a:cs typeface="Courier New" pitchFamily="49" charset="0"/>
              </a:rPr>
              <a:t>while</a:t>
            </a:r>
            <a:r>
              <a:rPr lang="en-US" sz="1600" b="1" dirty="0" smtClean="0"/>
              <a:t> </a:t>
            </a:r>
            <a:r>
              <a:rPr lang="en-US" sz="2000" dirty="0"/>
              <a:t>there are more characters in the input file</a:t>
            </a:r>
          </a:p>
          <a:p>
            <a:pPr marL="908050" indent="-908050" eaLnBrk="1" hangingPunct="1">
              <a:buClr>
                <a:schemeClr val="tx1"/>
              </a:buClr>
              <a:buSzPct val="100000"/>
              <a:buFont typeface="+mj-lt"/>
              <a:buAutoNum type="arabicPeriod"/>
              <a:defRPr/>
            </a:pPr>
            <a:r>
              <a:rPr lang="en-US" sz="2000" dirty="0" smtClean="0"/>
              <a:t>Read </a:t>
            </a:r>
            <a:r>
              <a:rPr lang="en-US" sz="2000" dirty="0"/>
              <a:t>a </a:t>
            </a:r>
            <a:r>
              <a:rPr lang="en-US" sz="2000" dirty="0" smtClean="0"/>
              <a:t>character</a:t>
            </a:r>
            <a:endParaRPr lang="en-US" sz="2000" dirty="0"/>
          </a:p>
          <a:p>
            <a:pPr marL="914400" indent="-914400" eaLnBrk="1" hangingPunct="1">
              <a:buClr>
                <a:schemeClr val="tx1"/>
              </a:buClr>
              <a:buSzPct val="100000"/>
              <a:buFont typeface="+mj-lt"/>
              <a:buAutoNum type="arabicPeriod"/>
              <a:defRPr/>
            </a:pPr>
            <a:r>
              <a:rPr lang="en-US" sz="2000" dirty="0" smtClean="0"/>
              <a:t>Increment </a:t>
            </a:r>
            <a:r>
              <a:rPr lang="en-US" sz="2000" dirty="0"/>
              <a:t>the entry in the map associated with this </a:t>
            </a:r>
            <a:r>
              <a:rPr lang="en-US" sz="2000" dirty="0" smtClean="0"/>
              <a:t>character</a:t>
            </a:r>
            <a:endParaRPr lang="en-US" sz="2000" dirty="0"/>
          </a:p>
          <a:p>
            <a:pPr marL="457200" indent="-457200" eaLnBrk="1" hangingPunct="1">
              <a:buClr>
                <a:schemeClr val="tx1"/>
              </a:buClr>
              <a:buSzPct val="100000"/>
              <a:buFont typeface="+mj-lt"/>
              <a:buAutoNum type="arabicPeriod"/>
              <a:defRPr/>
            </a:pPr>
            <a:r>
              <a:rPr lang="en-US" sz="1800" b="1" dirty="0">
                <a:latin typeface="Courier New" pitchFamily="49" charset="0"/>
                <a:cs typeface="Courier New" pitchFamily="49" charset="0"/>
              </a:rPr>
              <a:t>for</a:t>
            </a:r>
            <a:r>
              <a:rPr lang="en-US" sz="2000" b="1" dirty="0" smtClean="0"/>
              <a:t> </a:t>
            </a:r>
            <a:r>
              <a:rPr lang="en-US" sz="2000" dirty="0"/>
              <a:t>each entry in the map</a:t>
            </a:r>
          </a:p>
          <a:p>
            <a:pPr marL="914400" indent="-914400" eaLnBrk="1" hangingPunct="1">
              <a:buClr>
                <a:schemeClr val="tx1"/>
              </a:buClr>
              <a:buSzPct val="100000"/>
              <a:buFont typeface="+mj-lt"/>
              <a:buAutoNum type="arabicPeriod"/>
              <a:defRPr/>
            </a:pPr>
            <a:r>
              <a:rPr lang="en-US" sz="2000" dirty="0" smtClean="0"/>
              <a:t>Store </a:t>
            </a:r>
            <a:r>
              <a:rPr lang="en-US" sz="2000" dirty="0"/>
              <a:t>its data as a weight-symbol pair in the </a:t>
            </a:r>
            <a:r>
              <a:rPr lang="en-US" sz="1600" dirty="0">
                <a:latin typeface="Courier New" pitchFamily="49" charset="0"/>
                <a:cs typeface="Courier New" pitchFamily="49" charset="0"/>
              </a:rPr>
              <a:t>vector&lt;</a:t>
            </a:r>
            <a:r>
              <a:rPr lang="en-US" sz="1600" dirty="0" err="1">
                <a:latin typeface="Courier New" pitchFamily="49" charset="0"/>
                <a:cs typeface="Courier New" pitchFamily="49" charset="0"/>
              </a:rPr>
              <a:t>Huff_Data</a:t>
            </a:r>
            <a:r>
              <a:rPr lang="en-US" sz="1600" dirty="0" smtClean="0">
                <a:latin typeface="Courier New" pitchFamily="49" charset="0"/>
                <a:cs typeface="Courier New" pitchFamily="49" charset="0"/>
              </a:rPr>
              <a:t>&gt;</a:t>
            </a:r>
            <a:endParaRPr lang="en-US" sz="1600" dirty="0">
              <a:latin typeface="Courier New" pitchFamily="49" charset="0"/>
              <a:cs typeface="Courier New" pitchFamily="49" charset="0"/>
            </a:endParaRPr>
          </a:p>
          <a:p>
            <a:pPr marL="463550" indent="-463550" eaLnBrk="1" hangingPunct="1">
              <a:buClr>
                <a:schemeClr val="tx1"/>
              </a:buClr>
              <a:buSzPct val="100000"/>
              <a:buFont typeface="+mj-lt"/>
              <a:buAutoNum type="arabicPeriod"/>
              <a:defRPr/>
            </a:pPr>
            <a:r>
              <a:rPr lang="en-US" sz="2000" dirty="0" smtClean="0"/>
              <a:t>Return </a:t>
            </a:r>
            <a:r>
              <a:rPr lang="en-US" sz="2000" dirty="0"/>
              <a:t>the </a:t>
            </a:r>
            <a:r>
              <a:rPr lang="en-US" sz="1600" dirty="0">
                <a:latin typeface="Courier New" pitchFamily="49" charset="0"/>
                <a:cs typeface="Courier New" pitchFamily="49" charset="0"/>
              </a:rPr>
              <a:t>vector&lt;</a:t>
            </a:r>
            <a:r>
              <a:rPr lang="en-US" sz="1600" dirty="0" err="1">
                <a:latin typeface="Courier New" pitchFamily="49" charset="0"/>
                <a:cs typeface="Courier New" pitchFamily="49" charset="0"/>
              </a:rPr>
              <a:t>Huff_Data</a:t>
            </a:r>
            <a:r>
              <a:rPr lang="en-US" sz="1600" dirty="0">
                <a:latin typeface="Courier New" pitchFamily="49" charset="0"/>
                <a:cs typeface="Courier New" pitchFamily="49" charset="0"/>
              </a:rPr>
              <a:t>&gt;</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a:xfrm>
            <a:off x="612775" y="228600"/>
            <a:ext cx="8153400" cy="990600"/>
          </a:xfrm>
        </p:spPr>
        <p:txBody>
          <a:bodyPr/>
          <a:lstStyle/>
          <a:p>
            <a:pPr eaLnBrk="1" hangingPunct="1"/>
            <a:r>
              <a:rPr lang="en-US" smtClean="0"/>
              <a:t>Huffman Coding (cont.)</a:t>
            </a:r>
          </a:p>
        </p:txBody>
      </p:sp>
      <p:sp>
        <p:nvSpPr>
          <p:cNvPr id="31749" name="Rectangle 3"/>
          <p:cNvSpPr>
            <a:spLocks noGrp="1" noChangeArrowheads="1"/>
          </p:cNvSpPr>
          <p:nvPr>
            <p:ph sz="quarter" idx="1"/>
          </p:nvPr>
        </p:nvSpPr>
        <p:spPr>
          <a:xfrm>
            <a:off x="612775" y="1600200"/>
            <a:ext cx="8153400" cy="4876800"/>
          </a:xfrm>
        </p:spPr>
        <p:txBody>
          <a:bodyPr>
            <a:normAutofit fontScale="92500" lnSpcReduction="20000"/>
          </a:bodyPr>
          <a:lstStyle/>
          <a:p>
            <a:pPr marL="320040" indent="-320040" eaLnBrk="1" fontAlgn="auto" hangingPunct="1">
              <a:spcAft>
                <a:spcPts val="0"/>
              </a:spcAft>
              <a:buFont typeface="Wingdings"/>
              <a:buChar char=""/>
              <a:defRPr/>
            </a:pPr>
            <a:r>
              <a:rPr lang="en-US" dirty="0" smtClean="0"/>
              <a:t>Design</a:t>
            </a:r>
          </a:p>
          <a:p>
            <a:pPr marL="320040" indent="-320040" eaLnBrk="1" fontAlgn="auto" hangingPunct="1">
              <a:spcAft>
                <a:spcPts val="0"/>
              </a:spcAft>
              <a:buFont typeface="Wingdings"/>
              <a:buNone/>
              <a:defRPr/>
            </a:pPr>
            <a:endParaRPr lang="en-US" dirty="0" smtClean="0"/>
          </a:p>
          <a:p>
            <a:pPr marL="0" indent="0" eaLnBrk="1" fontAlgn="auto" hangingPunct="1">
              <a:spcAft>
                <a:spcPts val="0"/>
              </a:spcAft>
              <a:buClr>
                <a:schemeClr val="tx1"/>
              </a:buClr>
              <a:buSzPct val="100000"/>
              <a:buFont typeface="Wingdings" pitchFamily="2" charset="2"/>
              <a:buNone/>
              <a:defRPr/>
            </a:pPr>
            <a:r>
              <a:rPr lang="en-US" sz="2600" b="1" dirty="0">
                <a:solidFill>
                  <a:schemeClr val="accent6">
                    <a:lumMod val="75000"/>
                  </a:schemeClr>
                </a:solidFill>
              </a:rPr>
              <a:t>Algorithm for Function </a:t>
            </a:r>
            <a:r>
              <a:rPr lang="en-US" sz="2200" b="1" dirty="0" err="1" smtClean="0">
                <a:solidFill>
                  <a:schemeClr val="accent6">
                    <a:lumMod val="75000"/>
                  </a:schemeClr>
                </a:solidFill>
                <a:latin typeface="Courier New" pitchFamily="49" charset="0"/>
                <a:cs typeface="Courier New" pitchFamily="49" charset="0"/>
              </a:rPr>
              <a:t>build_code</a:t>
            </a:r>
            <a:endParaRPr lang="en-US" sz="2200" b="1" dirty="0" smtClean="0">
              <a:solidFill>
                <a:schemeClr val="accent6">
                  <a:lumMod val="75000"/>
                </a:schemeClr>
              </a:solidFill>
              <a:latin typeface="Courier New" pitchFamily="49" charset="0"/>
              <a:cs typeface="Courier New" pitchFamily="49" charset="0"/>
            </a:endParaRPr>
          </a:p>
          <a:p>
            <a:pPr marL="342900" indent="-342900" eaLnBrk="1" fontAlgn="auto" hangingPunct="1">
              <a:spcAft>
                <a:spcPts val="0"/>
              </a:spcAft>
              <a:buClr>
                <a:schemeClr val="tx1"/>
              </a:buClr>
              <a:buSzPct val="100000"/>
              <a:buFont typeface="+mj-lt"/>
              <a:buAutoNum type="arabicPeriod"/>
              <a:defRPr/>
            </a:pPr>
            <a:r>
              <a:rPr lang="en-US" sz="2600" dirty="0" smtClean="0"/>
              <a:t>Get </a:t>
            </a:r>
            <a:r>
              <a:rPr lang="en-US" sz="2600" dirty="0"/>
              <a:t>the data at the current </a:t>
            </a:r>
            <a:r>
              <a:rPr lang="en-US" sz="2600" dirty="0" smtClean="0"/>
              <a:t>root</a:t>
            </a:r>
            <a:endParaRPr lang="en-US" sz="2600" dirty="0"/>
          </a:p>
          <a:p>
            <a:pPr marL="342900" indent="-342900" eaLnBrk="1" fontAlgn="auto" hangingPunct="1">
              <a:spcAft>
                <a:spcPts val="0"/>
              </a:spcAft>
              <a:buClr>
                <a:schemeClr val="tx1"/>
              </a:buClr>
              <a:buSzPct val="100000"/>
              <a:buFont typeface="+mj-lt"/>
              <a:buAutoNum type="arabicPeriod"/>
              <a:defRPr/>
            </a:pPr>
            <a:r>
              <a:rPr lang="en-US" sz="2200" b="1" dirty="0" smtClean="0">
                <a:latin typeface="Courier New" pitchFamily="49" charset="0"/>
                <a:cs typeface="Courier New" pitchFamily="49" charset="0"/>
              </a:rPr>
              <a:t>if</a:t>
            </a:r>
            <a:r>
              <a:rPr lang="en-US" sz="2600" dirty="0" smtClean="0"/>
              <a:t> </a:t>
            </a:r>
            <a:r>
              <a:rPr lang="en-US" sz="2600" dirty="0"/>
              <a:t>reached a leaf node</a:t>
            </a:r>
          </a:p>
          <a:p>
            <a:pPr marL="914400" indent="-914400" eaLnBrk="1" fontAlgn="auto" hangingPunct="1">
              <a:spcAft>
                <a:spcPts val="0"/>
              </a:spcAft>
              <a:buClr>
                <a:schemeClr val="tx1"/>
              </a:buClr>
              <a:buSzPct val="100000"/>
              <a:buFont typeface="+mj-lt"/>
              <a:buAutoNum type="arabicPeriod"/>
              <a:defRPr/>
            </a:pPr>
            <a:r>
              <a:rPr lang="en-US" sz="2600" dirty="0" smtClean="0"/>
              <a:t>Insert </a:t>
            </a:r>
            <a:r>
              <a:rPr lang="en-US" sz="2600" dirty="0"/>
              <a:t>the symbol and bit string code so far as a new code table </a:t>
            </a:r>
            <a:r>
              <a:rPr lang="en-US" sz="2600" dirty="0" smtClean="0"/>
              <a:t>entry</a:t>
            </a:r>
            <a:endParaRPr lang="en-US" sz="2600" dirty="0"/>
          </a:p>
          <a:p>
            <a:pPr marL="342900" indent="-342900" eaLnBrk="1" fontAlgn="auto" hangingPunct="1">
              <a:spcAft>
                <a:spcPts val="0"/>
              </a:spcAft>
              <a:buClr>
                <a:schemeClr val="tx1"/>
              </a:buClr>
              <a:buSzPct val="100000"/>
              <a:buFont typeface="+mj-lt"/>
              <a:buAutoNum type="arabicPeriod"/>
              <a:defRPr/>
            </a:pPr>
            <a:r>
              <a:rPr lang="en-US" sz="2200" b="1" dirty="0">
                <a:latin typeface="Courier New" pitchFamily="49" charset="0"/>
                <a:cs typeface="Courier New" pitchFamily="49" charset="0"/>
              </a:rPr>
              <a:t>else</a:t>
            </a:r>
          </a:p>
          <a:p>
            <a:pPr marL="914400" indent="-914400" eaLnBrk="1" fontAlgn="auto" hangingPunct="1">
              <a:spcAft>
                <a:spcPts val="0"/>
              </a:spcAft>
              <a:buClr>
                <a:schemeClr val="tx1"/>
              </a:buClr>
              <a:buSzPct val="100000"/>
              <a:buFont typeface="+mj-lt"/>
              <a:buAutoNum type="arabicPeriod"/>
              <a:defRPr/>
            </a:pPr>
            <a:r>
              <a:rPr lang="en-US" sz="2600" dirty="0" smtClean="0"/>
              <a:t>Append </a:t>
            </a:r>
            <a:r>
              <a:rPr lang="en-US" sz="2600" dirty="0"/>
              <a:t>a 0 to the bit string code so </a:t>
            </a:r>
            <a:r>
              <a:rPr lang="en-US" sz="2600" dirty="0" smtClean="0"/>
              <a:t>far</a:t>
            </a:r>
            <a:endParaRPr lang="en-US" sz="2600" dirty="0"/>
          </a:p>
          <a:p>
            <a:pPr marL="914400" indent="-914400" eaLnBrk="1" fontAlgn="auto" hangingPunct="1">
              <a:spcAft>
                <a:spcPts val="0"/>
              </a:spcAft>
              <a:buClr>
                <a:schemeClr val="tx1"/>
              </a:buClr>
              <a:buSzPct val="100000"/>
              <a:buFont typeface="+mj-lt"/>
              <a:buAutoNum type="arabicPeriod"/>
              <a:defRPr/>
            </a:pPr>
            <a:r>
              <a:rPr lang="en-US" sz="2600" dirty="0" smtClean="0"/>
              <a:t>Apply </a:t>
            </a:r>
            <a:r>
              <a:rPr lang="en-US" sz="2600" dirty="0"/>
              <a:t>the function recursively to the left </a:t>
            </a:r>
            <a:r>
              <a:rPr lang="en-US" sz="2600" dirty="0" err="1" smtClean="0"/>
              <a:t>subtree</a:t>
            </a:r>
            <a:endParaRPr lang="en-US" sz="2600" dirty="0"/>
          </a:p>
          <a:p>
            <a:pPr marL="914400" indent="-914400" eaLnBrk="1" fontAlgn="auto" hangingPunct="1">
              <a:spcAft>
                <a:spcPts val="0"/>
              </a:spcAft>
              <a:buClr>
                <a:schemeClr val="tx1"/>
              </a:buClr>
              <a:buSzPct val="100000"/>
              <a:buFont typeface="+mj-lt"/>
              <a:buAutoNum type="arabicPeriod"/>
              <a:defRPr/>
            </a:pPr>
            <a:r>
              <a:rPr lang="en-US" sz="2600" dirty="0" smtClean="0"/>
              <a:t>Append </a:t>
            </a:r>
            <a:r>
              <a:rPr lang="en-US" sz="2600" dirty="0"/>
              <a:t>a 1 to the bit string </a:t>
            </a:r>
            <a:r>
              <a:rPr lang="en-US" sz="2600" dirty="0" smtClean="0"/>
              <a:t>code</a:t>
            </a:r>
            <a:endParaRPr lang="en-US" sz="2600" dirty="0"/>
          </a:p>
          <a:p>
            <a:pPr marL="914400" indent="-914400" eaLnBrk="1" fontAlgn="auto" hangingPunct="1">
              <a:spcAft>
                <a:spcPts val="0"/>
              </a:spcAft>
              <a:buClr>
                <a:schemeClr val="tx1"/>
              </a:buClr>
              <a:buSzPct val="100000"/>
              <a:buFont typeface="+mj-lt"/>
              <a:buAutoNum type="arabicPeriod"/>
              <a:defRPr/>
            </a:pPr>
            <a:r>
              <a:rPr lang="en-US" sz="2600" dirty="0" smtClean="0"/>
              <a:t>Apply </a:t>
            </a:r>
            <a:r>
              <a:rPr lang="en-US" sz="2600" dirty="0"/>
              <a:t>the function recursively to the right </a:t>
            </a:r>
            <a:r>
              <a:rPr lang="en-US" sz="2600" dirty="0" err="1" smtClean="0"/>
              <a:t>subtree</a:t>
            </a:r>
            <a:endParaRPr lang="en-US" sz="2600"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ChangeArrowheads="1"/>
          </p:cNvSpPr>
          <p:nvPr>
            <p:ph type="title"/>
          </p:nvPr>
        </p:nvSpPr>
        <p:spPr>
          <a:xfrm>
            <a:off x="612775" y="228600"/>
            <a:ext cx="8153400" cy="990600"/>
          </a:xfrm>
        </p:spPr>
        <p:txBody>
          <a:bodyPr/>
          <a:lstStyle/>
          <a:p>
            <a:pPr eaLnBrk="1" hangingPunct="1"/>
            <a:r>
              <a:rPr lang="en-US" smtClean="0"/>
              <a:t>Huffman Coding (cont.)</a:t>
            </a:r>
          </a:p>
        </p:txBody>
      </p:sp>
      <p:sp>
        <p:nvSpPr>
          <p:cNvPr id="31749" name="Rectangle 3"/>
          <p:cNvSpPr>
            <a:spLocks noGrp="1" noChangeArrowheads="1"/>
          </p:cNvSpPr>
          <p:nvPr>
            <p:ph sz="quarter" idx="1"/>
          </p:nvPr>
        </p:nvSpPr>
        <p:spPr>
          <a:xfrm>
            <a:off x="612775" y="1600200"/>
            <a:ext cx="8153400" cy="4876800"/>
          </a:xfrm>
        </p:spPr>
        <p:txBody>
          <a:bodyPr/>
          <a:lstStyle/>
          <a:p>
            <a:pPr marL="320040" indent="-320040" eaLnBrk="1" fontAlgn="auto" hangingPunct="1">
              <a:spcAft>
                <a:spcPts val="0"/>
              </a:spcAft>
              <a:buFont typeface="Wingdings"/>
              <a:buChar char=""/>
              <a:defRPr/>
            </a:pPr>
            <a:r>
              <a:rPr lang="en-US" dirty="0" smtClean="0"/>
              <a:t>Design</a:t>
            </a:r>
          </a:p>
          <a:p>
            <a:pPr marL="320040" indent="-320040" eaLnBrk="1" fontAlgn="auto" hangingPunct="1">
              <a:spcAft>
                <a:spcPts val="0"/>
              </a:spcAft>
              <a:buFont typeface="Wingdings"/>
              <a:buNone/>
              <a:defRPr/>
            </a:pPr>
            <a:endParaRPr lang="en-US" dirty="0" smtClean="0"/>
          </a:p>
          <a:p>
            <a:pPr marL="0" indent="0" eaLnBrk="1" fontAlgn="auto" hangingPunct="1">
              <a:spcAft>
                <a:spcPts val="0"/>
              </a:spcAft>
              <a:buClr>
                <a:schemeClr val="tx1"/>
              </a:buClr>
              <a:buSzPct val="100000"/>
              <a:buFont typeface="Wingdings" pitchFamily="2" charset="2"/>
              <a:buNone/>
              <a:defRPr/>
            </a:pPr>
            <a:r>
              <a:rPr lang="en-US" sz="2600" b="1" dirty="0">
                <a:solidFill>
                  <a:schemeClr val="accent6">
                    <a:lumMod val="75000"/>
                  </a:schemeClr>
                </a:solidFill>
              </a:rPr>
              <a:t>Algorithm for Function </a:t>
            </a:r>
            <a:r>
              <a:rPr lang="en-US" sz="2200" b="1" dirty="0" smtClean="0">
                <a:solidFill>
                  <a:schemeClr val="accent6">
                    <a:lumMod val="75000"/>
                  </a:schemeClr>
                </a:solidFill>
                <a:latin typeface="Courier New" pitchFamily="49" charset="0"/>
                <a:cs typeface="Courier New" pitchFamily="49" charset="0"/>
              </a:rPr>
              <a:t>encode</a:t>
            </a:r>
          </a:p>
          <a:p>
            <a:pPr marL="342900" indent="-342900" eaLnBrk="1" fontAlgn="auto" hangingPunct="1">
              <a:spcAft>
                <a:spcPts val="0"/>
              </a:spcAft>
              <a:buClr>
                <a:schemeClr val="tx1"/>
              </a:buClr>
              <a:buSzPct val="100000"/>
              <a:buFont typeface="+mj-lt"/>
              <a:buAutoNum type="arabicPeriod"/>
              <a:defRPr/>
            </a:pPr>
            <a:r>
              <a:rPr lang="en-US" sz="2400" b="1" dirty="0" smtClean="0">
                <a:latin typeface="Courier New" pitchFamily="49" charset="0"/>
                <a:cs typeface="Courier New" pitchFamily="49" charset="0"/>
              </a:rPr>
              <a:t>while</a:t>
            </a:r>
            <a:r>
              <a:rPr lang="en-US" sz="3200" dirty="0" smtClean="0"/>
              <a:t> </a:t>
            </a:r>
            <a:r>
              <a:rPr lang="en-US" sz="2800" dirty="0"/>
              <a:t>there are more characters in the input file</a:t>
            </a:r>
          </a:p>
          <a:p>
            <a:pPr marL="914400" indent="-914400" eaLnBrk="1" fontAlgn="auto" hangingPunct="1">
              <a:spcAft>
                <a:spcPts val="0"/>
              </a:spcAft>
              <a:buClr>
                <a:schemeClr val="tx1"/>
              </a:buClr>
              <a:buSzPct val="100000"/>
              <a:buFont typeface="+mj-lt"/>
              <a:buAutoNum type="arabicPeriod"/>
              <a:defRPr/>
            </a:pPr>
            <a:r>
              <a:rPr lang="en-US" sz="2800" dirty="0"/>
              <a:t>Read a character and get its corresponding bit string </a:t>
            </a:r>
            <a:r>
              <a:rPr lang="en-US" sz="2800" dirty="0" smtClean="0"/>
              <a:t>code</a:t>
            </a:r>
            <a:endParaRPr lang="en-US" sz="2800" dirty="0"/>
          </a:p>
          <a:p>
            <a:pPr marL="914400" indent="-914400" eaLnBrk="1" fontAlgn="auto" hangingPunct="1">
              <a:spcAft>
                <a:spcPts val="0"/>
              </a:spcAft>
              <a:buClr>
                <a:schemeClr val="tx1"/>
              </a:buClr>
              <a:buSzPct val="100000"/>
              <a:buFont typeface="+mj-lt"/>
              <a:buAutoNum type="arabicPeriod"/>
              <a:defRPr/>
            </a:pPr>
            <a:r>
              <a:rPr lang="en-US" sz="2800" dirty="0" smtClean="0"/>
              <a:t>Write </a:t>
            </a:r>
            <a:r>
              <a:rPr lang="en-US" sz="2800" dirty="0"/>
              <a:t>its bit string to the output </a:t>
            </a:r>
            <a:r>
              <a:rPr lang="en-US" sz="2800" dirty="0" smtClean="0"/>
              <a:t>file</a:t>
            </a:r>
            <a:endParaRPr lang="en-US" sz="2800"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a:xfrm>
            <a:off x="612775" y="228600"/>
            <a:ext cx="8153400" cy="990600"/>
          </a:xfrm>
        </p:spPr>
        <p:txBody>
          <a:bodyPr/>
          <a:lstStyle/>
          <a:p>
            <a:pPr eaLnBrk="1" hangingPunct="1"/>
            <a:r>
              <a:rPr lang="en-US" smtClean="0"/>
              <a:t>Huffman Coding (cont.)</a:t>
            </a:r>
          </a:p>
        </p:txBody>
      </p:sp>
      <p:sp>
        <p:nvSpPr>
          <p:cNvPr id="178178" name="Rectangle 3"/>
          <p:cNvSpPr>
            <a:spLocks noGrp="1" noChangeArrowheads="1"/>
          </p:cNvSpPr>
          <p:nvPr>
            <p:ph sz="quarter" idx="1"/>
          </p:nvPr>
        </p:nvSpPr>
        <p:spPr>
          <a:xfrm>
            <a:off x="612775" y="1600200"/>
            <a:ext cx="8153400" cy="4495800"/>
          </a:xfrm>
        </p:spPr>
        <p:txBody>
          <a:bodyPr/>
          <a:lstStyle/>
          <a:p>
            <a:pPr eaLnBrk="1" hangingPunct="1"/>
            <a:r>
              <a:rPr lang="en-US" smtClean="0"/>
              <a:t>Implementation</a:t>
            </a:r>
          </a:p>
        </p:txBody>
      </p:sp>
      <p:pic>
        <p:nvPicPr>
          <p:cNvPr id="178179" name="Picture 2"/>
          <p:cNvPicPr>
            <a:picLocks noChangeAspect="1" noChangeArrowheads="1"/>
          </p:cNvPicPr>
          <p:nvPr/>
        </p:nvPicPr>
        <p:blipFill>
          <a:blip r:embed="rId2"/>
          <a:srcRect/>
          <a:stretch>
            <a:fillRect/>
          </a:stretch>
        </p:blipFill>
        <p:spPr bwMode="auto">
          <a:xfrm>
            <a:off x="1395413" y="2214563"/>
            <a:ext cx="6353175"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12775" y="228600"/>
            <a:ext cx="8153400" cy="990600"/>
          </a:xfrm>
        </p:spPr>
        <p:txBody>
          <a:bodyPr/>
          <a:lstStyle/>
          <a:p>
            <a:pPr eaLnBrk="1" hangingPunct="1"/>
            <a:r>
              <a:rPr lang="en-US" smtClean="0"/>
              <a:t>The </a:t>
            </a:r>
            <a:r>
              <a:rPr lang="en-US" smtClean="0">
                <a:latin typeface="Courier New" pitchFamily="49" charset="0"/>
                <a:cs typeface="Courier New" pitchFamily="49" charset="0"/>
              </a:rPr>
              <a:t>set</a:t>
            </a:r>
            <a:r>
              <a:rPr lang="en-US" smtClean="0"/>
              <a:t> Functions (cont.)</a:t>
            </a:r>
          </a:p>
        </p:txBody>
      </p:sp>
      <p:pic>
        <p:nvPicPr>
          <p:cNvPr id="29698" name="Picture 2"/>
          <p:cNvPicPr>
            <a:picLocks noChangeAspect="1" noChangeArrowheads="1"/>
          </p:cNvPicPr>
          <p:nvPr/>
        </p:nvPicPr>
        <p:blipFill>
          <a:blip r:embed="rId2"/>
          <a:srcRect/>
          <a:stretch>
            <a:fillRect/>
          </a:stretch>
        </p:blipFill>
        <p:spPr bwMode="auto">
          <a:xfrm>
            <a:off x="2043113" y="1552575"/>
            <a:ext cx="4491037" cy="530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p:cNvSpPr>
            <a:spLocks noGrp="1"/>
          </p:cNvSpPr>
          <p:nvPr>
            <p:ph type="title"/>
          </p:nvPr>
        </p:nvSpPr>
        <p:spPr>
          <a:xfrm>
            <a:off x="612775" y="228600"/>
            <a:ext cx="8153400" cy="990600"/>
          </a:xfrm>
        </p:spPr>
        <p:txBody>
          <a:bodyPr/>
          <a:lstStyle/>
          <a:p>
            <a:pPr eaLnBrk="1" hangingPunct="1"/>
            <a:r>
              <a:rPr lang="en-US" smtClean="0"/>
              <a:t>Huffman Coding (cont.)</a:t>
            </a:r>
          </a:p>
        </p:txBody>
      </p:sp>
      <p:sp>
        <p:nvSpPr>
          <p:cNvPr id="3" name="Content Placeholder 2"/>
          <p:cNvSpPr>
            <a:spLocks noGrp="1"/>
          </p:cNvSpPr>
          <p:nvPr>
            <p:ph sz="quarter" idx="1"/>
          </p:nvPr>
        </p:nvSpPr>
        <p:spPr>
          <a:xfrm>
            <a:off x="612775" y="1600200"/>
            <a:ext cx="8153400" cy="4876800"/>
          </a:xfrm>
        </p:spPr>
        <p:txBody>
          <a:bodyPr/>
          <a:lstStyle/>
          <a:p>
            <a:pPr eaLnBrk="1" hangingPunct="1">
              <a:defRPr/>
            </a:pPr>
            <a:r>
              <a:rPr lang="en-US" dirty="0" smtClean="0"/>
              <a:t>Implementation (cont.)</a:t>
            </a:r>
          </a:p>
          <a:p>
            <a:pPr marL="0" indent="0" eaLnBrk="1" hangingPunct="1">
              <a:buFont typeface="Wingdings" pitchFamily="2" charset="2"/>
              <a:buNone/>
              <a:defRPr/>
            </a:pPr>
            <a:r>
              <a:rPr lang="en-US" dirty="0" smtClean="0"/>
              <a:t>	</a:t>
            </a:r>
            <a:r>
              <a:rPr lang="en-US" sz="1400" dirty="0" smtClean="0">
                <a:latin typeface="Courier New" panose="02070309020205020404" pitchFamily="49" charset="0"/>
                <a:cs typeface="Courier New" panose="02070309020205020404" pitchFamily="49" charset="0"/>
              </a:rPr>
              <a:t>/** </a:t>
            </a:r>
            <a:r>
              <a:rPr lang="en-US" sz="1400" i="1" dirty="0" smtClean="0">
                <a:latin typeface="Courier New" panose="02070309020205020404" pitchFamily="49" charset="0"/>
                <a:cs typeface="Courier New" panose="02070309020205020404" pitchFamily="49" charset="0"/>
              </a:rPr>
              <a:t>Starter function to build the code table.</a:t>
            </a:r>
          </a:p>
          <a:p>
            <a:pPr marL="0" indent="0" eaLnBrk="1" hangingPunct="1">
              <a:buFont typeface="Wingdings" pitchFamily="2" charset="2"/>
              <a:buNone/>
              <a:defRPr/>
            </a:pPr>
            <a:r>
              <a:rPr lang="en-US" sz="1400" i="1" dirty="0">
                <a:latin typeface="Courier New" panose="02070309020205020404" pitchFamily="49" charset="0"/>
                <a:cs typeface="Courier New" panose="02070309020205020404" pitchFamily="49" charset="0"/>
              </a:rPr>
              <a:t>	 </a:t>
            </a:r>
            <a:r>
              <a:rPr lang="en-US" sz="1400" i="1" dirty="0" smtClean="0">
                <a:latin typeface="Courier New" panose="02070309020205020404" pitchFamily="49" charset="0"/>
                <a:cs typeface="Courier New" panose="02070309020205020404" pitchFamily="49" charset="0"/>
              </a:rPr>
              <a:t>   post: The table is built</a:t>
            </a:r>
          </a:p>
          <a:p>
            <a:pPr marL="0" indent="0" eaLnBrk="1" hangingPunct="1">
              <a:buFont typeface="Wingdings" pitchFamily="2" charset="2"/>
              <a:buNone/>
              <a:defRPr/>
            </a:pPr>
            <a:r>
              <a:rPr lang="en-US" sz="1400" i="1"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p>
          <a:p>
            <a:pPr marL="0" indent="0" eaLnBrk="1" hangingPunct="1">
              <a:buFont typeface="Wingdings" pitchFamily="2" charset="2"/>
              <a:buNone/>
              <a:defRPr/>
            </a:pPr>
            <a:r>
              <a:rPr lang="en-US" sz="1400" i="1"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void </a:t>
            </a:r>
            <a:r>
              <a:rPr lang="en-US" sz="1400" dirty="0" err="1" smtClean="0">
                <a:latin typeface="Courier New" panose="02070309020205020404" pitchFamily="49" charset="0"/>
                <a:cs typeface="Courier New" panose="02070309020205020404" pitchFamily="49" charset="0"/>
              </a:rPr>
              <a:t>build_code</a:t>
            </a:r>
            <a:r>
              <a:rPr lang="en-US" sz="1400" dirty="0" smtClean="0">
                <a:latin typeface="Courier New" panose="02070309020205020404" pitchFamily="49" charset="0"/>
                <a:cs typeface="Courier New" panose="02070309020205020404" pitchFamily="49" charset="0"/>
              </a:rPr>
              <a:t>() {</a:t>
            </a:r>
          </a:p>
          <a:p>
            <a:pPr marL="0" indent="0" eaLnBrk="1" hangingPunct="1">
              <a:buFont typeface="Wingdings" pitchFamily="2" charset="2"/>
              <a:buNone/>
              <a:defRPr/>
            </a:pPr>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code_map.clear</a:t>
            </a:r>
            <a:r>
              <a:rPr lang="en-US" sz="1400" dirty="0" smtClean="0">
                <a:latin typeface="Courier New" panose="02070309020205020404" pitchFamily="49" charset="0"/>
                <a:cs typeface="Courier New" panose="02070309020205020404" pitchFamily="49" charset="0"/>
              </a:rPr>
              <a:t>();</a:t>
            </a:r>
          </a:p>
          <a:p>
            <a:pPr marL="0" indent="0" eaLnBrk="1" hangingPunct="1">
              <a:buFont typeface="Wingdings" pitchFamily="2" charset="2"/>
              <a:buNone/>
              <a:defRPr/>
            </a:pPr>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build_code</a:t>
            </a:r>
            <a:r>
              <a:rPr lang="en-US" sz="1400" dirty="0" smtClean="0">
                <a:latin typeface="Courier New" panose="02070309020205020404" pitchFamily="49" charset="0"/>
                <a:cs typeface="Courier New" panose="02070309020205020404" pitchFamily="49" charset="0"/>
              </a:rPr>
              <a:t>(</a:t>
            </a:r>
            <a:r>
              <a:rPr lang="en-US" sz="1400" dirty="0" err="1" smtClean="0">
                <a:latin typeface="Courier New" panose="02070309020205020404" pitchFamily="49" charset="0"/>
                <a:cs typeface="Courier New" panose="02070309020205020404" pitchFamily="49" charset="0"/>
              </a:rPr>
              <a:t>huff_tree</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Bit_String</a:t>
            </a:r>
            <a:r>
              <a:rPr lang="en-US" sz="1400" dirty="0" smtClean="0">
                <a:latin typeface="Courier New" panose="02070309020205020404" pitchFamily="49" charset="0"/>
                <a:cs typeface="Courier New" panose="02070309020205020404" pitchFamily="49" charset="0"/>
              </a:rPr>
              <a:t>());</a:t>
            </a:r>
          </a:p>
          <a:p>
            <a:pPr marL="0" indent="0" eaLnBrk="1" hangingPunct="1">
              <a:buFont typeface="Wingdings" pitchFamily="2" charset="2"/>
              <a:buNone/>
              <a:defRPr/>
            </a:pPr>
            <a:r>
              <a:rPr lang="en-US" sz="1400" i="1" dirty="0">
                <a:latin typeface="Courier New" panose="02070309020205020404" pitchFamily="49" charset="0"/>
                <a:cs typeface="Courier New" panose="02070309020205020404" pitchFamily="49" charset="0"/>
              </a:rPr>
              <a:t>	</a:t>
            </a:r>
            <a:endParaRPr lang="en-US" sz="1400" i="1" dirty="0" smtClean="0">
              <a:latin typeface="Courier New" panose="02070309020205020404" pitchFamily="49" charset="0"/>
              <a:cs typeface="Courier New" panose="02070309020205020404" pitchFamily="49" charset="0"/>
            </a:endParaRPr>
          </a:p>
          <a:p>
            <a:pPr marL="0" indent="0" eaLnBrk="1" hangingPunct="1">
              <a:buFont typeface="Wingdings" pitchFamily="2" charset="2"/>
              <a:buNone/>
              <a:defRPr/>
            </a:pPr>
            <a:r>
              <a:rPr lang="en-US" sz="1400" i="1" dirty="0">
                <a:latin typeface="Courier New" panose="02070309020205020404" pitchFamily="49" charset="0"/>
                <a:cs typeface="Courier New" panose="02070309020205020404" pitchFamily="49" charset="0"/>
              </a:rPr>
              <a:t>	</a:t>
            </a:r>
            <a:endParaRPr lang="en-US"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609600" y="228600"/>
            <a:ext cx="8153400" cy="990600"/>
          </a:xfrm>
        </p:spPr>
        <p:txBody>
          <a:bodyPr/>
          <a:lstStyle/>
          <a:p>
            <a:pPr eaLnBrk="1" hangingPunct="1"/>
            <a:r>
              <a:rPr lang="en-US" smtClean="0"/>
              <a:t>Huffman Coding (cont.)</a:t>
            </a:r>
          </a:p>
        </p:txBody>
      </p:sp>
      <p:sp>
        <p:nvSpPr>
          <p:cNvPr id="3" name="Content Placeholder 2"/>
          <p:cNvSpPr>
            <a:spLocks noGrp="1"/>
          </p:cNvSpPr>
          <p:nvPr>
            <p:ph sz="quarter" idx="1"/>
          </p:nvPr>
        </p:nvSpPr>
        <p:spPr>
          <a:xfrm>
            <a:off x="612775" y="1600200"/>
            <a:ext cx="8153400" cy="4876800"/>
          </a:xfrm>
        </p:spPr>
        <p:txBody>
          <a:bodyPr/>
          <a:lstStyle/>
          <a:p>
            <a:pPr eaLnBrk="1" hangingPunct="1">
              <a:lnSpc>
                <a:spcPct val="80000"/>
              </a:lnSpc>
            </a:pPr>
            <a:r>
              <a:rPr lang="en-US" sz="2700" smtClean="0"/>
              <a:t>Implementation (cont.)</a:t>
            </a:r>
          </a:p>
          <a:p>
            <a:pPr eaLnBrk="1" hangingPunct="1">
              <a:lnSpc>
                <a:spcPct val="80000"/>
              </a:lnSpc>
              <a:buFont typeface="Wingdings" pitchFamily="2" charset="2"/>
              <a:buNone/>
            </a:pPr>
            <a:r>
              <a:rPr lang="en-US" sz="1100" smtClean="0">
                <a:latin typeface="Courier New" pitchFamily="49" charset="0"/>
                <a:cs typeface="Courier New" pitchFamily="49" charset="0"/>
              </a:rPr>
              <a:t>/** </a:t>
            </a:r>
            <a:r>
              <a:rPr lang="en-US" sz="1100" i="1" smtClean="0">
                <a:latin typeface="Courier New" pitchFamily="49" charset="0"/>
                <a:cs typeface="Courier New" pitchFamily="49" charset="0"/>
              </a:rPr>
              <a:t>Recursive function to perform depth-first traveral</a:t>
            </a:r>
          </a:p>
          <a:p>
            <a:pPr eaLnBrk="1" hangingPunct="1">
              <a:lnSpc>
                <a:spcPct val="80000"/>
              </a:lnSpc>
              <a:buFont typeface="Wingdings" pitchFamily="2" charset="2"/>
              <a:buNone/>
            </a:pPr>
            <a:r>
              <a:rPr lang="en-US" sz="1100" i="1" smtClean="0">
                <a:latin typeface="Courier New" pitchFamily="49" charset="0"/>
                <a:cs typeface="Courier New" pitchFamily="49" charset="0"/>
              </a:rPr>
              <a:t>    of the Huffman tree and build the code table.</a:t>
            </a:r>
          </a:p>
          <a:p>
            <a:pPr eaLnBrk="1" hangingPunct="1">
              <a:lnSpc>
                <a:spcPct val="80000"/>
              </a:lnSpc>
              <a:buFont typeface="Wingdings" pitchFamily="2" charset="2"/>
              <a:buNone/>
            </a:pPr>
            <a:r>
              <a:rPr lang="en-US" sz="1100" i="1" smtClean="0">
                <a:latin typeface="Courier New" pitchFamily="49" charset="0"/>
                <a:cs typeface="Courier New" pitchFamily="49" charset="0"/>
              </a:rPr>
              <a:t>    </a:t>
            </a:r>
            <a:r>
              <a:rPr lang="en-US" sz="1100" smtClean="0">
                <a:latin typeface="Courier New" pitchFamily="49" charset="0"/>
                <a:cs typeface="Courier New" pitchFamily="49" charset="0"/>
              </a:rPr>
              <a:t>@param tree</a:t>
            </a:r>
            <a:r>
              <a:rPr lang="en-US" sz="1100" i="1" smtClean="0">
                <a:latin typeface="Courier New" pitchFamily="49" charset="0"/>
                <a:cs typeface="Courier New" pitchFamily="49" charset="0"/>
              </a:rPr>
              <a:t> The current tree root</a:t>
            </a:r>
          </a:p>
          <a:p>
            <a:pPr eaLnBrk="1" hangingPunct="1">
              <a:lnSpc>
                <a:spcPct val="80000"/>
              </a:lnSpc>
              <a:buFont typeface="Wingdings" pitchFamily="2" charset="2"/>
              <a:buNone/>
            </a:pPr>
            <a:r>
              <a:rPr lang="en-US" sz="1100" i="1" smtClean="0">
                <a:latin typeface="Courier New" pitchFamily="49" charset="0"/>
                <a:cs typeface="Courier New" pitchFamily="49" charset="0"/>
              </a:rPr>
              <a:t>    @</a:t>
            </a:r>
            <a:r>
              <a:rPr lang="en-US" sz="1100" smtClean="0">
                <a:latin typeface="Courier New" pitchFamily="49" charset="0"/>
                <a:cs typeface="Courier New" pitchFamily="49" charset="0"/>
              </a:rPr>
              <a:t>param</a:t>
            </a:r>
            <a:r>
              <a:rPr lang="en-US" sz="1100" i="1" smtClean="0">
                <a:latin typeface="Courier New" pitchFamily="49" charset="0"/>
                <a:cs typeface="Courier New" pitchFamily="49" charset="0"/>
              </a:rPr>
              <a:t> </a:t>
            </a:r>
            <a:r>
              <a:rPr lang="en-US" sz="1100" smtClean="0">
                <a:latin typeface="Courier New" pitchFamily="49" charset="0"/>
                <a:cs typeface="Courier New" pitchFamily="49" charset="0"/>
              </a:rPr>
              <a:t>code</a:t>
            </a:r>
            <a:r>
              <a:rPr lang="en-US" sz="1100" i="1" smtClean="0">
                <a:latin typeface="Courier New" pitchFamily="49" charset="0"/>
                <a:cs typeface="Courier New" pitchFamily="49" charset="0"/>
              </a:rPr>
              <a:t> The code string so far</a:t>
            </a:r>
          </a:p>
          <a:p>
            <a:pPr eaLnBrk="1" hangingPunct="1">
              <a:lnSpc>
                <a:spcPct val="80000"/>
              </a:lnSpc>
              <a:buFont typeface="Wingdings" pitchFamily="2" charset="2"/>
              <a:buNone/>
            </a:pPr>
            <a:r>
              <a:rPr lang="en-US" sz="1100" smtClean="0">
                <a:latin typeface="Courier New" pitchFamily="49" charset="0"/>
                <a:cs typeface="Courier New" pitchFamily="49" charset="0"/>
              </a:rPr>
              <a:t>*/</a:t>
            </a:r>
          </a:p>
          <a:p>
            <a:pPr eaLnBrk="1" hangingPunct="1">
              <a:lnSpc>
                <a:spcPct val="80000"/>
              </a:lnSpc>
              <a:buFont typeface="Wingdings" pitchFamily="2" charset="2"/>
              <a:buNone/>
            </a:pPr>
            <a:r>
              <a:rPr lang="en-US" sz="1100" i="1" smtClean="0">
                <a:latin typeface="Courier New" pitchFamily="49" charset="0"/>
                <a:cs typeface="Courier New" pitchFamily="49" charset="0"/>
              </a:rPr>
              <a:t>	</a:t>
            </a:r>
            <a:r>
              <a:rPr lang="en-US" sz="1100" smtClean="0">
                <a:latin typeface="Courier New" pitchFamily="49" charset="0"/>
                <a:cs typeface="Courier New" pitchFamily="49" charset="0"/>
              </a:rPr>
              <a:t>void Huffmann_Tree::build_code (const Binary_Tree&lt;Huff_Data&gt;&amp; tree, </a:t>
            </a:r>
          </a:p>
          <a:p>
            <a:pPr eaLnBrk="1" hangingPunct="1">
              <a:lnSpc>
                <a:spcPct val="80000"/>
              </a:lnSpc>
              <a:buFont typeface="Wingdings" pitchFamily="2" charset="2"/>
              <a:buNone/>
            </a:pPr>
            <a:r>
              <a:rPr lang="en-US" sz="1100" smtClean="0">
                <a:latin typeface="Courier New" pitchFamily="49" charset="0"/>
                <a:cs typeface="Courier New" pitchFamily="49" charset="0"/>
              </a:rPr>
              <a:t>				  const Bit_string&amp; code) {</a:t>
            </a:r>
          </a:p>
          <a:p>
            <a:pPr eaLnBrk="1" hangingPunct="1">
              <a:lnSpc>
                <a:spcPct val="80000"/>
              </a:lnSpc>
              <a:buFont typeface="Wingdings" pitchFamily="2" charset="2"/>
              <a:buNone/>
            </a:pPr>
            <a:r>
              <a:rPr lang="en-US" sz="1100" smtClean="0">
                <a:latin typeface="Courier New" pitchFamily="49" charset="0"/>
                <a:cs typeface="Courier New" pitchFamily="49" charset="0"/>
              </a:rPr>
              <a:t>	  if (tree.is_leaf()) {</a:t>
            </a:r>
          </a:p>
          <a:p>
            <a:pPr eaLnBrk="1" hangingPunct="1">
              <a:lnSpc>
                <a:spcPct val="80000"/>
              </a:lnSpc>
              <a:buFont typeface="Wingdings" pitchFamily="2" charset="2"/>
              <a:buNone/>
            </a:pPr>
            <a:r>
              <a:rPr lang="en-US" sz="1100" smtClean="0">
                <a:latin typeface="Courier New" pitchFamily="49" charset="0"/>
                <a:cs typeface="Courier New" pitchFamily="49" charset="0"/>
              </a:rPr>
              <a:t>	     Huff_Data datum = tree.get_data();</a:t>
            </a:r>
          </a:p>
          <a:p>
            <a:pPr eaLnBrk="1" hangingPunct="1">
              <a:lnSpc>
                <a:spcPct val="80000"/>
              </a:lnSpc>
              <a:buFont typeface="Wingdings" pitchFamily="2" charset="2"/>
              <a:buNone/>
            </a:pPr>
            <a:r>
              <a:rPr lang="en-US" sz="1100" smtClean="0">
                <a:latin typeface="Courier New" pitchFamily="49" charset="0"/>
                <a:cs typeface="Courier New" pitchFamily="49" charset="0"/>
              </a:rPr>
              <a:t> 	     code_map[datum.symbol] = code;</a:t>
            </a:r>
          </a:p>
          <a:p>
            <a:pPr eaLnBrk="1" hangingPunct="1">
              <a:lnSpc>
                <a:spcPct val="80000"/>
              </a:lnSpc>
              <a:buFont typeface="Wingdings" pitchFamily="2" charset="2"/>
              <a:buNone/>
            </a:pPr>
            <a:r>
              <a:rPr lang="en-US" sz="1100" smtClean="0">
                <a:latin typeface="Courier New" pitchFamily="49" charset="0"/>
                <a:cs typeface="Courier New" pitchFamily="49" charset="0"/>
              </a:rPr>
              <a:t>	   } else {</a:t>
            </a:r>
          </a:p>
          <a:p>
            <a:pPr eaLnBrk="1" hangingPunct="1">
              <a:lnSpc>
                <a:spcPct val="80000"/>
              </a:lnSpc>
              <a:buFont typeface="Wingdings" pitchFamily="2" charset="2"/>
              <a:buNone/>
            </a:pPr>
            <a:r>
              <a:rPr lang="en-US" sz="1100" smtClean="0">
                <a:latin typeface="Courier New" pitchFamily="49" charset="0"/>
                <a:cs typeface="Courier New" pitchFamily="49" charset="0"/>
              </a:rPr>
              <a:t>	     // </a:t>
            </a:r>
            <a:r>
              <a:rPr lang="en-US" sz="1100" i="1" smtClean="0">
                <a:latin typeface="Courier New" pitchFamily="49" charset="0"/>
                <a:cs typeface="Courier New" pitchFamily="49" charset="0"/>
              </a:rPr>
              <a:t>Append 0 to code so far and traverse left</a:t>
            </a:r>
          </a:p>
          <a:p>
            <a:pPr eaLnBrk="1" hangingPunct="1">
              <a:lnSpc>
                <a:spcPct val="80000"/>
              </a:lnSpc>
              <a:buFont typeface="Wingdings" pitchFamily="2" charset="2"/>
              <a:buNone/>
            </a:pPr>
            <a:r>
              <a:rPr lang="en-US" sz="1100" i="1" smtClean="0">
                <a:latin typeface="Courier New" pitchFamily="49" charset="0"/>
                <a:cs typeface="Courier New" pitchFamily="49" charset="0"/>
              </a:rPr>
              <a:t>	     </a:t>
            </a:r>
            <a:r>
              <a:rPr lang="en-US" sz="1100" smtClean="0">
                <a:latin typeface="Courier New" pitchFamily="49" charset="0"/>
                <a:cs typeface="Courier New" pitchFamily="49" charset="0"/>
              </a:rPr>
              <a:t>Bit_String left_code(code);</a:t>
            </a:r>
          </a:p>
          <a:p>
            <a:pPr eaLnBrk="1" hangingPunct="1">
              <a:lnSpc>
                <a:spcPct val="80000"/>
              </a:lnSpc>
              <a:buFont typeface="Wingdings" pitchFamily="2" charset="2"/>
              <a:buNone/>
            </a:pPr>
            <a:r>
              <a:rPr lang="en-US" sz="1100" smtClean="0">
                <a:latin typeface="Courier New" pitchFamily="49" charset="0"/>
                <a:cs typeface="Courier New" pitchFamily="49" charset="0"/>
              </a:rPr>
              <a:t>	     left_code_append(false);</a:t>
            </a:r>
          </a:p>
          <a:p>
            <a:pPr eaLnBrk="1" hangingPunct="1">
              <a:lnSpc>
                <a:spcPct val="80000"/>
              </a:lnSpc>
              <a:buFont typeface="Wingdings" pitchFamily="2" charset="2"/>
              <a:buNone/>
            </a:pPr>
            <a:r>
              <a:rPr lang="en-US" sz="1100" smtClean="0">
                <a:latin typeface="Courier New" pitchFamily="49" charset="0"/>
                <a:cs typeface="Courier New" pitchFamily="49" charset="0"/>
              </a:rPr>
              <a:t>	     build_code(tree.get_left_subtree, left_code);</a:t>
            </a:r>
          </a:p>
          <a:p>
            <a:pPr eaLnBrk="1" hangingPunct="1">
              <a:lnSpc>
                <a:spcPct val="80000"/>
              </a:lnSpc>
              <a:buFont typeface="Wingdings" pitchFamily="2" charset="2"/>
              <a:buNone/>
            </a:pPr>
            <a:r>
              <a:rPr lang="en-US" sz="1100" smtClean="0">
                <a:latin typeface="Courier New" pitchFamily="49" charset="0"/>
                <a:cs typeface="Courier New" pitchFamily="49" charset="0"/>
              </a:rPr>
              <a:t>	 // </a:t>
            </a:r>
            <a:r>
              <a:rPr lang="en-US" sz="1100" i="1" smtClean="0">
                <a:latin typeface="Courier New" pitchFamily="49" charset="0"/>
                <a:cs typeface="Courier New" pitchFamily="49" charset="0"/>
              </a:rPr>
              <a:t>Append 1 to code so far and traverse right</a:t>
            </a:r>
          </a:p>
          <a:p>
            <a:pPr eaLnBrk="1" hangingPunct="1">
              <a:lnSpc>
                <a:spcPct val="80000"/>
              </a:lnSpc>
              <a:buFont typeface="Wingdings" pitchFamily="2" charset="2"/>
              <a:buNone/>
            </a:pPr>
            <a:r>
              <a:rPr lang="en-US" sz="1100" i="1" smtClean="0">
                <a:latin typeface="Courier New" pitchFamily="49" charset="0"/>
                <a:cs typeface="Courier New" pitchFamily="49" charset="0"/>
              </a:rPr>
              <a:t>	     </a:t>
            </a:r>
            <a:r>
              <a:rPr lang="en-US" sz="1100" smtClean="0">
                <a:latin typeface="Courier New" pitchFamily="49" charset="0"/>
                <a:cs typeface="Courier New" pitchFamily="49" charset="0"/>
              </a:rPr>
              <a:t>Bit_String right_code(code);</a:t>
            </a:r>
          </a:p>
          <a:p>
            <a:pPr eaLnBrk="1" hangingPunct="1">
              <a:lnSpc>
                <a:spcPct val="80000"/>
              </a:lnSpc>
              <a:buFont typeface="Wingdings" pitchFamily="2" charset="2"/>
              <a:buNone/>
            </a:pPr>
            <a:r>
              <a:rPr lang="en-US" sz="1100" smtClean="0">
                <a:latin typeface="Courier New" pitchFamily="49" charset="0"/>
                <a:cs typeface="Courier New" pitchFamily="49" charset="0"/>
              </a:rPr>
              <a:t>	     right_code_append(false);</a:t>
            </a:r>
          </a:p>
          <a:p>
            <a:pPr eaLnBrk="1" hangingPunct="1">
              <a:lnSpc>
                <a:spcPct val="80000"/>
              </a:lnSpc>
              <a:buFont typeface="Wingdings" pitchFamily="2" charset="2"/>
              <a:buNone/>
            </a:pPr>
            <a:r>
              <a:rPr lang="en-US" sz="1100" smtClean="0">
                <a:latin typeface="Courier New" pitchFamily="49" charset="0"/>
                <a:cs typeface="Courier New" pitchFamily="49" charset="0"/>
              </a:rPr>
              <a:t>	     build_code(tree.get_right_subtree, right_code);</a:t>
            </a:r>
            <a:endParaRPr lang="en-US" sz="2700" smtClean="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a:xfrm>
            <a:off x="612775" y="228600"/>
            <a:ext cx="8153400" cy="990600"/>
          </a:xfrm>
        </p:spPr>
        <p:txBody>
          <a:bodyPr/>
          <a:lstStyle/>
          <a:p>
            <a:pPr eaLnBrk="1" hangingPunct="1"/>
            <a:r>
              <a:rPr lang="en-US" smtClean="0"/>
              <a:t>Huffman Coding (cont.)</a:t>
            </a:r>
          </a:p>
        </p:txBody>
      </p:sp>
      <p:sp>
        <p:nvSpPr>
          <p:cNvPr id="3" name="Content Placeholder 2"/>
          <p:cNvSpPr>
            <a:spLocks noGrp="1"/>
          </p:cNvSpPr>
          <p:nvPr>
            <p:ph sz="quarter" idx="1"/>
          </p:nvPr>
        </p:nvSpPr>
        <p:spPr>
          <a:xfrm>
            <a:off x="612775" y="1600200"/>
            <a:ext cx="8153400" cy="4876800"/>
          </a:xfrm>
        </p:spPr>
        <p:txBody>
          <a:bodyPr/>
          <a:lstStyle/>
          <a:p>
            <a:pPr eaLnBrk="1" hangingPunct="1">
              <a:defRPr/>
            </a:pPr>
            <a:r>
              <a:rPr lang="en-US" dirty="0" smtClean="0"/>
              <a:t>Implementation (cont.)</a:t>
            </a:r>
          </a:p>
          <a:p>
            <a:pPr marL="0" indent="0" eaLnBrk="1" hangingPunct="1">
              <a:buFont typeface="Wingdings" pitchFamily="2" charset="2"/>
              <a:buNone/>
              <a:defRPr/>
            </a:pPr>
            <a:r>
              <a:rPr lang="en-US" sz="1200" dirty="0" smtClean="0">
                <a:latin typeface="Courier New" panose="02070309020205020404" pitchFamily="49" charset="0"/>
                <a:cs typeface="Courier New" panose="02070309020205020404" pitchFamily="49" charset="0"/>
              </a:rPr>
              <a:t>/** </a:t>
            </a:r>
            <a:r>
              <a:rPr lang="en-US" sz="1200" i="1" dirty="0" smtClean="0">
                <a:latin typeface="Courier New" panose="02070309020205020404" pitchFamily="49" charset="0"/>
                <a:cs typeface="Courier New" panose="02070309020205020404" pitchFamily="49" charset="0"/>
              </a:rPr>
              <a:t>The map to store the code table */</a:t>
            </a:r>
          </a:p>
          <a:p>
            <a:pPr marL="0" indent="0" eaLnBrk="1" hangingPunct="1">
              <a:buFont typeface="Wingdings" pitchFamily="2" charset="2"/>
              <a:buNone/>
              <a:defRPr/>
            </a:pPr>
            <a:r>
              <a:rPr lang="en-US" sz="1200" dirty="0" smtClean="0">
                <a:latin typeface="Courier New" panose="02070309020205020404" pitchFamily="49" charset="0"/>
                <a:cs typeface="Courier New" panose="02070309020205020404" pitchFamily="49" charset="0"/>
              </a:rPr>
              <a:t>Map&lt;char, </a:t>
            </a:r>
            <a:r>
              <a:rPr lang="en-US" sz="1200" dirty="0" err="1" smtClean="0">
                <a:latin typeface="Courier New" panose="02070309020205020404" pitchFamily="49" charset="0"/>
                <a:cs typeface="Courier New" panose="02070309020205020404" pitchFamily="49" charset="0"/>
              </a:rPr>
              <a:t>Bit_String</a:t>
            </a:r>
            <a:r>
              <a:rPr lang="en-US" sz="1200" dirty="0" smtClean="0">
                <a:latin typeface="Courier New" panose="02070309020205020404" pitchFamily="49" charset="0"/>
                <a:cs typeface="Courier New" panose="02070309020205020404" pitchFamily="49" charset="0"/>
              </a:rPr>
              <a:t>&gt; </a:t>
            </a:r>
            <a:r>
              <a:rPr lang="en-US" sz="1200" dirty="0" err="1" smtClean="0">
                <a:latin typeface="Courier New" panose="02070309020205020404" pitchFamily="49" charset="0"/>
                <a:cs typeface="Courier New" panose="02070309020205020404" pitchFamily="49" charset="0"/>
              </a:rPr>
              <a:t>code_map</a:t>
            </a:r>
            <a:r>
              <a:rPr lang="en-US" sz="1200" dirty="0" smtClean="0">
                <a:latin typeface="Courier New" panose="02070309020205020404" pitchFamily="49" charset="0"/>
                <a:cs typeface="Courier New" panose="02070309020205020404" pitchFamily="49" charset="0"/>
              </a:rPr>
              <a:t>;</a:t>
            </a:r>
          </a:p>
          <a:p>
            <a:pPr marL="0" indent="0" eaLnBrk="1" hangingPunct="1">
              <a:buFont typeface="Wingdings" pitchFamily="2" charset="2"/>
              <a:buNone/>
              <a:defRPr/>
            </a:pPr>
            <a:endParaRPr lang="en-US" sz="1200" dirty="0">
              <a:latin typeface="Courier New" panose="02070309020205020404" pitchFamily="49" charset="0"/>
              <a:cs typeface="Courier New" panose="02070309020205020404" pitchFamily="49" charset="0"/>
            </a:endParaRPr>
          </a:p>
          <a:p>
            <a:pPr marL="0" indent="0" eaLnBrk="1" hangingPunct="1">
              <a:buFont typeface="Wingdings" pitchFamily="2" charset="2"/>
              <a:buNone/>
              <a:defRPr/>
            </a:pPr>
            <a:r>
              <a:rPr lang="en-US" sz="1200" dirty="0" smtClean="0">
                <a:latin typeface="Courier New" panose="02070309020205020404" pitchFamily="49" charset="0"/>
                <a:cs typeface="Courier New" panose="02070309020205020404" pitchFamily="49" charset="0"/>
              </a:rPr>
              <a:t>/**</a:t>
            </a:r>
            <a:r>
              <a:rPr lang="en-US" sz="1200" i="1" dirty="0" smtClean="0">
                <a:latin typeface="Courier New" panose="02070309020205020404" pitchFamily="49" charset="0"/>
                <a:cs typeface="Courier New" panose="02070309020205020404" pitchFamily="49" charset="0"/>
              </a:rPr>
              <a:t>Encodes the data by writing it in compressed bit string form.</a:t>
            </a:r>
            <a:endParaRPr lang="en-US" sz="1200" i="1" dirty="0">
              <a:latin typeface="Courier New" panose="02070309020205020404" pitchFamily="49" charset="0"/>
              <a:cs typeface="Courier New" panose="02070309020205020404" pitchFamily="49" charset="0"/>
            </a:endParaRPr>
          </a:p>
          <a:p>
            <a:pPr marL="0" indent="0" eaLnBrk="1" hangingPunct="1">
              <a:buFont typeface="Wingdings" pitchFamily="2" charset="2"/>
              <a:buNone/>
              <a:defRPr/>
            </a:pPr>
            <a:r>
              <a:rPr lang="en-US" sz="1200" i="1" dirty="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param</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in</a:t>
            </a:r>
            <a:r>
              <a:rPr lang="en-US" sz="1200" i="1" dirty="0" smtClean="0">
                <a:latin typeface="Courier New" panose="02070309020205020404" pitchFamily="49" charset="0"/>
                <a:cs typeface="Courier New" panose="02070309020205020404" pitchFamily="49" charset="0"/>
              </a:rPr>
              <a:t> </a:t>
            </a:r>
            <a:r>
              <a:rPr lang="en-US" sz="1200" i="1" dirty="0">
                <a:latin typeface="Courier New" panose="02070309020205020404" pitchFamily="49" charset="0"/>
                <a:cs typeface="Courier New" panose="02070309020205020404" pitchFamily="49" charset="0"/>
              </a:rPr>
              <a:t>The </a:t>
            </a:r>
            <a:r>
              <a:rPr lang="en-US" sz="1200" i="1" dirty="0" smtClean="0">
                <a:latin typeface="Courier New" panose="02070309020205020404" pitchFamily="49" charset="0"/>
                <a:cs typeface="Courier New" panose="02070309020205020404" pitchFamily="49" charset="0"/>
              </a:rPr>
              <a:t>input stream</a:t>
            </a:r>
            <a:endParaRPr lang="en-US" sz="1200" i="1" dirty="0">
              <a:latin typeface="Courier New" panose="02070309020205020404" pitchFamily="49" charset="0"/>
              <a:cs typeface="Courier New" panose="02070309020205020404" pitchFamily="49" charset="0"/>
            </a:endParaRPr>
          </a:p>
          <a:p>
            <a:pPr marL="0" indent="0" eaLnBrk="1" hangingPunct="1">
              <a:buFont typeface="Wingdings" pitchFamily="2" charset="2"/>
              <a:buNone/>
              <a:defRPr/>
            </a:pPr>
            <a:r>
              <a:rPr lang="en-US" sz="1200" i="1"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param</a:t>
            </a:r>
            <a:r>
              <a:rPr lang="en-US" sz="1200" i="1"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out</a:t>
            </a:r>
            <a:r>
              <a:rPr lang="en-US" sz="1200" i="1" dirty="0" smtClean="0">
                <a:latin typeface="Courier New" panose="02070309020205020404" pitchFamily="49" charset="0"/>
                <a:cs typeface="Courier New" panose="02070309020205020404" pitchFamily="49" charset="0"/>
              </a:rPr>
              <a:t> The output stream</a:t>
            </a:r>
            <a:endParaRPr lang="en-US" sz="1200" i="1" dirty="0">
              <a:latin typeface="Courier New" panose="02070309020205020404" pitchFamily="49" charset="0"/>
              <a:cs typeface="Courier New" panose="02070309020205020404" pitchFamily="49" charset="0"/>
            </a:endParaRPr>
          </a:p>
          <a:p>
            <a:pPr marL="0" indent="0" eaLnBrk="1" hangingPunct="1">
              <a:buFont typeface="Wingdings" pitchFamily="2" charset="2"/>
              <a:buNone/>
              <a:defRPr/>
            </a:pPr>
            <a:r>
              <a:rPr lang="en-US" sz="1200" dirty="0">
                <a:latin typeface="Courier New" panose="02070309020205020404" pitchFamily="49" charset="0"/>
                <a:cs typeface="Courier New" panose="02070309020205020404" pitchFamily="49" charset="0"/>
              </a:rPr>
              <a:t>*/</a:t>
            </a:r>
          </a:p>
          <a:p>
            <a:pPr marL="0" indent="0" eaLnBrk="1" hangingPunct="1">
              <a:buFont typeface="Wingdings" pitchFamily="2" charset="2"/>
              <a:buNone/>
              <a:defRPr/>
            </a:pPr>
            <a:r>
              <a:rPr lang="en-US" sz="1200" i="1" dirty="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void </a:t>
            </a:r>
            <a:r>
              <a:rPr lang="en-US" sz="1200" dirty="0" err="1">
                <a:latin typeface="Courier New" panose="02070309020205020404" pitchFamily="49" charset="0"/>
                <a:cs typeface="Courier New" panose="02070309020205020404" pitchFamily="49" charset="0"/>
              </a:rPr>
              <a:t>Huffmann_Tree</a:t>
            </a:r>
            <a:r>
              <a:rPr lang="en-US" sz="1200" dirty="0" smtClean="0">
                <a:latin typeface="Courier New" panose="02070309020205020404" pitchFamily="49" charset="0"/>
                <a:cs typeface="Courier New" panose="02070309020205020404" pitchFamily="49" charset="0"/>
              </a:rPr>
              <a:t>::encode (</a:t>
            </a:r>
            <a:r>
              <a:rPr lang="en-US" sz="1200" dirty="0" err="1" smtClean="0">
                <a:latin typeface="Courier New" panose="02070309020205020404" pitchFamily="49" charset="0"/>
                <a:cs typeface="Courier New" panose="02070309020205020404" pitchFamily="49" charset="0"/>
              </a:rPr>
              <a:t>std</a:t>
            </a:r>
            <a:r>
              <a:rPr lang="en-US" sz="1200" dirty="0" smtClean="0">
                <a:latin typeface="Courier New" panose="02070309020205020404" pitchFamily="49" charset="0"/>
                <a:cs typeface="Courier New" panose="02070309020205020404" pitchFamily="49" charset="0"/>
              </a:rPr>
              <a:t>::</a:t>
            </a:r>
            <a:r>
              <a:rPr lang="en-US" sz="1200" dirty="0" err="1" smtClean="0">
                <a:latin typeface="Courier New" panose="02070309020205020404" pitchFamily="49" charset="0"/>
                <a:cs typeface="Courier New" panose="02070309020205020404" pitchFamily="49" charset="0"/>
              </a:rPr>
              <a:t>istream</a:t>
            </a:r>
            <a:r>
              <a:rPr lang="en-US" sz="1200" dirty="0" smtClean="0">
                <a:latin typeface="Courier New" panose="02070309020205020404" pitchFamily="49" charset="0"/>
                <a:cs typeface="Courier New" panose="02070309020205020404" pitchFamily="49" charset="0"/>
              </a:rPr>
              <a:t>&amp; in, </a:t>
            </a:r>
            <a:r>
              <a:rPr lang="en-US" sz="1200" dirty="0" err="1" smtClean="0">
                <a:latin typeface="Courier New" panose="02070309020205020404" pitchFamily="49" charset="0"/>
                <a:cs typeface="Courier New" panose="02070309020205020404" pitchFamily="49" charset="0"/>
              </a:rPr>
              <a:t>std</a:t>
            </a:r>
            <a:r>
              <a:rPr lang="en-US" sz="1200" dirty="0" smtClean="0">
                <a:latin typeface="Courier New" panose="02070309020205020404" pitchFamily="49" charset="0"/>
                <a:cs typeface="Courier New" panose="02070309020205020404" pitchFamily="49" charset="0"/>
              </a:rPr>
              <a:t>::</a:t>
            </a:r>
            <a:r>
              <a:rPr lang="en-US" sz="1200" dirty="0" err="1" smtClean="0">
                <a:latin typeface="Courier New" panose="02070309020205020404" pitchFamily="49" charset="0"/>
                <a:cs typeface="Courier New" panose="02070309020205020404" pitchFamily="49" charset="0"/>
              </a:rPr>
              <a:t>ostream</a:t>
            </a:r>
            <a:r>
              <a:rPr lang="en-US" sz="1200" dirty="0" smtClean="0">
                <a:latin typeface="Courier New" panose="02070309020205020404" pitchFamily="49" charset="0"/>
                <a:cs typeface="Courier New" panose="02070309020205020404" pitchFamily="49" charset="0"/>
              </a:rPr>
              <a:t>&amp; out) </a:t>
            </a:r>
          </a:p>
          <a:p>
            <a:pPr marL="0" indent="0" eaLnBrk="1" hangingPunct="1">
              <a:buFont typeface="Wingdings" pitchFamily="2" charset="2"/>
              <a:buNone/>
              <a:defRPr/>
            </a:pPr>
            <a:r>
              <a:rPr lang="en-US" sz="1200" dirty="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Bit_String</a:t>
            </a:r>
            <a:r>
              <a:rPr lang="en-US" sz="1200" dirty="0" smtClean="0">
                <a:latin typeface="Courier New" panose="02070309020205020404" pitchFamily="49" charset="0"/>
                <a:cs typeface="Courier New" panose="02070309020205020404" pitchFamily="49" charset="0"/>
              </a:rPr>
              <a:t> result;</a:t>
            </a:r>
          </a:p>
          <a:p>
            <a:pPr marL="0" indent="0" eaLnBrk="1" hangingPunct="1">
              <a:buFont typeface="Wingdings" pitchFamily="2" charset="2"/>
              <a:buNone/>
              <a:defRPr/>
            </a:pP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char </a:t>
            </a:r>
            <a:r>
              <a:rPr lang="en-US" sz="1200" dirty="0" err="1" smtClean="0">
                <a:latin typeface="Courier New" panose="02070309020205020404" pitchFamily="49" charset="0"/>
                <a:cs typeface="Courier New" panose="02070309020205020404" pitchFamily="49" charset="0"/>
              </a:rPr>
              <a:t>next_char</a:t>
            </a:r>
            <a:r>
              <a:rPr lang="en-US" sz="1200" dirty="0" smtClean="0">
                <a:latin typeface="Courier New" panose="02070309020205020404" pitchFamily="49" charset="0"/>
                <a:cs typeface="Courier New" panose="02070309020205020404" pitchFamily="49" charset="0"/>
              </a:rPr>
              <a:t>;</a:t>
            </a:r>
          </a:p>
          <a:p>
            <a:pPr marL="0" indent="0" eaLnBrk="1" hangingPunct="1">
              <a:buFont typeface="Wingdings" pitchFamily="2" charset="2"/>
              <a:buNone/>
              <a:defRPr/>
            </a:pP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while (</a:t>
            </a:r>
            <a:r>
              <a:rPr lang="en-US" sz="1200" dirty="0" err="1" smtClean="0">
                <a:latin typeface="Courier New" panose="02070309020205020404" pitchFamily="49" charset="0"/>
                <a:cs typeface="Courier New" panose="02070309020205020404" pitchFamily="49" charset="0"/>
              </a:rPr>
              <a:t>in.get</a:t>
            </a:r>
            <a:r>
              <a:rPr lang="en-US" sz="1200" dirty="0" smtClean="0">
                <a:latin typeface="Courier New" panose="02070309020205020404" pitchFamily="49" charset="0"/>
                <a:cs typeface="Courier New" panose="02070309020205020404" pitchFamily="49" charset="0"/>
              </a:rPr>
              <a:t>(</a:t>
            </a:r>
            <a:r>
              <a:rPr lang="en-US" sz="1200" dirty="0" err="1" smtClean="0">
                <a:latin typeface="Courier New" panose="02070309020205020404" pitchFamily="49" charset="0"/>
                <a:cs typeface="Courier New" panose="02070309020205020404" pitchFamily="49" charset="0"/>
              </a:rPr>
              <a:t>next_char</a:t>
            </a:r>
            <a:r>
              <a:rPr lang="en-US" sz="1200" dirty="0" smtClean="0">
                <a:latin typeface="Courier New" panose="02070309020205020404" pitchFamily="49" charset="0"/>
                <a:cs typeface="Courier New" panose="02070309020205020404" pitchFamily="49" charset="0"/>
              </a:rPr>
              <a:t>)){</a:t>
            </a:r>
          </a:p>
          <a:p>
            <a:pPr marL="0" indent="0" eaLnBrk="1" hangingPunct="1">
              <a:buFont typeface="Wingdings" pitchFamily="2" charset="2"/>
              <a:buNone/>
              <a:defRPr/>
            </a:pP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result += </a:t>
            </a:r>
            <a:r>
              <a:rPr lang="en-US" sz="1200" dirty="0" err="1" smtClean="0">
                <a:latin typeface="Courier New" panose="02070309020205020404" pitchFamily="49" charset="0"/>
                <a:cs typeface="Courier New" panose="02070309020205020404" pitchFamily="49" charset="0"/>
              </a:rPr>
              <a:t>code_map</a:t>
            </a:r>
            <a:r>
              <a:rPr lang="en-US" sz="1200" dirty="0" smtClean="0">
                <a:latin typeface="Courier New" panose="02070309020205020404" pitchFamily="49" charset="0"/>
                <a:cs typeface="Courier New" panose="02070309020205020404" pitchFamily="49" charset="0"/>
              </a:rPr>
              <a:t>[</a:t>
            </a:r>
            <a:r>
              <a:rPr lang="en-US" sz="1200" dirty="0" err="1" smtClean="0">
                <a:latin typeface="Courier New" panose="02070309020205020404" pitchFamily="49" charset="0"/>
                <a:cs typeface="Courier New" panose="02070309020205020404" pitchFamily="49" charset="0"/>
              </a:rPr>
              <a:t>next_char</a:t>
            </a:r>
            <a:r>
              <a:rPr lang="en-US" sz="1200" dirty="0" smtClean="0">
                <a:latin typeface="Courier New" panose="02070309020205020404" pitchFamily="49" charset="0"/>
                <a:cs typeface="Courier New" panose="02070309020205020404" pitchFamily="49" charset="0"/>
              </a:rPr>
              <a:t>];</a:t>
            </a:r>
          </a:p>
          <a:p>
            <a:pPr marL="0" indent="0" eaLnBrk="1" hangingPunct="1">
              <a:buFont typeface="Wingdings" pitchFamily="2" charset="2"/>
              <a:buNone/>
              <a:defRPr/>
            </a:pP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a:t>
            </a:r>
          </a:p>
          <a:p>
            <a:pPr marL="0" indent="0" eaLnBrk="1" hangingPunct="1">
              <a:buFont typeface="Wingdings" pitchFamily="2" charset="2"/>
              <a:buNone/>
              <a:defRPr/>
            </a:pP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result.write</a:t>
            </a:r>
            <a:r>
              <a:rPr lang="en-US" sz="1200" dirty="0" smtClean="0">
                <a:latin typeface="Courier New" panose="02070309020205020404" pitchFamily="49" charset="0"/>
                <a:cs typeface="Courier New" panose="02070309020205020404" pitchFamily="49" charset="0"/>
              </a:rPr>
              <a:t>(out)</a:t>
            </a:r>
          </a:p>
          <a:p>
            <a:pPr marL="0" indent="0" eaLnBrk="1" hangingPunct="1">
              <a:buFont typeface="Wingdings" pitchFamily="2" charset="2"/>
              <a:buNone/>
              <a:defRPr/>
            </a:pP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a:t>
            </a:r>
            <a:endParaRPr lang="en-US" sz="1200" dirty="0"/>
          </a:p>
          <a:p>
            <a:pPr marL="0" indent="0" eaLnBrk="1" hangingPunct="1">
              <a:buFont typeface="Wingdings" pitchFamily="2" charset="2"/>
              <a:buNone/>
              <a:defRPr/>
            </a:pPr>
            <a:endParaRPr lang="en-US" sz="1200"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612775" y="228600"/>
            <a:ext cx="8153400" cy="990600"/>
          </a:xfrm>
        </p:spPr>
        <p:txBody>
          <a:bodyPr/>
          <a:lstStyle/>
          <a:p>
            <a:pPr eaLnBrk="1" hangingPunct="1"/>
            <a:r>
              <a:rPr lang="en-US" smtClean="0"/>
              <a:t>Huffman Coding (cont.)</a:t>
            </a:r>
          </a:p>
        </p:txBody>
      </p:sp>
      <p:sp>
        <p:nvSpPr>
          <p:cNvPr id="182274" name="Rectangle 3"/>
          <p:cNvSpPr>
            <a:spLocks noGrp="1" noChangeArrowheads="1"/>
          </p:cNvSpPr>
          <p:nvPr>
            <p:ph sz="quarter" idx="1"/>
          </p:nvPr>
        </p:nvSpPr>
        <p:spPr>
          <a:xfrm>
            <a:off x="612775" y="1600200"/>
            <a:ext cx="8153400" cy="4495800"/>
          </a:xfrm>
        </p:spPr>
        <p:txBody>
          <a:bodyPr/>
          <a:lstStyle/>
          <a:p>
            <a:pPr eaLnBrk="1" hangingPunct="1"/>
            <a:r>
              <a:rPr lang="en-US" smtClean="0"/>
              <a:t>Testing</a:t>
            </a:r>
          </a:p>
          <a:p>
            <a:pPr lvl="1" eaLnBrk="1" hangingPunct="1"/>
            <a:r>
              <a:rPr lang="en-US" smtClean="0"/>
              <a:t>Download class </a:t>
            </a:r>
            <a:r>
              <a:rPr lang="en-US" smtClean="0">
                <a:latin typeface="Courier New" pitchFamily="49" charset="0"/>
                <a:cs typeface="Courier New" pitchFamily="49" charset="0"/>
              </a:rPr>
              <a:t>Bit_String</a:t>
            </a:r>
            <a:r>
              <a:rPr lang="en-US" smtClean="0"/>
              <a:t> and write a main method that calls the methods in the proper sequence</a:t>
            </a:r>
          </a:p>
          <a:p>
            <a:pPr lvl="1" eaLnBrk="1" hangingPunct="1"/>
            <a:r>
              <a:rPr lang="en-US" smtClean="0"/>
              <a:t>For interim testing, read a data file and display the frequency table to verify its correctness</a:t>
            </a:r>
          </a:p>
          <a:p>
            <a:pPr lvl="1" eaLnBrk="1" hangingPunct="1"/>
            <a:r>
              <a:rPr lang="en-US" smtClean="0"/>
              <a:t>Use the </a:t>
            </a:r>
            <a:r>
              <a:rPr lang="en-US" smtClean="0">
                <a:latin typeface="Courier New" pitchFamily="49" charset="0"/>
                <a:cs typeface="Courier New" pitchFamily="49" charset="0"/>
              </a:rPr>
              <a:t>string</a:t>
            </a:r>
            <a:r>
              <a:rPr lang="en-US" smtClean="0"/>
              <a:t> class instead of </a:t>
            </a:r>
            <a:r>
              <a:rPr lang="en-US" smtClean="0">
                <a:latin typeface="Courier New" pitchFamily="49" charset="0"/>
                <a:cs typeface="Courier New" pitchFamily="49" charset="0"/>
              </a:rPr>
              <a:t>Bit_String</a:t>
            </a:r>
            <a:r>
              <a:rPr lang="en-US" smtClean="0"/>
              <a:t> in functions </a:t>
            </a:r>
            <a:r>
              <a:rPr lang="en-US" smtClean="0">
                <a:latin typeface="Courier New" pitchFamily="49" charset="0"/>
                <a:cs typeface="Courier New" pitchFamily="49" charset="0"/>
              </a:rPr>
              <a:t>build_code</a:t>
            </a:r>
            <a:r>
              <a:rPr lang="en-US" smtClean="0"/>
              <a:t> and </a:t>
            </a:r>
            <a:r>
              <a:rPr lang="en-US" smtClean="0">
                <a:latin typeface="Courier New" pitchFamily="49" charset="0"/>
                <a:cs typeface="Courier New" pitchFamily="49" charset="0"/>
              </a:rPr>
              <a:t>encode</a:t>
            </a:r>
            <a:r>
              <a:rPr lang="en-US" smtClean="0"/>
              <a:t> to build a code of characters ('</a:t>
            </a:r>
            <a:r>
              <a:rPr lang="en-US" smtClean="0">
                <a:latin typeface="Courier New" pitchFamily="49" charset="0"/>
                <a:cs typeface="Courier New" pitchFamily="49" charset="0"/>
              </a:rPr>
              <a:t>0</a:t>
            </a:r>
            <a:r>
              <a:rPr lang="en-US" smtClean="0"/>
              <a:t>' or '</a:t>
            </a:r>
            <a:r>
              <a:rPr lang="en-US" smtClean="0">
                <a:latin typeface="Courier New" pitchFamily="49" charset="0"/>
                <a:cs typeface="Courier New" pitchFamily="49" charset="0"/>
              </a:rPr>
              <a:t>1</a:t>
            </a:r>
            <a:r>
              <a:rPr lang="en-US" smtClean="0"/>
              <a:t>') instead of bits; verify its correctness</a:t>
            </a:r>
          </a:p>
          <a:p>
            <a:pPr lvl="1" eaLnBrk="1" hangingPunct="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12775" y="228600"/>
            <a:ext cx="8153400" cy="990600"/>
          </a:xfrm>
        </p:spPr>
        <p:txBody>
          <a:bodyPr/>
          <a:lstStyle/>
          <a:p>
            <a:pPr eaLnBrk="1" hangingPunct="1"/>
            <a:r>
              <a:rPr lang="en-US" smtClean="0"/>
              <a:t>The </a:t>
            </a:r>
            <a:r>
              <a:rPr lang="en-US" smtClean="0">
                <a:latin typeface="Courier New" pitchFamily="49" charset="0"/>
                <a:cs typeface="Courier New" pitchFamily="49" charset="0"/>
              </a:rPr>
              <a:t>set</a:t>
            </a:r>
            <a:r>
              <a:rPr lang="en-US" smtClean="0"/>
              <a:t> Functions (cont.)</a:t>
            </a:r>
          </a:p>
        </p:txBody>
      </p:sp>
      <p:sp>
        <p:nvSpPr>
          <p:cNvPr id="3" name="Content Placeholder 2"/>
          <p:cNvSpPr>
            <a:spLocks noGrp="1"/>
          </p:cNvSpPr>
          <p:nvPr>
            <p:ph sz="quarter" idx="1"/>
          </p:nvPr>
        </p:nvSpPr>
        <p:spPr>
          <a:xfrm>
            <a:off x="612775" y="1600200"/>
            <a:ext cx="8153400" cy="4876800"/>
          </a:xfrm>
        </p:spPr>
        <p:txBody>
          <a:bodyPr/>
          <a:lstStyle/>
          <a:p>
            <a:pPr eaLnBrk="1" hangingPunct="1">
              <a:defRPr/>
            </a:pPr>
            <a:r>
              <a:rPr lang="en-US" dirty="0" smtClean="0"/>
              <a:t>The iterator adaptor </a:t>
            </a:r>
            <a:r>
              <a:rPr lang="en-US" sz="2800" dirty="0" smtClean="0">
                <a:latin typeface="Courier New" pitchFamily="49" charset="0"/>
                <a:cs typeface="Courier New" pitchFamily="49" charset="0"/>
              </a:rPr>
              <a:t>inserter</a:t>
            </a:r>
            <a:r>
              <a:rPr lang="en-US" dirty="0" smtClean="0"/>
              <a:t> inserts an element into a container rather than overwriting existing elements in the container</a:t>
            </a:r>
          </a:p>
          <a:p>
            <a:pPr eaLnBrk="1" hangingPunct="1">
              <a:defRPr/>
            </a:pPr>
            <a:r>
              <a:rPr lang="en-US" dirty="0" smtClean="0"/>
              <a:t>It takes two arguments</a:t>
            </a:r>
          </a:p>
          <a:p>
            <a:pPr lvl="1" eaLnBrk="1" hangingPunct="1">
              <a:defRPr/>
            </a:pPr>
            <a:r>
              <a:rPr lang="en-US" dirty="0"/>
              <a:t>a</a:t>
            </a:r>
            <a:r>
              <a:rPr lang="en-US" dirty="0" smtClean="0"/>
              <a:t> container</a:t>
            </a:r>
          </a:p>
          <a:p>
            <a:pPr lvl="1" eaLnBrk="1" hangingPunct="1">
              <a:defRPr/>
            </a:pPr>
            <a:r>
              <a:rPr lang="en-US" dirty="0"/>
              <a:t>a</a:t>
            </a:r>
            <a:r>
              <a:rPr lang="en-US" dirty="0" smtClean="0"/>
              <a:t>n iterator within the container</a:t>
            </a:r>
          </a:p>
          <a:p>
            <a:pPr marL="319088" lvl="1" indent="-319088" eaLnBrk="1" hangingPunct="1">
              <a:spcBef>
                <a:spcPts val="700"/>
              </a:spcBef>
              <a:buClr>
                <a:schemeClr val="accent2"/>
              </a:buClr>
              <a:buSzPct val="60000"/>
              <a:buFont typeface="Wingdings" pitchFamily="2" charset="2"/>
              <a:buChar char=""/>
              <a:defRPr/>
            </a:pPr>
            <a:r>
              <a:rPr lang="en-US" sz="2900" dirty="0"/>
              <a:t>Each insertion appends the next element to the current end of the container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set</a:t>
            </a:r>
            <a:r>
              <a:rPr lang="en-US" sz="4000" smtClean="0"/>
              <a:t> </a:t>
            </a:r>
            <a:r>
              <a:rPr lang="en-US" smtClean="0"/>
              <a:t>Operators </a:t>
            </a:r>
            <a:r>
              <a:rPr lang="en-US" sz="4000" smtClean="0">
                <a:latin typeface="Courier New" pitchFamily="49" charset="0"/>
                <a:cs typeface="Courier New" pitchFamily="49" charset="0"/>
              </a:rPr>
              <a:t>+</a:t>
            </a:r>
            <a:r>
              <a:rPr lang="en-US" smtClean="0"/>
              <a:t>, </a:t>
            </a:r>
            <a:r>
              <a:rPr lang="en-US" sz="4000" smtClean="0">
                <a:latin typeface="Courier New" pitchFamily="49" charset="0"/>
                <a:cs typeface="Courier New" pitchFamily="49" charset="0"/>
              </a:rPr>
              <a:t>-</a:t>
            </a:r>
            <a:r>
              <a:rPr lang="en-US" smtClean="0"/>
              <a:t>, </a:t>
            </a:r>
            <a:r>
              <a:rPr lang="en-US" sz="4000" smtClean="0">
                <a:latin typeface="Courier New" pitchFamily="49" charset="0"/>
                <a:cs typeface="Courier New" pitchFamily="49" charset="0"/>
              </a:rPr>
              <a:t>*</a:t>
            </a:r>
            <a:r>
              <a:rPr lang="en-US" smtClean="0"/>
              <a:t>, and </a:t>
            </a:r>
            <a:r>
              <a:rPr lang="en-US" sz="4000" smtClean="0">
                <a:latin typeface="Courier New" pitchFamily="49" charset="0"/>
                <a:cs typeface="Courier New" pitchFamily="49" charset="0"/>
              </a:rPr>
              <a:t>&lt;&lt;</a:t>
            </a:r>
          </a:p>
        </p:txBody>
      </p:sp>
      <p:sp>
        <p:nvSpPr>
          <p:cNvPr id="31746" name="Content Placeholder 2"/>
          <p:cNvSpPr>
            <a:spLocks noGrp="1"/>
          </p:cNvSpPr>
          <p:nvPr>
            <p:ph sz="quarter" idx="1"/>
          </p:nvPr>
        </p:nvSpPr>
        <p:spPr>
          <a:xfrm>
            <a:off x="612775" y="1600200"/>
            <a:ext cx="8153400" cy="4876800"/>
          </a:xfrm>
        </p:spPr>
        <p:txBody>
          <a:bodyPr/>
          <a:lstStyle/>
          <a:p>
            <a:pPr eaLnBrk="1" hangingPunct="1"/>
            <a:r>
              <a:rPr lang="en-US" smtClean="0"/>
              <a:t>The union operator (+) can be defined as</a:t>
            </a:r>
          </a:p>
        </p:txBody>
      </p:sp>
      <p:pic>
        <p:nvPicPr>
          <p:cNvPr id="31747" name="Picture 2"/>
          <p:cNvPicPr>
            <a:picLocks noChangeAspect="1" noChangeArrowheads="1"/>
          </p:cNvPicPr>
          <p:nvPr/>
        </p:nvPicPr>
        <p:blipFill>
          <a:blip r:embed="rId2"/>
          <a:srcRect/>
          <a:stretch>
            <a:fillRect/>
          </a:stretch>
        </p:blipFill>
        <p:spPr bwMode="auto">
          <a:xfrm>
            <a:off x="2128838" y="2519363"/>
            <a:ext cx="4886325" cy="1819275"/>
          </a:xfrm>
          <a:prstGeom prst="rect">
            <a:avLst/>
          </a:prstGeom>
          <a:noFill/>
          <a:ln w="9525">
            <a:noFill/>
            <a:miter lim="800000"/>
            <a:headEnd/>
            <a:tailEnd/>
          </a:ln>
        </p:spPr>
      </p:pic>
      <p:pic>
        <p:nvPicPr>
          <p:cNvPr id="31748" name="Picture 3"/>
          <p:cNvPicPr>
            <a:picLocks noChangeAspect="1" noChangeArrowheads="1"/>
          </p:cNvPicPr>
          <p:nvPr/>
        </p:nvPicPr>
        <p:blipFill>
          <a:blip r:embed="rId3"/>
          <a:srcRect/>
          <a:stretch>
            <a:fillRect/>
          </a:stretch>
        </p:blipFill>
        <p:spPr bwMode="auto">
          <a:xfrm>
            <a:off x="2143125" y="2514600"/>
            <a:ext cx="485775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set</a:t>
            </a:r>
            <a:r>
              <a:rPr lang="en-US" sz="4000" smtClean="0"/>
              <a:t> </a:t>
            </a:r>
            <a:r>
              <a:rPr lang="en-US" smtClean="0"/>
              <a:t>Operators </a:t>
            </a:r>
            <a:r>
              <a:rPr lang="en-US" sz="4000" smtClean="0">
                <a:latin typeface="Courier New" pitchFamily="49" charset="0"/>
                <a:cs typeface="Courier New" pitchFamily="49" charset="0"/>
              </a:rPr>
              <a:t>+</a:t>
            </a:r>
            <a:r>
              <a:rPr lang="en-US" smtClean="0"/>
              <a:t>, </a:t>
            </a:r>
            <a:r>
              <a:rPr lang="en-US" sz="4000" smtClean="0">
                <a:latin typeface="Courier New" pitchFamily="49" charset="0"/>
                <a:cs typeface="Courier New" pitchFamily="49" charset="0"/>
              </a:rPr>
              <a:t>-</a:t>
            </a:r>
            <a:r>
              <a:rPr lang="en-US" smtClean="0"/>
              <a:t>, </a:t>
            </a:r>
            <a:r>
              <a:rPr lang="en-US" sz="4000" smtClean="0">
                <a:latin typeface="Courier New" pitchFamily="49" charset="0"/>
                <a:cs typeface="Courier New" pitchFamily="49" charset="0"/>
              </a:rPr>
              <a:t>*</a:t>
            </a:r>
            <a:r>
              <a:rPr lang="en-US" smtClean="0"/>
              <a:t>, and </a:t>
            </a:r>
            <a:r>
              <a:rPr lang="en-US" sz="4000" smtClean="0">
                <a:latin typeface="Courier New" pitchFamily="49" charset="0"/>
                <a:cs typeface="Courier New" pitchFamily="49" charset="0"/>
              </a:rPr>
              <a:t>&lt;&lt; </a:t>
            </a:r>
            <a:r>
              <a:rPr lang="en-US" smtClean="0"/>
              <a:t>(cont.)</a:t>
            </a:r>
          </a:p>
        </p:txBody>
      </p:sp>
      <p:sp>
        <p:nvSpPr>
          <p:cNvPr id="32770" name="Content Placeholder 2"/>
          <p:cNvSpPr>
            <a:spLocks noGrp="1"/>
          </p:cNvSpPr>
          <p:nvPr>
            <p:ph sz="quarter" idx="1"/>
          </p:nvPr>
        </p:nvSpPr>
        <p:spPr>
          <a:xfrm>
            <a:off x="612775" y="1600200"/>
            <a:ext cx="8153400" cy="4876800"/>
          </a:xfrm>
        </p:spPr>
        <p:txBody>
          <a:bodyPr/>
          <a:lstStyle/>
          <a:p>
            <a:pPr eaLnBrk="1" hangingPunct="1"/>
            <a:r>
              <a:rPr lang="en-US" smtClean="0"/>
              <a:t>The difference operator (-) can be defined as</a:t>
            </a:r>
          </a:p>
          <a:p>
            <a:pPr eaLnBrk="1" hangingPunct="1"/>
            <a:endParaRPr lang="en-US" smtClean="0"/>
          </a:p>
        </p:txBody>
      </p:sp>
      <p:pic>
        <p:nvPicPr>
          <p:cNvPr id="32771" name="Picture 2"/>
          <p:cNvPicPr>
            <a:picLocks noChangeAspect="1" noChangeArrowheads="1"/>
          </p:cNvPicPr>
          <p:nvPr/>
        </p:nvPicPr>
        <p:blipFill>
          <a:blip r:embed="rId2"/>
          <a:srcRect/>
          <a:stretch>
            <a:fillRect/>
          </a:stretch>
        </p:blipFill>
        <p:spPr bwMode="auto">
          <a:xfrm>
            <a:off x="1809750" y="2343150"/>
            <a:ext cx="5524500"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612775" y="228600"/>
            <a:ext cx="8153400" cy="990600"/>
          </a:xfrm>
        </p:spPr>
        <p:txBody>
          <a:bodyPr/>
          <a:lstStyle/>
          <a:p>
            <a:pPr eaLnBrk="1" hangingPunct="1"/>
            <a:r>
              <a:rPr lang="en-US" smtClean="0"/>
              <a:t>Chapter Objectives</a:t>
            </a:r>
          </a:p>
        </p:txBody>
      </p:sp>
      <p:sp>
        <p:nvSpPr>
          <p:cNvPr id="15362" name="Rectangle 3"/>
          <p:cNvSpPr>
            <a:spLocks noGrp="1" noChangeArrowheads="1"/>
          </p:cNvSpPr>
          <p:nvPr>
            <p:ph sz="quarter" idx="1"/>
          </p:nvPr>
        </p:nvSpPr>
        <p:spPr>
          <a:xfrm>
            <a:off x="612775" y="1600200"/>
            <a:ext cx="8153400" cy="4495800"/>
          </a:xfrm>
        </p:spPr>
        <p:txBody>
          <a:bodyPr/>
          <a:lstStyle/>
          <a:p>
            <a:pPr eaLnBrk="1" hangingPunct="1"/>
            <a:r>
              <a:rPr lang="en-US" smtClean="0"/>
              <a:t>To understand the C++ </a:t>
            </a:r>
            <a:r>
              <a:rPr lang="en-US" sz="2400" smtClean="0">
                <a:latin typeface="Courier New" pitchFamily="49" charset="0"/>
                <a:cs typeface="Courier New" pitchFamily="49" charset="0"/>
              </a:rPr>
              <a:t>set</a:t>
            </a:r>
            <a:r>
              <a:rPr lang="en-US" smtClean="0"/>
              <a:t> and </a:t>
            </a:r>
            <a:r>
              <a:rPr lang="en-US" sz="2400" smtClean="0">
                <a:latin typeface="Courier New" pitchFamily="49" charset="0"/>
                <a:cs typeface="Courier New" pitchFamily="49" charset="0"/>
              </a:rPr>
              <a:t>map</a:t>
            </a:r>
            <a:r>
              <a:rPr lang="en-US" smtClean="0"/>
              <a:t> containers and how to use them</a:t>
            </a:r>
          </a:p>
          <a:p>
            <a:pPr eaLnBrk="1" hangingPunct="1"/>
            <a:r>
              <a:rPr lang="en-US" smtClean="0"/>
              <a:t>To learn about hash coding and its use to facilitate efficient search and retrieval</a:t>
            </a:r>
          </a:p>
          <a:p>
            <a:pPr eaLnBrk="1" hangingPunct="1"/>
            <a:r>
              <a:rPr lang="en-US" smtClean="0"/>
              <a:t>To study two forms of hash tables—open addressing and chaining—and to understand their relative benefits and performance trade-offs</a:t>
            </a:r>
          </a:p>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set</a:t>
            </a:r>
            <a:r>
              <a:rPr lang="en-US" sz="4000" smtClean="0"/>
              <a:t> </a:t>
            </a:r>
            <a:r>
              <a:rPr lang="en-US" smtClean="0"/>
              <a:t>Operators </a:t>
            </a:r>
            <a:r>
              <a:rPr lang="en-US" sz="4000" smtClean="0">
                <a:latin typeface="Courier New" pitchFamily="49" charset="0"/>
                <a:cs typeface="Courier New" pitchFamily="49" charset="0"/>
              </a:rPr>
              <a:t>+</a:t>
            </a:r>
            <a:r>
              <a:rPr lang="en-US" smtClean="0"/>
              <a:t>, </a:t>
            </a:r>
            <a:r>
              <a:rPr lang="en-US" sz="4000" smtClean="0">
                <a:latin typeface="Courier New" pitchFamily="49" charset="0"/>
                <a:cs typeface="Courier New" pitchFamily="49" charset="0"/>
              </a:rPr>
              <a:t>-</a:t>
            </a:r>
            <a:r>
              <a:rPr lang="en-US" smtClean="0"/>
              <a:t>, </a:t>
            </a:r>
            <a:r>
              <a:rPr lang="en-US" sz="4000" smtClean="0">
                <a:latin typeface="Courier New" pitchFamily="49" charset="0"/>
                <a:cs typeface="Courier New" pitchFamily="49" charset="0"/>
              </a:rPr>
              <a:t>*</a:t>
            </a:r>
            <a:r>
              <a:rPr lang="en-US" smtClean="0"/>
              <a:t>, and </a:t>
            </a:r>
            <a:r>
              <a:rPr lang="en-US" sz="4000" smtClean="0">
                <a:latin typeface="Courier New" pitchFamily="49" charset="0"/>
                <a:cs typeface="Courier New" pitchFamily="49" charset="0"/>
              </a:rPr>
              <a:t>&lt;&lt; </a:t>
            </a:r>
            <a:r>
              <a:rPr lang="en-US" smtClean="0"/>
              <a:t>(cont.)</a:t>
            </a:r>
          </a:p>
        </p:txBody>
      </p:sp>
      <p:sp>
        <p:nvSpPr>
          <p:cNvPr id="33794" name="Content Placeholder 2"/>
          <p:cNvSpPr>
            <a:spLocks noGrp="1"/>
          </p:cNvSpPr>
          <p:nvPr>
            <p:ph sz="quarter" idx="1"/>
          </p:nvPr>
        </p:nvSpPr>
        <p:spPr>
          <a:xfrm>
            <a:off x="612775" y="1600200"/>
            <a:ext cx="8153400" cy="4876800"/>
          </a:xfrm>
        </p:spPr>
        <p:txBody>
          <a:bodyPr/>
          <a:lstStyle/>
          <a:p>
            <a:pPr eaLnBrk="1" hangingPunct="1"/>
            <a:r>
              <a:rPr lang="en-US" smtClean="0"/>
              <a:t>The membership test can be defined as</a:t>
            </a:r>
          </a:p>
          <a:p>
            <a:pPr eaLnBrk="1" hangingPunct="1"/>
            <a:endParaRPr lang="en-US" smtClean="0"/>
          </a:p>
        </p:txBody>
      </p:sp>
      <p:pic>
        <p:nvPicPr>
          <p:cNvPr id="33795" name="Picture 2"/>
          <p:cNvPicPr>
            <a:picLocks noChangeAspect="1" noChangeArrowheads="1"/>
          </p:cNvPicPr>
          <p:nvPr/>
        </p:nvPicPr>
        <p:blipFill>
          <a:blip r:embed="rId2"/>
          <a:srcRect/>
          <a:stretch>
            <a:fillRect/>
          </a:stretch>
        </p:blipFill>
        <p:spPr bwMode="auto">
          <a:xfrm>
            <a:off x="2124075" y="2952750"/>
            <a:ext cx="489585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set</a:t>
            </a:r>
            <a:r>
              <a:rPr lang="en-US" sz="4000" smtClean="0"/>
              <a:t> </a:t>
            </a:r>
            <a:r>
              <a:rPr lang="en-US" smtClean="0"/>
              <a:t>Operators </a:t>
            </a:r>
            <a:r>
              <a:rPr lang="en-US" sz="4000" smtClean="0">
                <a:latin typeface="Courier New" pitchFamily="49" charset="0"/>
                <a:cs typeface="Courier New" pitchFamily="49" charset="0"/>
              </a:rPr>
              <a:t>+</a:t>
            </a:r>
            <a:r>
              <a:rPr lang="en-US" smtClean="0"/>
              <a:t>, </a:t>
            </a:r>
            <a:r>
              <a:rPr lang="en-US" sz="4000" smtClean="0">
                <a:latin typeface="Courier New" pitchFamily="49" charset="0"/>
                <a:cs typeface="Courier New" pitchFamily="49" charset="0"/>
              </a:rPr>
              <a:t>-</a:t>
            </a:r>
            <a:r>
              <a:rPr lang="en-US" smtClean="0"/>
              <a:t>, </a:t>
            </a:r>
            <a:r>
              <a:rPr lang="en-US" sz="4000" smtClean="0">
                <a:latin typeface="Courier New" pitchFamily="49" charset="0"/>
                <a:cs typeface="Courier New" pitchFamily="49" charset="0"/>
              </a:rPr>
              <a:t>*</a:t>
            </a:r>
            <a:r>
              <a:rPr lang="en-US" smtClean="0"/>
              <a:t>, and </a:t>
            </a:r>
            <a:r>
              <a:rPr lang="en-US" sz="4000" smtClean="0">
                <a:latin typeface="Courier New" pitchFamily="49" charset="0"/>
                <a:cs typeface="Courier New" pitchFamily="49" charset="0"/>
              </a:rPr>
              <a:t>&lt;&lt; </a:t>
            </a:r>
            <a:r>
              <a:rPr lang="en-US" smtClean="0"/>
              <a:t>(cont.)</a:t>
            </a:r>
          </a:p>
        </p:txBody>
      </p:sp>
      <p:sp>
        <p:nvSpPr>
          <p:cNvPr id="34818" name="Content Placeholder 2"/>
          <p:cNvSpPr>
            <a:spLocks noGrp="1"/>
          </p:cNvSpPr>
          <p:nvPr>
            <p:ph sz="quarter" idx="1"/>
          </p:nvPr>
        </p:nvSpPr>
        <p:spPr>
          <a:xfrm>
            <a:off x="612775" y="1600200"/>
            <a:ext cx="8153400" cy="4876800"/>
          </a:xfrm>
        </p:spPr>
        <p:txBody>
          <a:bodyPr/>
          <a:lstStyle/>
          <a:p>
            <a:pPr eaLnBrk="1" hangingPunct="1"/>
            <a:r>
              <a:rPr lang="en-US" smtClean="0"/>
              <a:t>The </a:t>
            </a:r>
            <a:r>
              <a:rPr lang="en-US" sz="2800" smtClean="0">
                <a:latin typeface="Courier New" pitchFamily="49" charset="0"/>
                <a:cs typeface="Courier New" pitchFamily="49" charset="0"/>
              </a:rPr>
              <a:t>ostream</a:t>
            </a:r>
            <a:r>
              <a:rPr lang="en-US" smtClean="0"/>
              <a:t> insertion operator (&lt;&lt;) can be defined as</a:t>
            </a:r>
          </a:p>
          <a:p>
            <a:pPr eaLnBrk="1" hangingPunct="1"/>
            <a:endParaRPr lang="en-US" smtClean="0"/>
          </a:p>
        </p:txBody>
      </p:sp>
      <p:pic>
        <p:nvPicPr>
          <p:cNvPr id="34819" name="Picture 2"/>
          <p:cNvPicPr>
            <a:picLocks noChangeAspect="1" noChangeArrowheads="1"/>
          </p:cNvPicPr>
          <p:nvPr/>
        </p:nvPicPr>
        <p:blipFill>
          <a:blip r:embed="rId2"/>
          <a:srcRect/>
          <a:stretch>
            <a:fillRect/>
          </a:stretch>
        </p:blipFill>
        <p:spPr bwMode="auto">
          <a:xfrm>
            <a:off x="1638300" y="2971800"/>
            <a:ext cx="5867400" cy="303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2775" y="228600"/>
            <a:ext cx="8153400" cy="990600"/>
          </a:xfrm>
        </p:spPr>
        <p:txBody>
          <a:bodyPr/>
          <a:lstStyle/>
          <a:p>
            <a:pPr eaLnBrk="1" hangingPunct="1"/>
            <a:r>
              <a:rPr lang="en-US" sz="4000" smtClean="0"/>
              <a:t>Comparison of </a:t>
            </a:r>
            <a:r>
              <a:rPr lang="en-US" sz="3600" smtClean="0">
                <a:latin typeface="Courier New" pitchFamily="49" charset="0"/>
                <a:cs typeface="Courier New" pitchFamily="49" charset="0"/>
              </a:rPr>
              <a:t>vector</a:t>
            </a:r>
            <a:r>
              <a:rPr lang="en-US" sz="4000" smtClean="0"/>
              <a:t>s and </a:t>
            </a:r>
            <a:r>
              <a:rPr lang="en-US" sz="3600" smtClean="0">
                <a:latin typeface="Courier New" pitchFamily="49" charset="0"/>
                <a:cs typeface="Courier New" pitchFamily="49" charset="0"/>
              </a:rPr>
              <a:t>set</a:t>
            </a:r>
            <a:r>
              <a:rPr lang="en-US" sz="4000" smtClean="0"/>
              <a:t>s</a:t>
            </a:r>
          </a:p>
        </p:txBody>
      </p:sp>
      <p:sp>
        <p:nvSpPr>
          <p:cNvPr id="35842" name="Content Placeholder 2"/>
          <p:cNvSpPr>
            <a:spLocks noGrp="1"/>
          </p:cNvSpPr>
          <p:nvPr>
            <p:ph sz="quarter" idx="1"/>
          </p:nvPr>
        </p:nvSpPr>
        <p:spPr>
          <a:xfrm>
            <a:off x="612775" y="1600200"/>
            <a:ext cx="8153400" cy="4495800"/>
          </a:xfrm>
        </p:spPr>
        <p:txBody>
          <a:bodyPr>
            <a:normAutofit lnSpcReduction="10000"/>
          </a:bodyPr>
          <a:lstStyle/>
          <a:p>
            <a:pPr eaLnBrk="1" hangingPunct="1">
              <a:defRPr/>
            </a:pPr>
            <a:r>
              <a:rPr lang="en-US" sz="2200" dirty="0" smtClean="0">
                <a:latin typeface="Courier New" pitchFamily="49" charset="0"/>
                <a:cs typeface="Courier New" pitchFamily="49" charset="0"/>
              </a:rPr>
              <a:t>vectors</a:t>
            </a:r>
            <a:r>
              <a:rPr lang="en-US" dirty="0" smtClean="0"/>
              <a:t> and </a:t>
            </a:r>
            <a:r>
              <a:rPr lang="en-US" sz="2200" dirty="0">
                <a:latin typeface="Courier New" pitchFamily="49" charset="0"/>
                <a:cs typeface="Courier New" pitchFamily="49" charset="0"/>
              </a:rPr>
              <a:t>sets</a:t>
            </a:r>
            <a:r>
              <a:rPr lang="en-US" dirty="0" smtClean="0"/>
              <a:t> both </a:t>
            </a:r>
            <a:r>
              <a:rPr lang="en-US" dirty="0"/>
              <a:t>have </a:t>
            </a:r>
            <a:r>
              <a:rPr lang="en-US" sz="2200" dirty="0">
                <a:latin typeface="Courier New" pitchFamily="49" charset="0"/>
                <a:cs typeface="Courier New" pitchFamily="49" charset="0"/>
              </a:rPr>
              <a:t>insert</a:t>
            </a:r>
            <a:r>
              <a:rPr lang="en-US" dirty="0"/>
              <a:t> and </a:t>
            </a:r>
            <a:r>
              <a:rPr lang="en-US" sz="2200" dirty="0">
                <a:latin typeface="Courier New" pitchFamily="49" charset="0"/>
                <a:cs typeface="Courier New" pitchFamily="49" charset="0"/>
              </a:rPr>
              <a:t>erase</a:t>
            </a:r>
            <a:r>
              <a:rPr lang="en-US" dirty="0"/>
              <a:t> functions, but these functions </a:t>
            </a:r>
            <a:r>
              <a:rPr lang="en-US" dirty="0" smtClean="0"/>
              <a:t>have different </a:t>
            </a:r>
            <a:r>
              <a:rPr lang="en-US" dirty="0"/>
              <a:t>signatures and slightly different </a:t>
            </a:r>
            <a:r>
              <a:rPr lang="en-US" dirty="0" smtClean="0"/>
              <a:t>meanings</a:t>
            </a:r>
          </a:p>
          <a:p>
            <a:pPr lvl="1" eaLnBrk="1" hangingPunct="1">
              <a:defRPr/>
            </a:pPr>
            <a:r>
              <a:rPr lang="en-US" dirty="0" smtClean="0"/>
              <a:t>With </a:t>
            </a:r>
            <a:r>
              <a:rPr lang="en-US" dirty="0"/>
              <a:t>the </a:t>
            </a:r>
            <a:r>
              <a:rPr lang="en-US" sz="2200" dirty="0">
                <a:latin typeface="Courier New" pitchFamily="49" charset="0"/>
                <a:cs typeface="Courier New" pitchFamily="49" charset="0"/>
              </a:rPr>
              <a:t>vector</a:t>
            </a:r>
            <a:r>
              <a:rPr lang="en-US" dirty="0"/>
              <a:t> you must </a:t>
            </a:r>
            <a:r>
              <a:rPr lang="en-US" dirty="0" smtClean="0"/>
              <a:t>specify the </a:t>
            </a:r>
            <a:r>
              <a:rPr lang="en-US" dirty="0"/>
              <a:t>location where the item is to be inserted, but with the </a:t>
            </a:r>
            <a:r>
              <a:rPr lang="en-US" sz="2200" dirty="0">
                <a:latin typeface="Courier New" pitchFamily="49" charset="0"/>
                <a:cs typeface="Courier New" pitchFamily="49" charset="0"/>
              </a:rPr>
              <a:t>set</a:t>
            </a:r>
            <a:r>
              <a:rPr lang="en-US" dirty="0"/>
              <a:t> you do </a:t>
            </a:r>
            <a:r>
              <a:rPr lang="en-US" dirty="0" smtClean="0"/>
              <a:t>not</a:t>
            </a:r>
          </a:p>
          <a:p>
            <a:pPr lvl="2" eaLnBrk="1" hangingPunct="1">
              <a:defRPr/>
            </a:pPr>
            <a:r>
              <a:rPr lang="en-US" dirty="0" smtClean="0"/>
              <a:t>The set does have </a:t>
            </a:r>
            <a:r>
              <a:rPr lang="en-US" dirty="0"/>
              <a:t>an </a:t>
            </a:r>
            <a:r>
              <a:rPr lang="en-US" sz="1900" dirty="0">
                <a:latin typeface="Courier New" pitchFamily="49" charset="0"/>
                <a:cs typeface="Courier New" pitchFamily="49" charset="0"/>
              </a:rPr>
              <a:t>insert</a:t>
            </a:r>
            <a:r>
              <a:rPr lang="en-US" dirty="0"/>
              <a:t> function </a:t>
            </a:r>
            <a:r>
              <a:rPr lang="en-US" dirty="0" smtClean="0"/>
              <a:t>that </a:t>
            </a:r>
            <a:r>
              <a:rPr lang="en-US" dirty="0"/>
              <a:t>takes a position </a:t>
            </a:r>
            <a:r>
              <a:rPr lang="en-US" dirty="0" smtClean="0"/>
              <a:t>argument as </a:t>
            </a:r>
            <a:r>
              <a:rPr lang="en-US" dirty="0"/>
              <a:t>a “hint” to speed up the insertion, but the exact position where the item goes </a:t>
            </a:r>
            <a:r>
              <a:rPr lang="en-US" dirty="0" smtClean="0"/>
              <a:t>is not </a:t>
            </a:r>
            <a:r>
              <a:rPr lang="en-US" dirty="0"/>
              <a:t>under the caller’s </a:t>
            </a:r>
            <a:r>
              <a:rPr lang="en-US" dirty="0" smtClean="0"/>
              <a:t>control</a:t>
            </a:r>
          </a:p>
          <a:p>
            <a:pPr lvl="1" eaLnBrk="1" hangingPunct="1">
              <a:defRPr/>
            </a:pPr>
            <a:r>
              <a:rPr lang="en-US" dirty="0" smtClean="0"/>
              <a:t>In </a:t>
            </a:r>
            <a:r>
              <a:rPr lang="en-US" dirty="0"/>
              <a:t>addition to the iterator referencing </a:t>
            </a:r>
            <a:r>
              <a:rPr lang="en-US" dirty="0" smtClean="0"/>
              <a:t>the inserted </a:t>
            </a:r>
            <a:r>
              <a:rPr lang="en-US" dirty="0"/>
              <a:t>item, the </a:t>
            </a:r>
            <a:r>
              <a:rPr lang="en-US" sz="2000" dirty="0">
                <a:latin typeface="Courier New" pitchFamily="49" charset="0"/>
                <a:cs typeface="Courier New" pitchFamily="49" charset="0"/>
              </a:rPr>
              <a:t>set</a:t>
            </a:r>
            <a:r>
              <a:rPr lang="en-US" dirty="0"/>
              <a:t>’s </a:t>
            </a:r>
            <a:r>
              <a:rPr lang="en-US" sz="2000" dirty="0">
                <a:latin typeface="Courier New" pitchFamily="49" charset="0"/>
                <a:cs typeface="Courier New" pitchFamily="49" charset="0"/>
              </a:rPr>
              <a:t>insert</a:t>
            </a:r>
            <a:r>
              <a:rPr lang="en-US" dirty="0"/>
              <a:t> function also returns a </a:t>
            </a:r>
            <a:r>
              <a:rPr lang="en-US" sz="2000" dirty="0" err="1">
                <a:latin typeface="Courier New" pitchFamily="49" charset="0"/>
                <a:cs typeface="Courier New" pitchFamily="49" charset="0"/>
              </a:rPr>
              <a:t>bool</a:t>
            </a:r>
            <a:r>
              <a:rPr lang="en-US" b="1" dirty="0"/>
              <a:t> </a:t>
            </a:r>
            <a:r>
              <a:rPr lang="en-US" dirty="0"/>
              <a:t>value indicating </a:t>
            </a:r>
            <a:r>
              <a:rPr lang="en-US" dirty="0" smtClean="0"/>
              <a:t>whether </a:t>
            </a:r>
            <a:r>
              <a:rPr lang="en-US" dirty="0"/>
              <a:t>the item was </a:t>
            </a:r>
            <a:r>
              <a:rPr lang="en-US" dirty="0" smtClean="0"/>
              <a:t>inserted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12775" y="228600"/>
            <a:ext cx="8153400" cy="990600"/>
          </a:xfrm>
        </p:spPr>
        <p:txBody>
          <a:bodyPr/>
          <a:lstStyle/>
          <a:p>
            <a:pPr eaLnBrk="1" hangingPunct="1"/>
            <a:r>
              <a:rPr lang="en-US" sz="4000" smtClean="0"/>
              <a:t>Comparison of </a:t>
            </a:r>
            <a:r>
              <a:rPr lang="en-US" sz="3600" smtClean="0">
                <a:latin typeface="Courier New" pitchFamily="49" charset="0"/>
                <a:cs typeface="Courier New" pitchFamily="49" charset="0"/>
              </a:rPr>
              <a:t>vectors</a:t>
            </a:r>
            <a:r>
              <a:rPr lang="en-US" sz="4000" smtClean="0"/>
              <a:t> and </a:t>
            </a:r>
            <a:r>
              <a:rPr lang="en-US" sz="3600" smtClean="0">
                <a:latin typeface="Courier New" pitchFamily="49" charset="0"/>
                <a:cs typeface="Courier New" pitchFamily="49" charset="0"/>
              </a:rPr>
              <a:t>sets </a:t>
            </a:r>
            <a:r>
              <a:rPr lang="en-US" smtClean="0"/>
              <a:t>(cont.)</a:t>
            </a:r>
          </a:p>
        </p:txBody>
      </p:sp>
      <p:sp>
        <p:nvSpPr>
          <p:cNvPr id="35842" name="Content Placeholder 2"/>
          <p:cNvSpPr>
            <a:spLocks noGrp="1"/>
          </p:cNvSpPr>
          <p:nvPr>
            <p:ph sz="quarter" idx="1"/>
          </p:nvPr>
        </p:nvSpPr>
        <p:spPr>
          <a:xfrm>
            <a:off x="612775" y="1600200"/>
            <a:ext cx="8531225" cy="4495800"/>
          </a:xfrm>
        </p:spPr>
        <p:txBody>
          <a:bodyPr/>
          <a:lstStyle/>
          <a:p>
            <a:pPr eaLnBrk="1" hangingPunct="1">
              <a:defRPr/>
            </a:pPr>
            <a:r>
              <a:rPr lang="en-US" sz="2400" dirty="0" smtClean="0"/>
              <a:t>Unlike a </a:t>
            </a:r>
            <a:r>
              <a:rPr lang="en-US" sz="2000" dirty="0" smtClean="0">
                <a:latin typeface="Courier New" pitchFamily="49" charset="0"/>
                <a:cs typeface="Courier New" pitchFamily="49" charset="0"/>
              </a:rPr>
              <a:t>vector</a:t>
            </a:r>
            <a:r>
              <a:rPr lang="en-US" sz="2400" dirty="0" smtClean="0"/>
              <a:t>, a </a:t>
            </a:r>
            <a:r>
              <a:rPr lang="en-US" sz="2000" dirty="0" smtClean="0">
                <a:latin typeface="Courier New" pitchFamily="49" charset="0"/>
                <a:cs typeface="Courier New" pitchFamily="49" charset="0"/>
              </a:rPr>
              <a:t>set</a:t>
            </a:r>
            <a:r>
              <a:rPr lang="en-US" sz="2400" dirty="0" smtClean="0"/>
              <a:t> does not have an subscript operator function </a:t>
            </a:r>
            <a:r>
              <a:rPr lang="en-US" sz="2000" dirty="0" smtClean="0">
                <a:latin typeface="Courier New" pitchFamily="49" charset="0"/>
                <a:cs typeface="Courier New" pitchFamily="49" charset="0"/>
              </a:rPr>
              <a:t>(operator[])</a:t>
            </a:r>
            <a:r>
              <a:rPr lang="en-US" sz="2400" dirty="0"/>
              <a:t>; therefore, elements cannot be accessed by </a:t>
            </a:r>
            <a:r>
              <a:rPr lang="en-US" sz="2400" dirty="0" smtClean="0"/>
              <a:t>index </a:t>
            </a:r>
          </a:p>
          <a:p>
            <a:pPr eaLnBrk="1" hangingPunct="1">
              <a:defRPr/>
            </a:pPr>
            <a:r>
              <a:rPr lang="en-US" sz="2400" dirty="0" smtClean="0"/>
              <a:t>If </a:t>
            </a:r>
            <a:r>
              <a:rPr lang="en-US" sz="2000" dirty="0">
                <a:latin typeface="Courier New" pitchFamily="49" charset="0"/>
                <a:cs typeface="Courier New" pitchFamily="49" charset="0"/>
              </a:rPr>
              <a:t>seta</a:t>
            </a:r>
            <a:r>
              <a:rPr lang="en-US" sz="2400" dirty="0"/>
              <a:t> is a </a:t>
            </a:r>
            <a:r>
              <a:rPr lang="en-US" sz="2000" dirty="0">
                <a:latin typeface="Courier New" pitchFamily="49" charset="0"/>
                <a:cs typeface="Courier New" pitchFamily="49" charset="0"/>
              </a:rPr>
              <a:t>set</a:t>
            </a:r>
            <a:r>
              <a:rPr lang="en-US" sz="2400" dirty="0"/>
              <a:t> object, </a:t>
            </a:r>
            <a:r>
              <a:rPr lang="en-US" sz="2400" dirty="0" smtClean="0"/>
              <a:t>the expression </a:t>
            </a:r>
            <a:r>
              <a:rPr lang="en-US" sz="2000" dirty="0">
                <a:latin typeface="Courier New" pitchFamily="49" charset="0"/>
                <a:cs typeface="Courier New" pitchFamily="49" charset="0"/>
              </a:rPr>
              <a:t>seta[0] </a:t>
            </a:r>
            <a:r>
              <a:rPr lang="en-US" sz="2400" dirty="0"/>
              <a:t>would cause the </a:t>
            </a:r>
            <a:r>
              <a:rPr lang="en-US" sz="2400" dirty="0" smtClean="0"/>
              <a:t>following syntax error</a:t>
            </a:r>
          </a:p>
          <a:p>
            <a:pPr eaLnBrk="1" hangingPunct="1">
              <a:defRPr/>
            </a:pPr>
            <a:endParaRPr lang="en-US" sz="2400" dirty="0"/>
          </a:p>
          <a:p>
            <a:pPr marL="914400" indent="0" eaLnBrk="1" hangingPunct="1">
              <a:buFont typeface="Wingdings" pitchFamily="2" charset="2"/>
              <a:buNone/>
              <a:defRPr/>
            </a:pPr>
            <a:r>
              <a:rPr lang="en-US" sz="1800" dirty="0">
                <a:latin typeface="Courier New" pitchFamily="49" charset="0"/>
                <a:cs typeface="Courier New" pitchFamily="49" charset="0"/>
              </a:rPr>
              <a:t>no match for '</a:t>
            </a:r>
            <a:r>
              <a:rPr lang="en-US" sz="1800" dirty="0" err="1">
                <a:latin typeface="Courier New" pitchFamily="49" charset="0"/>
                <a:cs typeface="Courier New" pitchFamily="49" charset="0"/>
              </a:rPr>
              <a:t>std</a:t>
            </a:r>
            <a:r>
              <a:rPr lang="en-US" sz="1800" dirty="0">
                <a:latin typeface="Courier New" pitchFamily="49" charset="0"/>
                <a:cs typeface="Courier New" pitchFamily="49" charset="0"/>
              </a:rPr>
              <a:t>::set&lt;</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std</a:t>
            </a:r>
            <a:r>
              <a:rPr lang="en-US" sz="1800" dirty="0">
                <a:latin typeface="Courier New" pitchFamily="49" charset="0"/>
                <a:cs typeface="Courier New" pitchFamily="49" charset="0"/>
              </a:rPr>
              <a:t>::less&lt;</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&gt;, </a:t>
            </a:r>
            <a:endParaRPr lang="en-US" sz="1800" dirty="0" smtClean="0">
              <a:latin typeface="Courier New" pitchFamily="49" charset="0"/>
              <a:cs typeface="Courier New" pitchFamily="49" charset="0"/>
            </a:endParaRPr>
          </a:p>
          <a:p>
            <a:pPr marL="914400" indent="0" eaLnBrk="1" hangingPunct="1">
              <a:buFont typeface="Wingdings" pitchFamily="2" charset="2"/>
              <a:buNone/>
              <a:defRPr/>
            </a:pPr>
            <a:r>
              <a:rPr lang="en-US" sz="1800" dirty="0" err="1" smtClean="0">
                <a:latin typeface="Courier New" pitchFamily="49" charset="0"/>
                <a:cs typeface="Courier New" pitchFamily="49" charset="0"/>
              </a:rPr>
              <a:t>std</a:t>
            </a:r>
            <a:r>
              <a:rPr lang="en-US" sz="1800" dirty="0">
                <a:latin typeface="Courier New" pitchFamily="49" charset="0"/>
                <a:cs typeface="Courier New" pitchFamily="49" charset="0"/>
              </a:rPr>
              <a:t>::allocator&lt;</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&gt; </a:t>
            </a:r>
            <a:r>
              <a:rPr lang="en-US" sz="1800" dirty="0" smtClean="0">
                <a:latin typeface="Courier New" pitchFamily="49" charset="0"/>
                <a:cs typeface="Courier New" pitchFamily="49" charset="0"/>
              </a:rPr>
              <a:t>&gt;&amp;[</a:t>
            </a:r>
            <a:r>
              <a:rPr lang="en-US" sz="1800" dirty="0" err="1" smtClean="0">
                <a:latin typeface="Courier New" pitchFamily="49" charset="0"/>
                <a:cs typeface="Courier New" pitchFamily="49" charset="0"/>
              </a:rPr>
              <a:t>int</a:t>
            </a:r>
            <a:r>
              <a:rPr lang="en-US" sz="1800" dirty="0">
                <a:latin typeface="Courier New" pitchFamily="49" charset="0"/>
                <a:cs typeface="Courier New" pitchFamily="49" charset="0"/>
              </a:rPr>
              <a:t>]' operator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12775" y="228600"/>
            <a:ext cx="8153400" cy="990600"/>
          </a:xfrm>
        </p:spPr>
        <p:txBody>
          <a:bodyPr/>
          <a:lstStyle/>
          <a:p>
            <a:pPr eaLnBrk="1" hangingPunct="1"/>
            <a:r>
              <a:rPr lang="en-US" sz="4000" smtClean="0"/>
              <a:t>Comparison of </a:t>
            </a:r>
            <a:r>
              <a:rPr lang="en-US" sz="3600" smtClean="0">
                <a:latin typeface="Courier New" pitchFamily="49" charset="0"/>
                <a:cs typeface="Courier New" pitchFamily="49" charset="0"/>
              </a:rPr>
              <a:t>vectors</a:t>
            </a:r>
            <a:r>
              <a:rPr lang="en-US" sz="4000" smtClean="0"/>
              <a:t> and </a:t>
            </a:r>
            <a:r>
              <a:rPr lang="en-US" sz="3600" smtClean="0">
                <a:latin typeface="Courier New" pitchFamily="49" charset="0"/>
                <a:cs typeface="Courier New" pitchFamily="49" charset="0"/>
              </a:rPr>
              <a:t>sets </a:t>
            </a:r>
            <a:r>
              <a:rPr lang="en-US" smtClean="0"/>
              <a:t>(cont.)</a:t>
            </a:r>
          </a:p>
        </p:txBody>
      </p:sp>
      <p:sp>
        <p:nvSpPr>
          <p:cNvPr id="35842" name="Content Placeholder 2"/>
          <p:cNvSpPr>
            <a:spLocks noGrp="1"/>
          </p:cNvSpPr>
          <p:nvPr>
            <p:ph sz="quarter" idx="1"/>
          </p:nvPr>
        </p:nvSpPr>
        <p:spPr>
          <a:xfrm>
            <a:off x="612775" y="1600200"/>
            <a:ext cx="8226425" cy="4876800"/>
          </a:xfrm>
        </p:spPr>
        <p:txBody>
          <a:bodyPr/>
          <a:lstStyle/>
          <a:p>
            <a:pPr eaLnBrk="1" hangingPunct="1">
              <a:defRPr/>
            </a:pPr>
            <a:r>
              <a:rPr lang="en-US" sz="2400" dirty="0"/>
              <a:t>Although you can’t reference a specific element of a set, you can iterate through </a:t>
            </a:r>
            <a:r>
              <a:rPr lang="en-US" sz="2400" dirty="0" smtClean="0"/>
              <a:t>all its </a:t>
            </a:r>
            <a:r>
              <a:rPr lang="en-US" sz="2400" dirty="0"/>
              <a:t>elements using an iterator </a:t>
            </a:r>
            <a:r>
              <a:rPr lang="en-US" sz="2400" dirty="0" smtClean="0"/>
              <a:t>object </a:t>
            </a:r>
          </a:p>
          <a:p>
            <a:pPr eaLnBrk="1" hangingPunct="1">
              <a:defRPr/>
            </a:pPr>
            <a:r>
              <a:rPr lang="en-US" sz="2400" dirty="0"/>
              <a:t>T</a:t>
            </a:r>
            <a:r>
              <a:rPr lang="en-US" sz="2400" dirty="0" smtClean="0"/>
              <a:t>he </a:t>
            </a:r>
            <a:r>
              <a:rPr lang="en-US" sz="2400" dirty="0"/>
              <a:t>iterator </a:t>
            </a:r>
            <a:r>
              <a:rPr lang="en-US" sz="1800" dirty="0" err="1">
                <a:latin typeface="Courier New" pitchFamily="49" charset="0"/>
                <a:cs typeface="Courier New" pitchFamily="49" charset="0"/>
              </a:rPr>
              <a:t>itr</a:t>
            </a:r>
            <a:r>
              <a:rPr lang="en-US" sz="1800" dirty="0"/>
              <a:t> </a:t>
            </a:r>
            <a:r>
              <a:rPr lang="en-US" sz="2400" dirty="0"/>
              <a:t>must be type </a:t>
            </a:r>
            <a:r>
              <a:rPr lang="en-US" sz="1800" dirty="0" err="1">
                <a:latin typeface="Courier New" pitchFamily="49" charset="0"/>
                <a:cs typeface="Courier New" pitchFamily="49" charset="0"/>
              </a:rPr>
              <a:t>const_iterator</a:t>
            </a:r>
            <a:r>
              <a:rPr lang="en-US" sz="2400" dirty="0"/>
              <a:t> because you can’t change </a:t>
            </a:r>
            <a:r>
              <a:rPr lang="en-US" sz="2400" dirty="0" smtClean="0"/>
              <a:t>a set’s </a:t>
            </a:r>
            <a:r>
              <a:rPr lang="en-US" sz="2400" dirty="0"/>
              <a:t>contents using an </a:t>
            </a:r>
            <a:r>
              <a:rPr lang="en-US" sz="2400" dirty="0" smtClean="0"/>
              <a:t>iterator</a:t>
            </a:r>
            <a:endParaRPr lang="en-US" sz="2400" dirty="0"/>
          </a:p>
          <a:p>
            <a:pPr marL="463550" indent="0" eaLnBrk="1" hangingPunct="1">
              <a:buFont typeface="Wingdings" pitchFamily="2" charset="2"/>
              <a:buNone/>
              <a:defRPr/>
            </a:pPr>
            <a:endParaRPr lang="en-US" sz="1600" dirty="0" smtClean="0">
              <a:latin typeface="Courier New" pitchFamily="49" charset="0"/>
              <a:cs typeface="Courier New" pitchFamily="49" charset="0"/>
            </a:endParaRPr>
          </a:p>
          <a:p>
            <a:pPr marL="463550" indent="0" eaLnBrk="1" hangingPunct="1">
              <a:buFont typeface="Wingdings" pitchFamily="2" charset="2"/>
              <a:buNone/>
              <a:defRPr/>
            </a:pPr>
            <a:r>
              <a:rPr lang="en-US" sz="1600" dirty="0" smtClean="0">
                <a:latin typeface="Courier New" pitchFamily="49" charset="0"/>
                <a:cs typeface="Courier New" pitchFamily="49" charset="0"/>
              </a:rPr>
              <a:t>// </a:t>
            </a:r>
            <a:r>
              <a:rPr lang="en-US" sz="1600" i="1" dirty="0">
                <a:latin typeface="Courier New" pitchFamily="49" charset="0"/>
                <a:cs typeface="Courier New" pitchFamily="49" charset="0"/>
              </a:rPr>
              <a:t>Create an iterator to seta.</a:t>
            </a:r>
          </a:p>
          <a:p>
            <a:pPr marL="463550" indent="0" eaLnBrk="1" hangingPunct="1">
              <a:buFont typeface="Wingdings" pitchFamily="2" charset="2"/>
              <a:buNone/>
              <a:defRPr/>
            </a:pPr>
            <a:r>
              <a:rPr lang="en-US" sz="1600" dirty="0">
                <a:latin typeface="Courier New" pitchFamily="49" charset="0"/>
                <a:cs typeface="Courier New" pitchFamily="49" charset="0"/>
              </a:rPr>
              <a:t>for (set&lt;string&gt;::</a:t>
            </a:r>
            <a:r>
              <a:rPr lang="en-US" sz="1600" dirty="0" err="1">
                <a:latin typeface="Courier New" pitchFamily="49" charset="0"/>
                <a:cs typeface="Courier New" pitchFamily="49" charset="0"/>
              </a:rPr>
              <a:t>const_iterator</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itr</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seta.begin</a:t>
            </a:r>
            <a:r>
              <a:rPr lang="en-US" sz="1600" dirty="0">
                <a:latin typeface="Courier New" pitchFamily="49" charset="0"/>
                <a:cs typeface="Courier New" pitchFamily="49" charset="0"/>
              </a:rPr>
              <a:t>();</a:t>
            </a:r>
          </a:p>
          <a:p>
            <a:pPr marL="1092200" indent="0" eaLnBrk="1" hangingPunct="1">
              <a:buFont typeface="Wingdings" pitchFamily="2" charset="2"/>
              <a:buNone/>
              <a:defRPr/>
            </a:pPr>
            <a:r>
              <a:rPr lang="en-US" sz="1600" dirty="0" err="1">
                <a:latin typeface="Courier New" pitchFamily="49" charset="0"/>
                <a:cs typeface="Courier New" pitchFamily="49" charset="0"/>
              </a:rPr>
              <a:t>itr</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seta.end</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itr</a:t>
            </a:r>
            <a:r>
              <a:rPr lang="en-US" sz="1600" dirty="0">
                <a:latin typeface="Courier New" pitchFamily="49" charset="0"/>
                <a:cs typeface="Courier New" pitchFamily="49" charset="0"/>
              </a:rPr>
              <a:t>) {</a:t>
            </a:r>
          </a:p>
          <a:p>
            <a:pPr marL="804863" indent="0" eaLnBrk="1" hangingPunct="1">
              <a:buFont typeface="Wingdings" pitchFamily="2" charset="2"/>
              <a:buNone/>
              <a:defRPr/>
            </a:pPr>
            <a:r>
              <a:rPr lang="en-US" sz="1600" dirty="0">
                <a:latin typeface="Courier New" pitchFamily="49" charset="0"/>
                <a:cs typeface="Courier New" pitchFamily="49" charset="0"/>
              </a:rPr>
              <a:t>string </a:t>
            </a:r>
            <a:r>
              <a:rPr lang="en-US" sz="1600" dirty="0" err="1">
                <a:latin typeface="Courier New" pitchFamily="49" charset="0"/>
                <a:cs typeface="Courier New" pitchFamily="49" charset="0"/>
              </a:rPr>
              <a:t>next_item</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itr</a:t>
            </a:r>
            <a:r>
              <a:rPr lang="en-US" sz="1600" dirty="0">
                <a:latin typeface="Courier New" pitchFamily="49" charset="0"/>
                <a:cs typeface="Courier New" pitchFamily="49" charset="0"/>
              </a:rPr>
              <a:t>;</a:t>
            </a:r>
          </a:p>
          <a:p>
            <a:pPr marL="804863" indent="0" eaLnBrk="1" hangingPunct="1">
              <a:buFont typeface="Wingdings" pitchFamily="2" charset="2"/>
              <a:buNone/>
              <a:defRPr/>
            </a:pPr>
            <a:r>
              <a:rPr lang="en-US" sz="1600" dirty="0">
                <a:latin typeface="Courier New" pitchFamily="49" charset="0"/>
                <a:cs typeface="Courier New" pitchFamily="49" charset="0"/>
              </a:rPr>
              <a:t>// </a:t>
            </a:r>
            <a:r>
              <a:rPr lang="en-US" sz="1600" i="1" dirty="0">
                <a:latin typeface="Courier New" pitchFamily="49" charset="0"/>
                <a:cs typeface="Courier New" pitchFamily="49" charset="0"/>
              </a:rPr>
              <a:t>Do something with </a:t>
            </a:r>
            <a:r>
              <a:rPr lang="en-US" sz="1600" i="1" dirty="0" err="1">
                <a:latin typeface="Courier New" pitchFamily="49" charset="0"/>
                <a:cs typeface="Courier New" pitchFamily="49" charset="0"/>
              </a:rPr>
              <a:t>next_item</a:t>
            </a:r>
            <a:endParaRPr lang="en-US" sz="1600" i="1" dirty="0">
              <a:latin typeface="Courier New" pitchFamily="49" charset="0"/>
              <a:cs typeface="Courier New" pitchFamily="49" charset="0"/>
            </a:endParaRPr>
          </a:p>
          <a:p>
            <a:pPr marL="804863" indent="0" eaLnBrk="1" hangingPunct="1">
              <a:buFont typeface="Wingdings" pitchFamily="2" charset="2"/>
              <a:buNone/>
              <a:defRPr/>
            </a:pPr>
            <a:r>
              <a:rPr lang="en-US" sz="1600" dirty="0">
                <a:latin typeface="Courier New" pitchFamily="49" charset="0"/>
                <a:cs typeface="Courier New" pitchFamily="49" charset="0"/>
              </a:rPr>
              <a:t>...</a:t>
            </a:r>
          </a:p>
          <a:p>
            <a:pPr marL="463550" indent="0" eaLnBrk="1" hangingPunct="1">
              <a:buFont typeface="Wingdings" pitchFamily="2" charset="2"/>
              <a:buNone/>
              <a:defRPr/>
            </a:pPr>
            <a:r>
              <a:rPr lang="en-US" sz="1600" dirty="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multiset</a:t>
            </a:r>
            <a:endParaRPr lang="en-US" smtClean="0">
              <a:latin typeface="Courier New" pitchFamily="49" charset="0"/>
              <a:cs typeface="Courier New" pitchFamily="49" charset="0"/>
            </a:endParaRPr>
          </a:p>
        </p:txBody>
      </p:sp>
      <p:sp>
        <p:nvSpPr>
          <p:cNvPr id="38914" name="Content Placeholder 2"/>
          <p:cNvSpPr>
            <a:spLocks noGrp="1"/>
          </p:cNvSpPr>
          <p:nvPr>
            <p:ph sz="quarter" idx="1"/>
          </p:nvPr>
        </p:nvSpPr>
        <p:spPr>
          <a:xfrm>
            <a:off x="612775" y="1600200"/>
            <a:ext cx="8153400" cy="4876800"/>
          </a:xfrm>
        </p:spPr>
        <p:txBody>
          <a:bodyPr/>
          <a:lstStyle/>
          <a:p>
            <a:pPr eaLnBrk="1" hangingPunct="1"/>
            <a:r>
              <a:rPr lang="en-US" smtClean="0"/>
              <a:t>The </a:t>
            </a:r>
            <a:r>
              <a:rPr lang="en-US" sz="2400" smtClean="0">
                <a:latin typeface="Courier New" pitchFamily="49" charset="0"/>
                <a:cs typeface="Courier New" pitchFamily="49" charset="0"/>
              </a:rPr>
              <a:t>multiset</a:t>
            </a:r>
            <a:r>
              <a:rPr lang="en-US" smtClean="0"/>
              <a:t> is the same as the </a:t>
            </a:r>
            <a:r>
              <a:rPr lang="en-US" sz="2400" smtClean="0">
                <a:latin typeface="Courier New" pitchFamily="49" charset="0"/>
                <a:cs typeface="Courier New" pitchFamily="49" charset="0"/>
              </a:rPr>
              <a:t>set</a:t>
            </a:r>
            <a:r>
              <a:rPr lang="en-US" smtClean="0"/>
              <a:t> except that it does not impose the requirement that the items be unique </a:t>
            </a:r>
          </a:p>
          <a:p>
            <a:pPr eaLnBrk="1" hangingPunct="1"/>
            <a:r>
              <a:rPr lang="en-US" smtClean="0"/>
              <a:t>The </a:t>
            </a:r>
            <a:r>
              <a:rPr lang="en-US" sz="2400" smtClean="0">
                <a:latin typeface="Courier New" pitchFamily="49" charset="0"/>
                <a:cs typeface="Courier New" pitchFamily="49" charset="0"/>
              </a:rPr>
              <a:t>insert</a:t>
            </a:r>
            <a:r>
              <a:rPr lang="en-US" smtClean="0"/>
              <a:t> function always inserts a new item, and duplicate items are retained</a:t>
            </a:r>
          </a:p>
          <a:p>
            <a:pPr eaLnBrk="1" hangingPunct="1"/>
            <a:r>
              <a:rPr lang="en-US" smtClean="0"/>
              <a:t>However, the </a:t>
            </a:r>
            <a:r>
              <a:rPr lang="en-US" sz="2400" smtClean="0">
                <a:latin typeface="Courier New" pitchFamily="49" charset="0"/>
                <a:cs typeface="Courier New" pitchFamily="49" charset="0"/>
              </a:rPr>
              <a:t>erase</a:t>
            </a:r>
            <a:r>
              <a:rPr lang="en-US" smtClean="0"/>
              <a:t> function removes all occurrences of the specified item because there may be duplicates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multiset</a:t>
            </a:r>
            <a:r>
              <a:rPr lang="en-US" smtClean="0"/>
              <a:t> (cont.)</a:t>
            </a:r>
          </a:p>
        </p:txBody>
      </p:sp>
      <p:sp>
        <p:nvSpPr>
          <p:cNvPr id="3" name="Content Placeholder 2"/>
          <p:cNvSpPr>
            <a:spLocks noGrp="1"/>
          </p:cNvSpPr>
          <p:nvPr>
            <p:ph sz="quarter" idx="1"/>
          </p:nvPr>
        </p:nvSpPr>
        <p:spPr>
          <a:xfrm>
            <a:off x="612775" y="1600200"/>
            <a:ext cx="8153400" cy="4876800"/>
          </a:xfrm>
        </p:spPr>
        <p:txBody>
          <a:bodyPr>
            <a:normAutofit fontScale="92500" lnSpcReduction="20000"/>
          </a:bodyPr>
          <a:lstStyle/>
          <a:p>
            <a:pPr eaLnBrk="1" hangingPunct="1">
              <a:defRPr/>
            </a:pPr>
            <a:r>
              <a:rPr lang="en-US" dirty="0"/>
              <a:t>The functions </a:t>
            </a:r>
            <a:r>
              <a:rPr lang="en-US" sz="2300" dirty="0" err="1">
                <a:latin typeface="Courier New" pitchFamily="49" charset="0"/>
                <a:cs typeface="Courier New" pitchFamily="49" charset="0"/>
              </a:rPr>
              <a:t>lower_bound</a:t>
            </a:r>
            <a:r>
              <a:rPr lang="en-US" dirty="0"/>
              <a:t> and </a:t>
            </a:r>
            <a:r>
              <a:rPr lang="en-US" sz="2300" dirty="0" err="1">
                <a:latin typeface="Courier New" pitchFamily="49" charset="0"/>
                <a:cs typeface="Courier New" pitchFamily="49" charset="0"/>
              </a:rPr>
              <a:t>upper_bound</a:t>
            </a:r>
            <a:r>
              <a:rPr lang="en-US" dirty="0"/>
              <a:t> can be used to select the group of entries that match a desired value</a:t>
            </a:r>
          </a:p>
          <a:p>
            <a:pPr eaLnBrk="1" hangingPunct="1">
              <a:defRPr/>
            </a:pPr>
            <a:r>
              <a:rPr lang="en-US" dirty="0"/>
              <a:t>If the item is present, both </a:t>
            </a:r>
            <a:r>
              <a:rPr lang="en-US" dirty="0" smtClean="0"/>
              <a:t>functions return </a:t>
            </a:r>
            <a:r>
              <a:rPr lang="en-US" dirty="0"/>
              <a:t>iterators </a:t>
            </a:r>
          </a:p>
          <a:p>
            <a:pPr lvl="1" eaLnBrk="1" hangingPunct="1">
              <a:defRPr/>
            </a:pPr>
            <a:r>
              <a:rPr lang="en-US" sz="2300" dirty="0" err="1">
                <a:latin typeface="Courier New" pitchFamily="49" charset="0"/>
                <a:cs typeface="Courier New" pitchFamily="49" charset="0"/>
              </a:rPr>
              <a:t>lower_bound</a:t>
            </a:r>
            <a:r>
              <a:rPr lang="en-US" dirty="0"/>
              <a:t> </a:t>
            </a:r>
            <a:r>
              <a:rPr lang="en-US" dirty="0" smtClean="0"/>
              <a:t>returns an iterator to </a:t>
            </a:r>
            <a:r>
              <a:rPr lang="en-US" dirty="0"/>
              <a:t>the first occurrence of the specified value </a:t>
            </a:r>
          </a:p>
          <a:p>
            <a:pPr lvl="1" eaLnBrk="1" hangingPunct="1">
              <a:defRPr/>
            </a:pPr>
            <a:r>
              <a:rPr lang="en-US" sz="2300" dirty="0" err="1">
                <a:latin typeface="Courier New" pitchFamily="49" charset="0"/>
                <a:cs typeface="Courier New" pitchFamily="49" charset="0"/>
              </a:rPr>
              <a:t>upper_bound</a:t>
            </a:r>
            <a:r>
              <a:rPr lang="en-US" dirty="0"/>
              <a:t> returns an iterator to the smallest item that is larger than the specified value</a:t>
            </a:r>
          </a:p>
          <a:p>
            <a:pPr eaLnBrk="1" hangingPunct="1">
              <a:defRPr/>
            </a:pPr>
            <a:r>
              <a:rPr lang="en-US" dirty="0"/>
              <a:t>The desired entries are between the iterators returned by these two functions</a:t>
            </a:r>
          </a:p>
          <a:p>
            <a:pPr eaLnBrk="1" hangingPunct="1">
              <a:defRPr/>
            </a:pPr>
            <a:r>
              <a:rPr lang="en-US" dirty="0" smtClean="0"/>
              <a:t>If </a:t>
            </a:r>
            <a:r>
              <a:rPr lang="en-US" dirty="0"/>
              <a:t>the item is not </a:t>
            </a:r>
            <a:r>
              <a:rPr lang="en-US" dirty="0" smtClean="0"/>
              <a:t>present, both </a:t>
            </a:r>
            <a:r>
              <a:rPr lang="en-US" sz="2300" dirty="0" err="1">
                <a:solidFill>
                  <a:prstClr val="black"/>
                </a:solidFill>
                <a:latin typeface="Courier New" pitchFamily="49" charset="0"/>
                <a:cs typeface="Courier New" pitchFamily="49" charset="0"/>
              </a:rPr>
              <a:t>upper_bound</a:t>
            </a:r>
            <a:r>
              <a:rPr lang="en-US" sz="2800" dirty="0">
                <a:solidFill>
                  <a:prstClr val="black"/>
                </a:solidFill>
              </a:rPr>
              <a:t> </a:t>
            </a:r>
            <a:r>
              <a:rPr lang="en-US" sz="2800" dirty="0" smtClean="0">
                <a:solidFill>
                  <a:prstClr val="black"/>
                </a:solidFill>
              </a:rPr>
              <a:t>and </a:t>
            </a:r>
            <a:r>
              <a:rPr lang="en-US" sz="2300" dirty="0" err="1" smtClean="0">
                <a:latin typeface="Courier New" pitchFamily="49" charset="0"/>
                <a:cs typeface="Courier New" pitchFamily="49" charset="0"/>
              </a:rPr>
              <a:t>lower_bound</a:t>
            </a:r>
            <a:r>
              <a:rPr lang="en-US" dirty="0" smtClean="0"/>
              <a:t> return </a:t>
            </a:r>
            <a:r>
              <a:rPr lang="en-US" dirty="0"/>
              <a:t>an iterator to </a:t>
            </a:r>
            <a:r>
              <a:rPr lang="en-US" dirty="0" smtClean="0"/>
              <a:t>the smallest </a:t>
            </a:r>
            <a:r>
              <a:rPr lang="en-US" dirty="0"/>
              <a:t>element that is larger than the specified </a:t>
            </a:r>
            <a:r>
              <a:rPr lang="en-US" dirty="0" smtClean="0"/>
              <a:t>entry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multiset</a:t>
            </a:r>
            <a:r>
              <a:rPr lang="en-US" smtClean="0"/>
              <a:t> (cont.)</a:t>
            </a:r>
          </a:p>
        </p:txBody>
      </p:sp>
      <p:sp>
        <p:nvSpPr>
          <p:cNvPr id="3" name="Content Placeholder 2"/>
          <p:cNvSpPr>
            <a:spLocks noGrp="1"/>
          </p:cNvSpPr>
          <p:nvPr>
            <p:ph sz="quarter" idx="1"/>
          </p:nvPr>
        </p:nvSpPr>
        <p:spPr>
          <a:xfrm>
            <a:off x="612775" y="1600200"/>
            <a:ext cx="8153400" cy="4876800"/>
          </a:xfrm>
        </p:spPr>
        <p:txBody>
          <a:bodyPr>
            <a:normAutofit fontScale="77500" lnSpcReduction="20000"/>
          </a:bodyPr>
          <a:lstStyle/>
          <a:p>
            <a:pPr eaLnBrk="1" hangingPunct="1">
              <a:defRPr/>
            </a:pPr>
            <a:r>
              <a:rPr lang="en-US" dirty="0" smtClean="0"/>
              <a:t>The </a:t>
            </a:r>
            <a:r>
              <a:rPr lang="en-US" dirty="0"/>
              <a:t>following function determines the number of </a:t>
            </a:r>
            <a:r>
              <a:rPr lang="en-US" dirty="0" smtClean="0"/>
              <a:t>occurrences of </a:t>
            </a:r>
            <a:r>
              <a:rPr lang="en-US" dirty="0"/>
              <a:t>the string </a:t>
            </a:r>
            <a:r>
              <a:rPr lang="en-US" sz="2300" dirty="0">
                <a:latin typeface="Courier New" pitchFamily="49" charset="0"/>
                <a:cs typeface="Courier New" pitchFamily="49" charset="0"/>
              </a:rPr>
              <a:t>target</a:t>
            </a:r>
            <a:r>
              <a:rPr lang="en-US" dirty="0"/>
              <a:t> in the </a:t>
            </a:r>
            <a:r>
              <a:rPr lang="en-US" sz="2300" dirty="0" err="1">
                <a:latin typeface="Courier New" pitchFamily="49" charset="0"/>
                <a:cs typeface="Courier New" pitchFamily="49" charset="0"/>
              </a:rPr>
              <a:t>multiset</a:t>
            </a:r>
            <a:r>
              <a:rPr lang="en-US" sz="2300" dirty="0">
                <a:latin typeface="Courier New" pitchFamily="49" charset="0"/>
                <a:cs typeface="Courier New" pitchFamily="49" charset="0"/>
              </a:rPr>
              <a:t>&lt;string&gt; </a:t>
            </a:r>
            <a:r>
              <a:rPr lang="en-US" sz="2300" dirty="0" err="1" smtClean="0">
                <a:latin typeface="Courier New" pitchFamily="49" charset="0"/>
                <a:cs typeface="Courier New" pitchFamily="49" charset="0"/>
              </a:rPr>
              <a:t>words_set</a:t>
            </a:r>
            <a:endParaRPr lang="en-US" dirty="0" smtClean="0">
              <a:latin typeface="Courier New" pitchFamily="49" charset="0"/>
              <a:cs typeface="Courier New" pitchFamily="49" charset="0"/>
            </a:endParaRPr>
          </a:p>
          <a:p>
            <a:pPr eaLnBrk="1" hangingPunct="1">
              <a:defRPr/>
            </a:pPr>
            <a:endParaRPr lang="en-US" dirty="0"/>
          </a:p>
          <a:p>
            <a:pPr marL="0" indent="0" eaLnBrk="1" hangingPunct="1">
              <a:buFont typeface="Wingdings" pitchFamily="2" charset="2"/>
              <a:buNone/>
              <a:defRPr/>
            </a:pPr>
            <a:r>
              <a:rPr lang="en-US" sz="2300" dirty="0" err="1">
                <a:latin typeface="Courier New" pitchFamily="49" charset="0"/>
                <a:cs typeface="Courier New" pitchFamily="49" charset="0"/>
              </a:rPr>
              <a:t>int</a:t>
            </a:r>
            <a:r>
              <a:rPr lang="en-US" sz="2300" dirty="0">
                <a:latin typeface="Courier New" pitchFamily="49" charset="0"/>
                <a:cs typeface="Courier New" pitchFamily="49" charset="0"/>
              </a:rPr>
              <a:t> </a:t>
            </a:r>
            <a:r>
              <a:rPr lang="en-US" sz="2300" dirty="0" err="1">
                <a:latin typeface="Courier New" pitchFamily="49" charset="0"/>
                <a:cs typeface="Courier New" pitchFamily="49" charset="0"/>
              </a:rPr>
              <a:t>count_occurrences</a:t>
            </a:r>
            <a:r>
              <a:rPr lang="en-US" sz="2300" dirty="0">
                <a:latin typeface="Courier New" pitchFamily="49" charset="0"/>
                <a:cs typeface="Courier New" pitchFamily="49" charset="0"/>
              </a:rPr>
              <a:t>(</a:t>
            </a:r>
            <a:r>
              <a:rPr lang="en-US" sz="2300" dirty="0" err="1">
                <a:latin typeface="Courier New" pitchFamily="49" charset="0"/>
                <a:cs typeface="Courier New" pitchFamily="49" charset="0"/>
              </a:rPr>
              <a:t>const</a:t>
            </a:r>
            <a:r>
              <a:rPr lang="en-US" sz="2300" dirty="0">
                <a:latin typeface="Courier New" pitchFamily="49" charset="0"/>
                <a:cs typeface="Courier New" pitchFamily="49" charset="0"/>
              </a:rPr>
              <a:t> </a:t>
            </a:r>
            <a:r>
              <a:rPr lang="en-US" sz="2300" dirty="0" err="1">
                <a:latin typeface="Courier New" pitchFamily="49" charset="0"/>
                <a:cs typeface="Courier New" pitchFamily="49" charset="0"/>
              </a:rPr>
              <a:t>multiset</a:t>
            </a:r>
            <a:r>
              <a:rPr lang="en-US" sz="2300" dirty="0">
                <a:latin typeface="Courier New" pitchFamily="49" charset="0"/>
                <a:cs typeface="Courier New" pitchFamily="49" charset="0"/>
              </a:rPr>
              <a:t>&lt;string&gt;&amp; </a:t>
            </a:r>
            <a:r>
              <a:rPr lang="en-US" sz="2300" dirty="0" err="1">
                <a:latin typeface="Courier New" pitchFamily="49" charset="0"/>
                <a:cs typeface="Courier New" pitchFamily="49" charset="0"/>
              </a:rPr>
              <a:t>words_set</a:t>
            </a:r>
            <a:r>
              <a:rPr lang="en-US" sz="2300" dirty="0">
                <a:latin typeface="Courier New" pitchFamily="49" charset="0"/>
                <a:cs typeface="Courier New" pitchFamily="49" charset="0"/>
              </a:rPr>
              <a:t>,</a:t>
            </a:r>
          </a:p>
          <a:p>
            <a:pPr marL="3030538" indent="0" eaLnBrk="1" hangingPunct="1">
              <a:buFont typeface="Wingdings" pitchFamily="2" charset="2"/>
              <a:buNone/>
              <a:defRPr/>
            </a:pPr>
            <a:r>
              <a:rPr lang="en-US" sz="2300" dirty="0" err="1">
                <a:latin typeface="Courier New" pitchFamily="49" charset="0"/>
                <a:cs typeface="Courier New" pitchFamily="49" charset="0"/>
              </a:rPr>
              <a:t>const</a:t>
            </a:r>
            <a:r>
              <a:rPr lang="en-US" sz="2300" dirty="0">
                <a:latin typeface="Courier New" pitchFamily="49" charset="0"/>
                <a:cs typeface="Courier New" pitchFamily="49" charset="0"/>
              </a:rPr>
              <a:t> string&amp; target) {</a:t>
            </a:r>
          </a:p>
          <a:p>
            <a:pPr marL="341313" indent="0" eaLnBrk="1" hangingPunct="1">
              <a:buFont typeface="Wingdings" pitchFamily="2" charset="2"/>
              <a:buNone/>
              <a:defRPr/>
            </a:pPr>
            <a:r>
              <a:rPr lang="en-US" sz="2300" dirty="0" err="1">
                <a:latin typeface="Courier New" pitchFamily="49" charset="0"/>
                <a:cs typeface="Courier New" pitchFamily="49" charset="0"/>
              </a:rPr>
              <a:t>multiset</a:t>
            </a:r>
            <a:r>
              <a:rPr lang="en-US" sz="2300" dirty="0">
                <a:latin typeface="Courier New" pitchFamily="49" charset="0"/>
                <a:cs typeface="Courier New" pitchFamily="49" charset="0"/>
              </a:rPr>
              <a:t>&lt;string&gt;::</a:t>
            </a:r>
            <a:r>
              <a:rPr lang="en-US" sz="2300" dirty="0" err="1">
                <a:latin typeface="Courier New" pitchFamily="49" charset="0"/>
                <a:cs typeface="Courier New" pitchFamily="49" charset="0"/>
              </a:rPr>
              <a:t>const_iterator</a:t>
            </a:r>
            <a:r>
              <a:rPr lang="en-US" sz="2300" dirty="0">
                <a:latin typeface="Courier New" pitchFamily="49" charset="0"/>
                <a:cs typeface="Courier New" pitchFamily="49" charset="0"/>
              </a:rPr>
              <a:t> </a:t>
            </a:r>
            <a:r>
              <a:rPr lang="en-US" sz="2300" dirty="0" err="1">
                <a:latin typeface="Courier New" pitchFamily="49" charset="0"/>
                <a:cs typeface="Courier New" pitchFamily="49" charset="0"/>
              </a:rPr>
              <a:t>first_itr</a:t>
            </a:r>
            <a:r>
              <a:rPr lang="en-US" sz="2300" dirty="0">
                <a:latin typeface="Courier New" pitchFamily="49" charset="0"/>
                <a:cs typeface="Courier New" pitchFamily="49" charset="0"/>
              </a:rPr>
              <a:t> =</a:t>
            </a:r>
          </a:p>
          <a:p>
            <a:pPr marL="682625" indent="0" eaLnBrk="1" hangingPunct="1">
              <a:buFont typeface="Wingdings" pitchFamily="2" charset="2"/>
              <a:buNone/>
              <a:defRPr/>
            </a:pPr>
            <a:r>
              <a:rPr lang="en-US" sz="2300" dirty="0" err="1">
                <a:latin typeface="Courier New" pitchFamily="49" charset="0"/>
                <a:cs typeface="Courier New" pitchFamily="49" charset="0"/>
              </a:rPr>
              <a:t>words_set.lower_bound</a:t>
            </a:r>
            <a:r>
              <a:rPr lang="en-US" sz="2300" dirty="0">
                <a:latin typeface="Courier New" pitchFamily="49" charset="0"/>
                <a:cs typeface="Courier New" pitchFamily="49" charset="0"/>
              </a:rPr>
              <a:t>(target);</a:t>
            </a:r>
          </a:p>
          <a:p>
            <a:pPr marL="341313" indent="0" eaLnBrk="1" hangingPunct="1">
              <a:buFont typeface="Wingdings" pitchFamily="2" charset="2"/>
              <a:buNone/>
              <a:defRPr/>
            </a:pPr>
            <a:r>
              <a:rPr lang="en-US" sz="2300" dirty="0" err="1">
                <a:latin typeface="Courier New" pitchFamily="49" charset="0"/>
                <a:cs typeface="Courier New" pitchFamily="49" charset="0"/>
              </a:rPr>
              <a:t>multiset</a:t>
            </a:r>
            <a:r>
              <a:rPr lang="en-US" sz="2300" dirty="0">
                <a:latin typeface="Courier New" pitchFamily="49" charset="0"/>
                <a:cs typeface="Courier New" pitchFamily="49" charset="0"/>
              </a:rPr>
              <a:t>&lt;string&gt;::</a:t>
            </a:r>
            <a:r>
              <a:rPr lang="en-US" sz="2300" dirty="0" err="1">
                <a:latin typeface="Courier New" pitchFamily="49" charset="0"/>
                <a:cs typeface="Courier New" pitchFamily="49" charset="0"/>
              </a:rPr>
              <a:t>const_iterator</a:t>
            </a:r>
            <a:r>
              <a:rPr lang="en-US" sz="2300" dirty="0">
                <a:latin typeface="Courier New" pitchFamily="49" charset="0"/>
                <a:cs typeface="Courier New" pitchFamily="49" charset="0"/>
              </a:rPr>
              <a:t> </a:t>
            </a:r>
            <a:r>
              <a:rPr lang="en-US" sz="2300" dirty="0" err="1">
                <a:latin typeface="Courier New" pitchFamily="49" charset="0"/>
                <a:cs typeface="Courier New" pitchFamily="49" charset="0"/>
              </a:rPr>
              <a:t>last_itr</a:t>
            </a:r>
            <a:r>
              <a:rPr lang="en-US" sz="2300" dirty="0">
                <a:latin typeface="Courier New" pitchFamily="49" charset="0"/>
                <a:cs typeface="Courier New" pitchFamily="49" charset="0"/>
              </a:rPr>
              <a:t> =</a:t>
            </a:r>
          </a:p>
          <a:p>
            <a:pPr marL="682625" indent="0" eaLnBrk="1" hangingPunct="1">
              <a:buFont typeface="Wingdings" pitchFamily="2" charset="2"/>
              <a:buNone/>
              <a:defRPr/>
            </a:pPr>
            <a:r>
              <a:rPr lang="en-US" sz="2300" dirty="0" err="1">
                <a:latin typeface="Courier New" pitchFamily="49" charset="0"/>
                <a:cs typeface="Courier New" pitchFamily="49" charset="0"/>
              </a:rPr>
              <a:t>words_set.upper_bound</a:t>
            </a:r>
            <a:r>
              <a:rPr lang="en-US" sz="2300" dirty="0">
                <a:latin typeface="Courier New" pitchFamily="49" charset="0"/>
                <a:cs typeface="Courier New" pitchFamily="49" charset="0"/>
              </a:rPr>
              <a:t>(target);</a:t>
            </a:r>
          </a:p>
          <a:p>
            <a:pPr marL="341313" indent="0" eaLnBrk="1" hangingPunct="1">
              <a:buFont typeface="Wingdings" pitchFamily="2" charset="2"/>
              <a:buNone/>
              <a:defRPr/>
            </a:pPr>
            <a:r>
              <a:rPr lang="en-US" sz="2300" dirty="0" err="1">
                <a:latin typeface="Courier New" pitchFamily="49" charset="0"/>
                <a:cs typeface="Courier New" pitchFamily="49" charset="0"/>
              </a:rPr>
              <a:t>int</a:t>
            </a:r>
            <a:r>
              <a:rPr lang="en-US" sz="2300" dirty="0">
                <a:latin typeface="Courier New" pitchFamily="49" charset="0"/>
                <a:cs typeface="Courier New" pitchFamily="49" charset="0"/>
              </a:rPr>
              <a:t> count = 0;</a:t>
            </a:r>
          </a:p>
          <a:p>
            <a:pPr marL="341313" indent="0" eaLnBrk="1" hangingPunct="1">
              <a:buFont typeface="Wingdings" pitchFamily="2" charset="2"/>
              <a:buNone/>
              <a:defRPr/>
            </a:pPr>
            <a:r>
              <a:rPr lang="en-US" sz="2300" dirty="0">
                <a:latin typeface="Courier New" pitchFamily="49" charset="0"/>
                <a:cs typeface="Courier New" pitchFamily="49" charset="0"/>
              </a:rPr>
              <a:t>for (</a:t>
            </a:r>
            <a:r>
              <a:rPr lang="en-US" sz="2300" dirty="0" err="1">
                <a:latin typeface="Courier New" pitchFamily="49" charset="0"/>
                <a:cs typeface="Courier New" pitchFamily="49" charset="0"/>
              </a:rPr>
              <a:t>multiset</a:t>
            </a:r>
            <a:r>
              <a:rPr lang="en-US" sz="2300" dirty="0">
                <a:latin typeface="Courier New" pitchFamily="49" charset="0"/>
                <a:cs typeface="Courier New" pitchFamily="49" charset="0"/>
              </a:rPr>
              <a:t>&lt;string&gt;::</a:t>
            </a:r>
            <a:r>
              <a:rPr lang="en-US" sz="2300" dirty="0" err="1">
                <a:latin typeface="Courier New" pitchFamily="49" charset="0"/>
                <a:cs typeface="Courier New" pitchFamily="49" charset="0"/>
              </a:rPr>
              <a:t>const_iterator</a:t>
            </a:r>
            <a:r>
              <a:rPr lang="en-US" sz="2300" dirty="0">
                <a:latin typeface="Courier New" pitchFamily="49" charset="0"/>
                <a:cs typeface="Courier New" pitchFamily="49" charset="0"/>
              </a:rPr>
              <a:t> </a:t>
            </a:r>
            <a:r>
              <a:rPr lang="en-US" sz="2300" dirty="0" err="1">
                <a:latin typeface="Courier New" pitchFamily="49" charset="0"/>
                <a:cs typeface="Courier New" pitchFamily="49" charset="0"/>
              </a:rPr>
              <a:t>itr</a:t>
            </a:r>
            <a:r>
              <a:rPr lang="en-US" sz="2300" dirty="0">
                <a:latin typeface="Courier New" pitchFamily="49" charset="0"/>
                <a:cs typeface="Courier New" pitchFamily="49" charset="0"/>
              </a:rPr>
              <a:t> = </a:t>
            </a:r>
            <a:r>
              <a:rPr lang="en-US" sz="2300" dirty="0" err="1">
                <a:latin typeface="Courier New" pitchFamily="49" charset="0"/>
                <a:cs typeface="Courier New" pitchFamily="49" charset="0"/>
              </a:rPr>
              <a:t>first_itr</a:t>
            </a:r>
            <a:r>
              <a:rPr lang="en-US" sz="2300" dirty="0">
                <a:latin typeface="Courier New" pitchFamily="49" charset="0"/>
                <a:cs typeface="Courier New" pitchFamily="49" charset="0"/>
              </a:rPr>
              <a:t>;</a:t>
            </a:r>
          </a:p>
          <a:p>
            <a:pPr marL="1023938" indent="0" eaLnBrk="1" hangingPunct="1">
              <a:buFont typeface="Wingdings" pitchFamily="2" charset="2"/>
              <a:buNone/>
              <a:defRPr/>
            </a:pPr>
            <a:r>
              <a:rPr lang="en-US" sz="2300" dirty="0" err="1">
                <a:latin typeface="Courier New" pitchFamily="49" charset="0"/>
                <a:cs typeface="Courier New" pitchFamily="49" charset="0"/>
              </a:rPr>
              <a:t>itr</a:t>
            </a:r>
            <a:r>
              <a:rPr lang="en-US" sz="2300" dirty="0">
                <a:latin typeface="Courier New" pitchFamily="49" charset="0"/>
                <a:cs typeface="Courier New" pitchFamily="49" charset="0"/>
              </a:rPr>
              <a:t> != </a:t>
            </a:r>
            <a:r>
              <a:rPr lang="en-US" sz="2300" dirty="0" err="1">
                <a:latin typeface="Courier New" pitchFamily="49" charset="0"/>
                <a:cs typeface="Courier New" pitchFamily="49" charset="0"/>
              </a:rPr>
              <a:t>last_itr</a:t>
            </a:r>
            <a:r>
              <a:rPr lang="en-US" sz="2300" dirty="0">
                <a:latin typeface="Courier New" pitchFamily="49" charset="0"/>
                <a:cs typeface="Courier New" pitchFamily="49" charset="0"/>
              </a:rPr>
              <a:t>; ++</a:t>
            </a:r>
            <a:r>
              <a:rPr lang="en-US" sz="2300" dirty="0" err="1">
                <a:latin typeface="Courier New" pitchFamily="49" charset="0"/>
                <a:cs typeface="Courier New" pitchFamily="49" charset="0"/>
              </a:rPr>
              <a:t>itr</a:t>
            </a:r>
            <a:r>
              <a:rPr lang="en-US" sz="2300" dirty="0">
                <a:latin typeface="Courier New" pitchFamily="49" charset="0"/>
                <a:cs typeface="Courier New" pitchFamily="49" charset="0"/>
              </a:rPr>
              <a:t>)</a:t>
            </a:r>
          </a:p>
          <a:p>
            <a:pPr marL="682625" indent="0" eaLnBrk="1" hangingPunct="1">
              <a:buFont typeface="Wingdings" pitchFamily="2" charset="2"/>
              <a:buNone/>
              <a:defRPr/>
            </a:pPr>
            <a:r>
              <a:rPr lang="en-US" sz="2300" dirty="0">
                <a:latin typeface="Courier New" pitchFamily="49" charset="0"/>
                <a:cs typeface="Courier New" pitchFamily="49" charset="0"/>
              </a:rPr>
              <a:t>++count;</a:t>
            </a:r>
          </a:p>
          <a:p>
            <a:pPr marL="341313" indent="0" eaLnBrk="1" hangingPunct="1">
              <a:buFont typeface="Wingdings" pitchFamily="2" charset="2"/>
              <a:buNone/>
              <a:defRPr/>
            </a:pPr>
            <a:r>
              <a:rPr lang="en-US" sz="2300" dirty="0">
                <a:latin typeface="Courier New" pitchFamily="49" charset="0"/>
                <a:cs typeface="Courier New" pitchFamily="49" charset="0"/>
              </a:rPr>
              <a:t>return count;</a:t>
            </a:r>
          </a:p>
          <a:p>
            <a:pPr marL="0" indent="0" eaLnBrk="1" hangingPunct="1">
              <a:buFont typeface="Wingdings" pitchFamily="2" charset="2"/>
              <a:buNone/>
              <a:defRPr/>
            </a:pPr>
            <a:r>
              <a:rPr lang="en-US" sz="2300" dirty="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multiset</a:t>
            </a:r>
            <a:r>
              <a:rPr lang="en-US" smtClean="0"/>
              <a:t> (cont.)</a:t>
            </a:r>
          </a:p>
        </p:txBody>
      </p:sp>
      <p:sp>
        <p:nvSpPr>
          <p:cNvPr id="3" name="Content Placeholder 2"/>
          <p:cNvSpPr>
            <a:spLocks noGrp="1"/>
          </p:cNvSpPr>
          <p:nvPr>
            <p:ph sz="quarter" idx="1"/>
          </p:nvPr>
        </p:nvSpPr>
        <p:spPr>
          <a:xfrm>
            <a:off x="612775" y="1600200"/>
            <a:ext cx="8153400" cy="4876800"/>
          </a:xfrm>
        </p:spPr>
        <p:txBody>
          <a:bodyPr>
            <a:normAutofit fontScale="92500" lnSpcReduction="20000"/>
          </a:bodyPr>
          <a:lstStyle/>
          <a:p>
            <a:pPr eaLnBrk="1" hangingPunct="1">
              <a:defRPr/>
            </a:pPr>
            <a:r>
              <a:rPr lang="en-US" dirty="0"/>
              <a:t>These functions are also defined for the </a:t>
            </a:r>
            <a:r>
              <a:rPr lang="en-US" dirty="0" smtClean="0"/>
              <a:t>set </a:t>
            </a:r>
          </a:p>
          <a:p>
            <a:pPr eaLnBrk="1" hangingPunct="1">
              <a:defRPr/>
            </a:pPr>
            <a:r>
              <a:rPr lang="en-US" dirty="0" smtClean="0"/>
              <a:t>They </a:t>
            </a:r>
            <a:r>
              <a:rPr lang="en-US" dirty="0"/>
              <a:t>can be used to define a </a:t>
            </a:r>
            <a:r>
              <a:rPr lang="en-US" dirty="0" smtClean="0"/>
              <a:t>subset by </a:t>
            </a:r>
            <a:r>
              <a:rPr lang="en-US" dirty="0"/>
              <a:t>setting a pair of iterators to two values within the </a:t>
            </a:r>
            <a:r>
              <a:rPr lang="en-US" dirty="0" smtClean="0"/>
              <a:t>set </a:t>
            </a:r>
          </a:p>
          <a:p>
            <a:pPr eaLnBrk="1" hangingPunct="1">
              <a:defRPr/>
            </a:pPr>
            <a:r>
              <a:rPr lang="en-US" dirty="0" smtClean="0"/>
              <a:t>For </a:t>
            </a:r>
            <a:r>
              <a:rPr lang="en-US" dirty="0"/>
              <a:t>example, if the </a:t>
            </a:r>
            <a:r>
              <a:rPr lang="en-US" dirty="0" smtClean="0"/>
              <a:t>set fruits </a:t>
            </a:r>
            <a:r>
              <a:rPr lang="en-US" dirty="0"/>
              <a:t>is </a:t>
            </a:r>
            <a:r>
              <a:rPr lang="en-US" sz="2400" dirty="0">
                <a:latin typeface="Courier New" pitchFamily="49" charset="0"/>
                <a:cs typeface="Courier New" pitchFamily="49" charset="0"/>
              </a:rPr>
              <a:t>{"Apples", "Grapes", "Oranges", "Peaches", "Pears", "Pineapples</a:t>
            </a:r>
            <a:r>
              <a:rPr lang="en-US" sz="2400" dirty="0" smtClean="0">
                <a:latin typeface="Courier New" pitchFamily="49" charset="0"/>
                <a:cs typeface="Courier New" pitchFamily="49" charset="0"/>
              </a:rPr>
              <a:t>", "</a:t>
            </a:r>
            <a:r>
              <a:rPr lang="en-US" sz="2400" dirty="0">
                <a:latin typeface="Courier New" pitchFamily="49" charset="0"/>
                <a:cs typeface="Courier New" pitchFamily="49" charset="0"/>
              </a:rPr>
              <a:t>Tomatoes"}, </a:t>
            </a:r>
            <a:r>
              <a:rPr lang="en-US" dirty="0"/>
              <a:t>then</a:t>
            </a:r>
          </a:p>
          <a:p>
            <a:pPr marL="914400" indent="0" eaLnBrk="1" hangingPunct="1">
              <a:buFont typeface="Wingdings" pitchFamily="2" charset="2"/>
              <a:buNone/>
              <a:defRPr/>
            </a:pPr>
            <a:r>
              <a:rPr lang="en-US" sz="2400" dirty="0" err="1">
                <a:latin typeface="Courier New" pitchFamily="49" charset="0"/>
                <a:cs typeface="Courier New" pitchFamily="49" charset="0"/>
              </a:rPr>
              <a:t>lower_bound</a:t>
            </a:r>
            <a:r>
              <a:rPr lang="en-US" sz="2400" dirty="0">
                <a:latin typeface="Courier New" pitchFamily="49" charset="0"/>
                <a:cs typeface="Courier New" pitchFamily="49" charset="0"/>
              </a:rPr>
              <a:t>("Peaches")</a:t>
            </a:r>
          </a:p>
          <a:p>
            <a:pPr marL="0" indent="0" eaLnBrk="1" hangingPunct="1">
              <a:buFont typeface="Wingdings" pitchFamily="2" charset="2"/>
              <a:buNone/>
              <a:defRPr/>
            </a:pPr>
            <a:r>
              <a:rPr lang="en-US" dirty="0" smtClean="0"/>
              <a:t>	would </a:t>
            </a:r>
            <a:r>
              <a:rPr lang="en-US" dirty="0"/>
              <a:t>return an iterator to </a:t>
            </a:r>
            <a:r>
              <a:rPr lang="en-US" sz="2400" dirty="0">
                <a:latin typeface="Courier New" pitchFamily="49" charset="0"/>
                <a:cs typeface="Courier New" pitchFamily="49" charset="0"/>
              </a:rPr>
              <a:t>"Peaches", </a:t>
            </a:r>
            <a:r>
              <a:rPr lang="en-US" dirty="0"/>
              <a:t>and</a:t>
            </a:r>
          </a:p>
          <a:p>
            <a:pPr marL="914400" indent="0" eaLnBrk="1" hangingPunct="1">
              <a:buFont typeface="Wingdings" pitchFamily="2" charset="2"/>
              <a:buNone/>
              <a:defRPr/>
            </a:pPr>
            <a:r>
              <a:rPr lang="en-US" sz="2400" dirty="0" err="1">
                <a:latin typeface="Courier New" pitchFamily="49" charset="0"/>
                <a:cs typeface="Courier New" pitchFamily="49" charset="0"/>
              </a:rPr>
              <a:t>upper_bound</a:t>
            </a:r>
            <a:r>
              <a:rPr lang="en-US" sz="2400" dirty="0">
                <a:latin typeface="Courier New" pitchFamily="49" charset="0"/>
                <a:cs typeface="Courier New" pitchFamily="49" charset="0"/>
              </a:rPr>
              <a:t>("Pineapples")</a:t>
            </a:r>
          </a:p>
          <a:p>
            <a:pPr marL="0" indent="0" eaLnBrk="1" hangingPunct="1">
              <a:buFont typeface="Wingdings" pitchFamily="2" charset="2"/>
              <a:buNone/>
              <a:defRPr/>
            </a:pPr>
            <a:r>
              <a:rPr lang="en-US" dirty="0" smtClean="0"/>
              <a:t>	would </a:t>
            </a:r>
            <a:r>
              <a:rPr lang="en-US" dirty="0"/>
              <a:t>return an iterator to </a:t>
            </a:r>
            <a:r>
              <a:rPr lang="en-US" sz="2400" dirty="0">
                <a:latin typeface="Courier New" pitchFamily="49" charset="0"/>
                <a:cs typeface="Courier New" pitchFamily="49" charset="0"/>
              </a:rPr>
              <a:t>"Tomatoes". </a:t>
            </a:r>
            <a:endParaRPr lang="en-US" sz="2400" dirty="0" smtClean="0">
              <a:latin typeface="Courier New" pitchFamily="49" charset="0"/>
              <a:cs typeface="Courier New" pitchFamily="49" charset="0"/>
            </a:endParaRPr>
          </a:p>
          <a:p>
            <a:pPr eaLnBrk="1" hangingPunct="1">
              <a:defRPr/>
            </a:pPr>
            <a:r>
              <a:rPr lang="en-US" dirty="0" smtClean="0"/>
              <a:t>These </a:t>
            </a:r>
            <a:r>
              <a:rPr lang="en-US" dirty="0"/>
              <a:t>two iterators would define the </a:t>
            </a:r>
            <a:r>
              <a:rPr lang="en-US" dirty="0" smtClean="0"/>
              <a:t>subset of </a:t>
            </a:r>
            <a:r>
              <a:rPr lang="en-US" dirty="0"/>
              <a:t>fruits between </a:t>
            </a:r>
            <a:r>
              <a:rPr lang="en-US" sz="2400" dirty="0">
                <a:latin typeface="Courier New" pitchFamily="49" charset="0"/>
                <a:cs typeface="Courier New" pitchFamily="49" charset="0"/>
              </a:rPr>
              <a:t>"Peaches" </a:t>
            </a:r>
            <a:r>
              <a:rPr lang="en-US" dirty="0"/>
              <a:t>and </a:t>
            </a:r>
            <a:r>
              <a:rPr lang="en-US" sz="2400" dirty="0">
                <a:latin typeface="Courier New" pitchFamily="49" charset="0"/>
                <a:cs typeface="Courier New" pitchFamily="49" charset="0"/>
              </a:rPr>
              <a:t>"Pineapples"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612775" y="228600"/>
            <a:ext cx="8153400" cy="990600"/>
          </a:xfrm>
        </p:spPr>
        <p:txBody>
          <a:bodyPr/>
          <a:lstStyle/>
          <a:p>
            <a:pPr eaLnBrk="1" hangingPunct="1"/>
            <a:r>
              <a:rPr lang="en-US" smtClean="0"/>
              <a:t>Standard Library Class </a:t>
            </a:r>
            <a:r>
              <a:rPr lang="en-US" sz="4000" smtClean="0">
                <a:latin typeface="Courier New" pitchFamily="49" charset="0"/>
                <a:cs typeface="Courier New" pitchFamily="49" charset="0"/>
              </a:rPr>
              <a:t>pair</a:t>
            </a:r>
            <a:endParaRPr lang="en-US" smtClean="0">
              <a:latin typeface="Courier New" pitchFamily="49" charset="0"/>
              <a:cs typeface="Courier New" pitchFamily="49" charset="0"/>
            </a:endParaRPr>
          </a:p>
        </p:txBody>
      </p:sp>
      <p:sp>
        <p:nvSpPr>
          <p:cNvPr id="43010" name="Content Placeholder 2"/>
          <p:cNvSpPr>
            <a:spLocks noGrp="1"/>
          </p:cNvSpPr>
          <p:nvPr>
            <p:ph sz="quarter" idx="1"/>
          </p:nvPr>
        </p:nvSpPr>
        <p:spPr>
          <a:xfrm>
            <a:off x="612775" y="1600200"/>
            <a:ext cx="8153400" cy="4876800"/>
          </a:xfrm>
        </p:spPr>
        <p:txBody>
          <a:bodyPr/>
          <a:lstStyle/>
          <a:p>
            <a:pPr eaLnBrk="1" hangingPunct="1"/>
            <a:r>
              <a:rPr lang="en-US" smtClean="0"/>
              <a:t>The C++ standard library defines the class </a:t>
            </a:r>
            <a:r>
              <a:rPr lang="en-US" sz="2400" smtClean="0">
                <a:latin typeface="Courier New" pitchFamily="49" charset="0"/>
                <a:cs typeface="Courier New" pitchFamily="49" charset="0"/>
              </a:rPr>
              <a:t>pair</a:t>
            </a:r>
            <a:r>
              <a:rPr lang="en-US" smtClean="0"/>
              <a:t> in the header &lt;</a:t>
            </a:r>
            <a:r>
              <a:rPr lang="en-US" sz="2400" smtClean="0">
                <a:latin typeface="Courier New" pitchFamily="49" charset="0"/>
                <a:cs typeface="Courier New" pitchFamily="49" charset="0"/>
              </a:rPr>
              <a:t>utility</a:t>
            </a:r>
            <a:r>
              <a:rPr lang="en-US" smtClean="0"/>
              <a:t>&gt; </a:t>
            </a:r>
          </a:p>
          <a:p>
            <a:pPr eaLnBrk="1" hangingPunct="1"/>
            <a:r>
              <a:rPr lang="en-US" smtClean="0"/>
              <a:t>This class is a simple grouping of two values typically of different types </a:t>
            </a:r>
          </a:p>
          <a:p>
            <a:pPr eaLnBrk="1" hangingPunct="1"/>
            <a:r>
              <a:rPr lang="en-US" smtClean="0"/>
              <a:t>The members are named </a:t>
            </a:r>
            <a:r>
              <a:rPr lang="en-US" sz="2400" smtClean="0">
                <a:latin typeface="Courier New" pitchFamily="49" charset="0"/>
                <a:cs typeface="Courier New" pitchFamily="49" charset="0"/>
              </a:rPr>
              <a:t>first</a:t>
            </a:r>
            <a:r>
              <a:rPr lang="en-US" smtClean="0"/>
              <a:t> and </a:t>
            </a:r>
            <a:r>
              <a:rPr lang="en-US" sz="2400" smtClean="0">
                <a:latin typeface="Courier New" pitchFamily="49" charset="0"/>
                <a:cs typeface="Courier New" pitchFamily="49" charset="0"/>
              </a:rPr>
              <a:t>second</a:t>
            </a:r>
            <a:r>
              <a:rPr lang="en-US" smtClean="0"/>
              <a:t> </a:t>
            </a:r>
          </a:p>
          <a:p>
            <a:pPr eaLnBrk="1" hangingPunct="1"/>
            <a:r>
              <a:rPr lang="en-US" smtClean="0"/>
              <a:t>Pairs are used as the return type from functions that need to return two values, such as the </a:t>
            </a:r>
            <a:r>
              <a:rPr lang="en-US" sz="2400" smtClean="0">
                <a:latin typeface="Courier New" pitchFamily="49" charset="0"/>
                <a:cs typeface="Courier New" pitchFamily="49" charset="0"/>
              </a:rPr>
              <a:t>set::insert </a:t>
            </a:r>
            <a:r>
              <a:rPr lang="en-US" smtClean="0"/>
              <a:t>function, and as the element type for </a:t>
            </a:r>
            <a:r>
              <a:rPr lang="en-US" sz="2400" smtClean="0">
                <a:latin typeface="Courier New" pitchFamily="49" charset="0"/>
                <a:cs typeface="Courier New" pitchFamily="49" charset="0"/>
              </a:rPr>
              <a:t>maps</a:t>
            </a:r>
          </a:p>
          <a:p>
            <a:pPr eaLnBrk="1" hangingPunct="1"/>
            <a:r>
              <a:rPr lang="en-US" smtClean="0"/>
              <a:t>Since all of its members are public, it is declared as a </a:t>
            </a:r>
            <a:r>
              <a:rPr lang="en-US" sz="2400" smtClean="0">
                <a:latin typeface="Courier New" pitchFamily="49" charset="0"/>
                <a:cs typeface="Courier New" pitchFamily="49" charset="0"/>
              </a:rPr>
              <a:t>struct</a:t>
            </a:r>
            <a:r>
              <a:rPr lang="en-US"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12775" y="228600"/>
            <a:ext cx="8153400" cy="990600"/>
          </a:xfrm>
        </p:spPr>
        <p:txBody>
          <a:bodyPr/>
          <a:lstStyle/>
          <a:p>
            <a:pPr eaLnBrk="1" hangingPunct="1"/>
            <a:r>
              <a:rPr lang="en-US" smtClean="0"/>
              <a:t>Chapter Objectives (cont.)</a:t>
            </a:r>
          </a:p>
        </p:txBody>
      </p:sp>
      <p:sp>
        <p:nvSpPr>
          <p:cNvPr id="16386" name="Rectangle 3"/>
          <p:cNvSpPr>
            <a:spLocks noGrp="1" noChangeArrowheads="1"/>
          </p:cNvSpPr>
          <p:nvPr>
            <p:ph sz="quarter" idx="1"/>
          </p:nvPr>
        </p:nvSpPr>
        <p:spPr>
          <a:xfrm>
            <a:off x="612775" y="1600200"/>
            <a:ext cx="8153400" cy="4495800"/>
          </a:xfrm>
        </p:spPr>
        <p:txBody>
          <a:bodyPr/>
          <a:lstStyle/>
          <a:p>
            <a:pPr eaLnBrk="1" hangingPunct="1"/>
            <a:r>
              <a:rPr lang="en-US" smtClean="0"/>
              <a:t>To learn how to implement both hash table forms</a:t>
            </a:r>
          </a:p>
          <a:p>
            <a:pPr eaLnBrk="1" hangingPunct="1"/>
            <a:r>
              <a:rPr lang="en-US" smtClean="0"/>
              <a:t>To be introduced to the implementation of </a:t>
            </a:r>
            <a:r>
              <a:rPr lang="en-US" smtClean="0">
                <a:latin typeface="Courier New" pitchFamily="49" charset="0"/>
                <a:cs typeface="Courier New" pitchFamily="49" charset="0"/>
              </a:rPr>
              <a:t>map</a:t>
            </a:r>
            <a:r>
              <a:rPr lang="en-US" smtClean="0"/>
              <a:t>s and </a:t>
            </a:r>
            <a:r>
              <a:rPr lang="en-US" smtClean="0">
                <a:latin typeface="Courier New" pitchFamily="49" charset="0"/>
                <a:cs typeface="Courier New" pitchFamily="49" charset="0"/>
              </a:rPr>
              <a:t>set</a:t>
            </a:r>
            <a:r>
              <a:rPr lang="en-US" smtClean="0"/>
              <a:t>s</a:t>
            </a:r>
          </a:p>
          <a:p>
            <a:pPr eaLnBrk="1" hangingPunct="1"/>
            <a:r>
              <a:rPr lang="en-US" smtClean="0"/>
              <a:t>To see how two earlier applications can be implemented more easily using </a:t>
            </a:r>
            <a:r>
              <a:rPr lang="en-US" smtClean="0">
                <a:latin typeface="Courier New" pitchFamily="49" charset="0"/>
                <a:cs typeface="Courier New" pitchFamily="49" charset="0"/>
              </a:rPr>
              <a:t>map</a:t>
            </a:r>
            <a:r>
              <a:rPr lang="en-US" smtClean="0"/>
              <a:t> objects for data storage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12775" y="228600"/>
            <a:ext cx="8153400" cy="990600"/>
          </a:xfrm>
        </p:spPr>
        <p:txBody>
          <a:bodyPr/>
          <a:lstStyle/>
          <a:p>
            <a:pPr eaLnBrk="1" hangingPunct="1"/>
            <a:r>
              <a:rPr lang="en-US" smtClean="0"/>
              <a:t>Standard Library Class </a:t>
            </a:r>
            <a:r>
              <a:rPr lang="en-US" sz="4000" smtClean="0">
                <a:latin typeface="Courier New" pitchFamily="49" charset="0"/>
                <a:cs typeface="Courier New" pitchFamily="49" charset="0"/>
              </a:rPr>
              <a:t>pair</a:t>
            </a:r>
            <a:r>
              <a:rPr lang="en-US" smtClean="0">
                <a:cs typeface="Courier New" pitchFamily="49" charset="0"/>
              </a:rPr>
              <a:t> (cont.)</a:t>
            </a:r>
            <a:endParaRPr lang="en-US" smtClean="0">
              <a:latin typeface="Courier New" pitchFamily="49" charset="0"/>
              <a:cs typeface="Courier New" pitchFamily="49" charset="0"/>
            </a:endParaRPr>
          </a:p>
        </p:txBody>
      </p:sp>
      <p:pic>
        <p:nvPicPr>
          <p:cNvPr id="44034" name="Picture 2"/>
          <p:cNvPicPr>
            <a:picLocks noChangeAspect="1" noChangeArrowheads="1"/>
          </p:cNvPicPr>
          <p:nvPr/>
        </p:nvPicPr>
        <p:blipFill>
          <a:blip r:embed="rId2"/>
          <a:srcRect/>
          <a:stretch>
            <a:fillRect/>
          </a:stretch>
        </p:blipFill>
        <p:spPr bwMode="auto">
          <a:xfrm>
            <a:off x="1552575" y="1590675"/>
            <a:ext cx="6038850" cy="367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612775" y="228600"/>
            <a:ext cx="8153400" cy="990600"/>
          </a:xfrm>
        </p:spPr>
        <p:txBody>
          <a:bodyPr/>
          <a:lstStyle/>
          <a:p>
            <a:pPr eaLnBrk="1" hangingPunct="1"/>
            <a:r>
              <a:rPr lang="en-US" smtClean="0"/>
              <a:t>Standard Library Class </a:t>
            </a:r>
            <a:r>
              <a:rPr lang="en-US" sz="4000" smtClean="0">
                <a:latin typeface="Courier New" pitchFamily="49" charset="0"/>
                <a:cs typeface="Courier New" pitchFamily="49" charset="0"/>
              </a:rPr>
              <a:t>pair</a:t>
            </a:r>
            <a:r>
              <a:rPr lang="en-US" smtClean="0">
                <a:cs typeface="Courier New" pitchFamily="49" charset="0"/>
              </a:rPr>
              <a:t> (cont.)</a:t>
            </a:r>
            <a:endParaRPr lang="en-US" smtClean="0"/>
          </a:p>
        </p:txBody>
      </p:sp>
      <p:sp>
        <p:nvSpPr>
          <p:cNvPr id="45058" name="Content Placeholder 2"/>
          <p:cNvSpPr>
            <a:spLocks noGrp="1"/>
          </p:cNvSpPr>
          <p:nvPr>
            <p:ph sz="quarter" idx="1"/>
          </p:nvPr>
        </p:nvSpPr>
        <p:spPr>
          <a:xfrm>
            <a:off x="612775" y="1600200"/>
            <a:ext cx="8153400" cy="4876800"/>
          </a:xfrm>
        </p:spPr>
        <p:txBody>
          <a:bodyPr/>
          <a:lstStyle/>
          <a:p>
            <a:pPr eaLnBrk="1" hangingPunct="1"/>
            <a:r>
              <a:rPr lang="en-US" smtClean="0"/>
              <a:t>A template function is defined to create a </a:t>
            </a:r>
            <a:r>
              <a:rPr lang="en-US" sz="2800" smtClean="0">
                <a:latin typeface="Courier New" pitchFamily="49" charset="0"/>
                <a:cs typeface="Courier New" pitchFamily="49" charset="0"/>
              </a:rPr>
              <a:t>pair</a:t>
            </a:r>
            <a:r>
              <a:rPr lang="en-US" smtClean="0"/>
              <a:t> object from two arguments</a:t>
            </a:r>
          </a:p>
        </p:txBody>
      </p:sp>
      <p:pic>
        <p:nvPicPr>
          <p:cNvPr id="45059" name="Picture 2"/>
          <p:cNvPicPr>
            <a:picLocks noChangeAspect="1" noChangeArrowheads="1"/>
          </p:cNvPicPr>
          <p:nvPr/>
        </p:nvPicPr>
        <p:blipFill>
          <a:blip r:embed="rId2"/>
          <a:srcRect/>
          <a:stretch>
            <a:fillRect/>
          </a:stretch>
        </p:blipFill>
        <p:spPr bwMode="auto">
          <a:xfrm>
            <a:off x="1524000" y="3005138"/>
            <a:ext cx="6096000" cy="84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612775" y="228600"/>
            <a:ext cx="8153400" cy="990600"/>
          </a:xfrm>
        </p:spPr>
        <p:txBody>
          <a:bodyPr/>
          <a:lstStyle/>
          <a:p>
            <a:pPr eaLnBrk="1" hangingPunct="1"/>
            <a:r>
              <a:rPr lang="en-US" smtClean="0"/>
              <a:t>Standard Library Class </a:t>
            </a:r>
            <a:r>
              <a:rPr lang="en-US" sz="4000" smtClean="0">
                <a:latin typeface="Courier New" pitchFamily="49" charset="0"/>
                <a:cs typeface="Courier New" pitchFamily="49" charset="0"/>
              </a:rPr>
              <a:t>pair</a:t>
            </a:r>
            <a:r>
              <a:rPr lang="en-US" smtClean="0">
                <a:cs typeface="Courier New" pitchFamily="49" charset="0"/>
              </a:rPr>
              <a:t> (cont.)</a:t>
            </a:r>
            <a:endParaRPr lang="en-US" smtClean="0"/>
          </a:p>
        </p:txBody>
      </p:sp>
      <p:sp>
        <p:nvSpPr>
          <p:cNvPr id="46082" name="Content Placeholder 2"/>
          <p:cNvSpPr>
            <a:spLocks noGrp="1"/>
          </p:cNvSpPr>
          <p:nvPr>
            <p:ph sz="quarter" idx="1"/>
          </p:nvPr>
        </p:nvSpPr>
        <p:spPr>
          <a:xfrm>
            <a:off x="612775" y="1600200"/>
            <a:ext cx="8153400" cy="4876800"/>
          </a:xfrm>
        </p:spPr>
        <p:txBody>
          <a:bodyPr/>
          <a:lstStyle/>
          <a:p>
            <a:pPr eaLnBrk="1" hangingPunct="1"/>
            <a:r>
              <a:rPr lang="en-US" smtClean="0"/>
              <a:t>The less-than operator is defined for class </a:t>
            </a:r>
            <a:r>
              <a:rPr lang="en-US" sz="2800" smtClean="0">
                <a:latin typeface="Courier New" pitchFamily="49" charset="0"/>
                <a:cs typeface="Courier New" pitchFamily="49" charset="0"/>
              </a:rPr>
              <a:t>pair</a:t>
            </a:r>
          </a:p>
        </p:txBody>
      </p:sp>
      <p:pic>
        <p:nvPicPr>
          <p:cNvPr id="46083" name="Picture 2"/>
          <p:cNvPicPr>
            <a:picLocks noChangeAspect="1" noChangeArrowheads="1"/>
          </p:cNvPicPr>
          <p:nvPr/>
        </p:nvPicPr>
        <p:blipFill>
          <a:blip r:embed="rId2"/>
          <a:srcRect/>
          <a:stretch>
            <a:fillRect/>
          </a:stretch>
        </p:blipFill>
        <p:spPr bwMode="auto">
          <a:xfrm>
            <a:off x="1276350" y="2814638"/>
            <a:ext cx="6591300"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4"/>
          <p:cNvSpPr>
            <a:spLocks noGrp="1"/>
          </p:cNvSpPr>
          <p:nvPr>
            <p:ph type="body" idx="1"/>
          </p:nvPr>
        </p:nvSpPr>
        <p:spPr/>
        <p:txBody>
          <a:bodyPr/>
          <a:lstStyle/>
          <a:p>
            <a:pPr eaLnBrk="1" hangingPunct="1"/>
            <a:r>
              <a:rPr lang="en-US" smtClean="0"/>
              <a:t>Section 9.2</a:t>
            </a:r>
          </a:p>
        </p:txBody>
      </p:sp>
      <p:sp>
        <p:nvSpPr>
          <p:cNvPr id="47106" name="Title 3"/>
          <p:cNvSpPr>
            <a:spLocks noGrp="1"/>
          </p:cNvSpPr>
          <p:nvPr>
            <p:ph type="title"/>
          </p:nvPr>
        </p:nvSpPr>
        <p:spPr/>
        <p:txBody>
          <a:bodyPr/>
          <a:lstStyle/>
          <a:p>
            <a:pPr eaLnBrk="1" hangingPunct="1"/>
            <a:r>
              <a:rPr lang="en-US" smtClean="0"/>
              <a:t>Maps and Multimaps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12775" y="228600"/>
            <a:ext cx="8153400" cy="990600"/>
          </a:xfrm>
        </p:spPr>
        <p:txBody>
          <a:bodyPr/>
          <a:lstStyle/>
          <a:p>
            <a:pPr eaLnBrk="1" hangingPunct="1"/>
            <a:r>
              <a:rPr lang="en-US" smtClean="0"/>
              <a:t>Maps and Multimaps</a:t>
            </a:r>
          </a:p>
        </p:txBody>
      </p:sp>
      <p:sp>
        <p:nvSpPr>
          <p:cNvPr id="48130" name="Rectangle 3"/>
          <p:cNvSpPr>
            <a:spLocks noGrp="1" noChangeArrowheads="1"/>
          </p:cNvSpPr>
          <p:nvPr>
            <p:ph sz="quarter" idx="1"/>
          </p:nvPr>
        </p:nvSpPr>
        <p:spPr>
          <a:xfrm>
            <a:off x="612775" y="1600200"/>
            <a:ext cx="8153400" cy="4495800"/>
          </a:xfrm>
        </p:spPr>
        <p:txBody>
          <a:bodyPr/>
          <a:lstStyle/>
          <a:p>
            <a:pPr eaLnBrk="1" hangingPunct="1">
              <a:lnSpc>
                <a:spcPct val="80000"/>
              </a:lnSpc>
            </a:pPr>
            <a:r>
              <a:rPr lang="en-US" sz="2200" smtClean="0"/>
              <a:t>The </a:t>
            </a:r>
            <a:r>
              <a:rPr lang="en-US" sz="2200" smtClean="0">
                <a:latin typeface="Courier New" pitchFamily="49" charset="0"/>
                <a:cs typeface="Courier New" pitchFamily="49" charset="0"/>
              </a:rPr>
              <a:t>map</a:t>
            </a:r>
            <a:r>
              <a:rPr lang="en-US" sz="2200" smtClean="0"/>
              <a:t> is related to the </a:t>
            </a:r>
            <a:r>
              <a:rPr lang="en-US" sz="2200" smtClean="0">
                <a:latin typeface="Courier New" pitchFamily="49" charset="0"/>
                <a:cs typeface="Courier New" pitchFamily="49" charset="0"/>
              </a:rPr>
              <a:t>set</a:t>
            </a:r>
          </a:p>
          <a:p>
            <a:pPr eaLnBrk="1" hangingPunct="1">
              <a:lnSpc>
                <a:spcPct val="80000"/>
              </a:lnSpc>
            </a:pPr>
            <a:r>
              <a:rPr lang="en-US" sz="2200" smtClean="0"/>
              <a:t>Mathematically, a </a:t>
            </a:r>
            <a:r>
              <a:rPr lang="en-US" sz="2200" smtClean="0">
                <a:latin typeface="Courier New" pitchFamily="49" charset="0"/>
                <a:cs typeface="Courier New" pitchFamily="49" charset="0"/>
              </a:rPr>
              <a:t>map</a:t>
            </a:r>
            <a:r>
              <a:rPr lang="en-US" sz="2200" smtClean="0"/>
              <a:t> is a set of ordered pairs whose elements are known as the key and the value</a:t>
            </a:r>
          </a:p>
          <a:p>
            <a:pPr eaLnBrk="1" hangingPunct="1">
              <a:lnSpc>
                <a:spcPct val="80000"/>
              </a:lnSpc>
            </a:pPr>
            <a:r>
              <a:rPr lang="en-US" sz="2200" smtClean="0"/>
              <a:t>Keys must be unique, </a:t>
            </a:r>
            <a:br>
              <a:rPr lang="en-US" sz="2200" smtClean="0"/>
            </a:br>
            <a:r>
              <a:rPr lang="en-US" sz="2200" smtClean="0"/>
              <a:t>but values need not be </a:t>
            </a:r>
            <a:br>
              <a:rPr lang="en-US" sz="2200" smtClean="0"/>
            </a:br>
            <a:r>
              <a:rPr lang="en-US" sz="2200" smtClean="0"/>
              <a:t>unique</a:t>
            </a:r>
          </a:p>
          <a:p>
            <a:pPr eaLnBrk="1" hangingPunct="1">
              <a:lnSpc>
                <a:spcPct val="80000"/>
              </a:lnSpc>
            </a:pPr>
            <a:r>
              <a:rPr lang="en-US" sz="2200" smtClean="0"/>
              <a:t>You can think of each key as a </a:t>
            </a:r>
            <a:br>
              <a:rPr lang="en-US" sz="2200" smtClean="0"/>
            </a:br>
            <a:r>
              <a:rPr lang="en-US" sz="2200" smtClean="0"/>
              <a:t>“mapping” to a particular value</a:t>
            </a:r>
          </a:p>
          <a:p>
            <a:pPr eaLnBrk="1" hangingPunct="1">
              <a:lnSpc>
                <a:spcPct val="80000"/>
              </a:lnSpc>
            </a:pPr>
            <a:r>
              <a:rPr lang="en-US" sz="2200" smtClean="0"/>
              <a:t>A map provides efficient </a:t>
            </a:r>
            <a:br>
              <a:rPr lang="en-US" sz="2200" smtClean="0"/>
            </a:br>
            <a:r>
              <a:rPr lang="en-US" sz="2200" smtClean="0"/>
              <a:t>storage and retrieval of </a:t>
            </a:r>
            <a:br>
              <a:rPr lang="en-US" sz="2200" smtClean="0"/>
            </a:br>
            <a:r>
              <a:rPr lang="en-US" sz="2200" smtClean="0"/>
              <a:t>information in a table</a:t>
            </a:r>
          </a:p>
          <a:p>
            <a:pPr eaLnBrk="1" hangingPunct="1">
              <a:lnSpc>
                <a:spcPct val="80000"/>
              </a:lnSpc>
            </a:pPr>
            <a:r>
              <a:rPr lang="en-US" sz="2200" smtClean="0"/>
              <a:t>A map can have </a:t>
            </a:r>
            <a:r>
              <a:rPr lang="en-US" sz="2200" i="1" smtClean="0"/>
              <a:t>many-to-one</a:t>
            </a:r>
            <a:r>
              <a:rPr lang="en-US" sz="2200" smtClean="0"/>
              <a:t> </a:t>
            </a:r>
            <a:br>
              <a:rPr lang="en-US" sz="2200" smtClean="0"/>
            </a:br>
            <a:r>
              <a:rPr lang="en-US" sz="2200" smtClean="0"/>
              <a:t>mapping: (</a:t>
            </a:r>
            <a:r>
              <a:rPr lang="en-US" sz="2200" smtClean="0">
                <a:latin typeface="Courier New" pitchFamily="49" charset="0"/>
                <a:cs typeface="Courier New" pitchFamily="49" charset="0"/>
              </a:rPr>
              <a:t>B, Bill</a:t>
            </a:r>
            <a:r>
              <a:rPr lang="en-US" sz="2200" smtClean="0"/>
              <a:t>),  (</a:t>
            </a:r>
            <a:r>
              <a:rPr lang="en-US" sz="2200" smtClean="0">
                <a:latin typeface="Courier New" pitchFamily="49" charset="0"/>
                <a:cs typeface="Courier New" pitchFamily="49" charset="0"/>
              </a:rPr>
              <a:t>B2, Bill</a:t>
            </a:r>
            <a:r>
              <a:rPr lang="en-US" sz="2200" smtClean="0"/>
              <a:t>) </a:t>
            </a:r>
          </a:p>
        </p:txBody>
      </p:sp>
      <p:sp>
        <p:nvSpPr>
          <p:cNvPr id="48131" name="TextBox 1"/>
          <p:cNvSpPr txBox="1">
            <a:spLocks noChangeArrowheads="1"/>
          </p:cNvSpPr>
          <p:nvPr/>
        </p:nvSpPr>
        <p:spPr bwMode="auto">
          <a:xfrm>
            <a:off x="5562600" y="5334000"/>
            <a:ext cx="3505200" cy="830263"/>
          </a:xfrm>
          <a:prstGeom prst="rect">
            <a:avLst/>
          </a:prstGeom>
          <a:noFill/>
          <a:ln w="9525">
            <a:noFill/>
            <a:miter lim="800000"/>
            <a:headEnd/>
            <a:tailEnd/>
          </a:ln>
        </p:spPr>
        <p:txBody>
          <a:bodyPr>
            <a:spAutoFit/>
          </a:bodyPr>
          <a:lstStyle/>
          <a:p>
            <a:pPr marL="115888" indent="-115888"/>
            <a:r>
              <a:rPr lang="en-US" sz="1600">
                <a:latin typeface="Courier New" pitchFamily="49" charset="0"/>
                <a:cs typeface="Courier New" pitchFamily="49" charset="0"/>
              </a:rPr>
              <a:t>{(J, Jane), (B, Bill), </a:t>
            </a:r>
            <a:br>
              <a:rPr lang="en-US" sz="1600">
                <a:latin typeface="Courier New" pitchFamily="49" charset="0"/>
                <a:cs typeface="Courier New" pitchFamily="49" charset="0"/>
              </a:rPr>
            </a:br>
            <a:r>
              <a:rPr lang="en-US" sz="1600">
                <a:latin typeface="Courier New" pitchFamily="49" charset="0"/>
                <a:cs typeface="Courier New" pitchFamily="49" charset="0"/>
              </a:rPr>
              <a:t>(S, Sam), (B1, Bob), </a:t>
            </a:r>
            <a:br>
              <a:rPr lang="en-US" sz="1600">
                <a:latin typeface="Courier New" pitchFamily="49" charset="0"/>
                <a:cs typeface="Courier New" pitchFamily="49" charset="0"/>
              </a:rPr>
            </a:br>
            <a:r>
              <a:rPr lang="en-US" sz="1600">
                <a:latin typeface="Courier New" pitchFamily="49" charset="0"/>
                <a:cs typeface="Courier New" pitchFamily="49" charset="0"/>
              </a:rPr>
              <a:t>(B2,  Bill)}</a:t>
            </a:r>
          </a:p>
        </p:txBody>
      </p:sp>
      <p:pic>
        <p:nvPicPr>
          <p:cNvPr id="48132" name="Picture 2" descr="C:\Documents and Settings\Administrator\My Documents\Koffman\PPTs\JPEGS\JWCL233_Koffman JPG files\ch07\w0173-nn.jpg"/>
          <p:cNvPicPr>
            <a:picLocks noChangeAspect="1" noChangeArrowheads="1"/>
          </p:cNvPicPr>
          <p:nvPr/>
        </p:nvPicPr>
        <p:blipFill>
          <a:blip r:embed="rId2"/>
          <a:srcRect/>
          <a:stretch>
            <a:fillRect/>
          </a:stretch>
        </p:blipFill>
        <p:spPr bwMode="auto">
          <a:xfrm>
            <a:off x="5867400" y="2590800"/>
            <a:ext cx="2362200"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612775" y="228600"/>
            <a:ext cx="8153400" cy="990600"/>
          </a:xfrm>
        </p:spPr>
        <p:txBody>
          <a:bodyPr/>
          <a:lstStyle/>
          <a:p>
            <a:pPr eaLnBrk="1" hangingPunct="1"/>
            <a:r>
              <a:rPr lang="en-US" smtClean="0"/>
              <a:t>Maps and Multimaps (cont.)</a:t>
            </a:r>
          </a:p>
        </p:txBody>
      </p:sp>
      <p:sp>
        <p:nvSpPr>
          <p:cNvPr id="39938" name="Content Placeholder 2"/>
          <p:cNvSpPr>
            <a:spLocks noGrp="1"/>
          </p:cNvSpPr>
          <p:nvPr>
            <p:ph sz="quarter" idx="1"/>
          </p:nvPr>
        </p:nvSpPr>
        <p:spPr>
          <a:xfrm>
            <a:off x="612775" y="1600200"/>
            <a:ext cx="8153400" cy="4495800"/>
          </a:xfrm>
        </p:spPr>
        <p:txBody>
          <a:bodyPr>
            <a:normAutofit fontScale="92500"/>
          </a:bodyPr>
          <a:lstStyle/>
          <a:p>
            <a:pPr eaLnBrk="1" hangingPunct="1">
              <a:defRPr/>
            </a:pPr>
            <a:r>
              <a:rPr lang="en-US" dirty="0" smtClean="0"/>
              <a:t>In an </a:t>
            </a:r>
            <a:r>
              <a:rPr lang="en-US" i="1" dirty="0" smtClean="0"/>
              <a:t>onto</a:t>
            </a:r>
            <a:r>
              <a:rPr lang="en-US" dirty="0" smtClean="0"/>
              <a:t> mapping, all the elements of </a:t>
            </a:r>
            <a:r>
              <a:rPr lang="en-US" i="1" dirty="0" smtClean="0"/>
              <a:t>values</a:t>
            </a:r>
            <a:r>
              <a:rPr lang="en-US" dirty="0" smtClean="0"/>
              <a:t> have a corresponding member in </a:t>
            </a:r>
            <a:r>
              <a:rPr lang="en-US" i="1" dirty="0" smtClean="0"/>
              <a:t>keys</a:t>
            </a:r>
          </a:p>
          <a:p>
            <a:pPr eaLnBrk="1" hangingPunct="1">
              <a:defRPr/>
            </a:pPr>
            <a:r>
              <a:rPr lang="en-US" dirty="0"/>
              <a:t>A </a:t>
            </a:r>
            <a:r>
              <a:rPr lang="en-US" sz="2200" dirty="0">
                <a:latin typeface="Courier New" pitchFamily="49" charset="0"/>
                <a:cs typeface="Courier New" pitchFamily="49" charset="0"/>
              </a:rPr>
              <a:t>map</a:t>
            </a:r>
            <a:r>
              <a:rPr lang="en-US" dirty="0"/>
              <a:t> can be used to enable efficient storage and retrieval of information in a </a:t>
            </a:r>
            <a:r>
              <a:rPr lang="en-US" dirty="0" smtClean="0"/>
              <a:t>table</a:t>
            </a:r>
            <a:endParaRPr lang="en-US" dirty="0"/>
          </a:p>
          <a:p>
            <a:pPr eaLnBrk="1" hangingPunct="1">
              <a:defRPr/>
            </a:pPr>
            <a:r>
              <a:rPr lang="en-US" dirty="0"/>
              <a:t>The key is a unique identification value associated with each item stored in a </a:t>
            </a:r>
            <a:r>
              <a:rPr lang="en-US" dirty="0" smtClean="0"/>
              <a:t>table</a:t>
            </a:r>
            <a:endParaRPr lang="en-US" dirty="0"/>
          </a:p>
          <a:p>
            <a:pPr eaLnBrk="1" hangingPunct="1">
              <a:defRPr/>
            </a:pPr>
            <a:r>
              <a:rPr lang="en-US" dirty="0"/>
              <a:t>The “value” in the key/value pair might be an object, or even a pointer to an object</a:t>
            </a:r>
            <a:r>
              <a:rPr lang="en-US" dirty="0" smtClean="0"/>
              <a:t>, with </a:t>
            </a:r>
            <a:r>
              <a:rPr lang="en-US" dirty="0"/>
              <a:t>objects in the class distinguished by some attribute associated with the key </a:t>
            </a:r>
            <a:r>
              <a:rPr lang="en-US" dirty="0" smtClean="0"/>
              <a:t>that is </a:t>
            </a:r>
            <a:r>
              <a:rPr lang="en-US" dirty="0"/>
              <a:t>then mapped to the </a:t>
            </a:r>
            <a:r>
              <a:rPr lang="en-US" dirty="0" smtClean="0"/>
              <a:t>value</a:t>
            </a:r>
            <a:endParaRPr lang="en-US"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12775" y="228600"/>
            <a:ext cx="8153400" cy="990600"/>
          </a:xfrm>
        </p:spPr>
        <p:txBody>
          <a:bodyPr/>
          <a:lstStyle/>
          <a:p>
            <a:pPr eaLnBrk="1" hangingPunct="1"/>
            <a:r>
              <a:rPr lang="en-US" smtClean="0"/>
              <a:t>Maps and Multimaps (cont.)</a:t>
            </a:r>
          </a:p>
        </p:txBody>
      </p:sp>
      <p:sp>
        <p:nvSpPr>
          <p:cNvPr id="9221" name="Rectangle 3"/>
          <p:cNvSpPr>
            <a:spLocks noGrp="1" noChangeArrowheads="1"/>
          </p:cNvSpPr>
          <p:nvPr>
            <p:ph sz="quarter" idx="1"/>
          </p:nvPr>
        </p:nvSpPr>
        <p:spPr>
          <a:xfrm>
            <a:off x="457200" y="1600200"/>
            <a:ext cx="8229600" cy="1600200"/>
          </a:xfrm>
        </p:spPr>
        <p:txBody>
          <a:bodyPr>
            <a:normAutofit fontScale="85000" lnSpcReduction="20000"/>
          </a:bodyPr>
          <a:lstStyle/>
          <a:p>
            <a:pPr marL="320040" indent="-320040" eaLnBrk="1" fontAlgn="auto" hangingPunct="1">
              <a:spcAft>
                <a:spcPts val="0"/>
              </a:spcAft>
              <a:buFont typeface="Wingdings"/>
              <a:buChar char=""/>
              <a:defRPr/>
            </a:pPr>
            <a:r>
              <a:rPr lang="en-US" dirty="0" smtClean="0"/>
              <a:t>When information about an item is stored in a table, the information should have a unique ID</a:t>
            </a:r>
          </a:p>
          <a:p>
            <a:pPr marL="320040" indent="-320040" eaLnBrk="1" fontAlgn="auto" hangingPunct="1">
              <a:spcAft>
                <a:spcPts val="0"/>
              </a:spcAft>
              <a:buFont typeface="Wingdings"/>
              <a:buChar char=""/>
              <a:defRPr/>
            </a:pPr>
            <a:r>
              <a:rPr lang="en-US" dirty="0" smtClean="0"/>
              <a:t>A unique ID may or may not be a number</a:t>
            </a:r>
          </a:p>
          <a:p>
            <a:pPr marL="320040" indent="-320040" eaLnBrk="1" fontAlgn="auto" hangingPunct="1">
              <a:spcAft>
                <a:spcPts val="0"/>
              </a:spcAft>
              <a:buFont typeface="Wingdings"/>
              <a:buChar char=""/>
              <a:defRPr/>
            </a:pPr>
            <a:r>
              <a:rPr lang="en-US" dirty="0" smtClean="0"/>
              <a:t>This unique ID is equivalent to a key</a:t>
            </a:r>
          </a:p>
        </p:txBody>
      </p:sp>
      <p:graphicFrame>
        <p:nvGraphicFramePr>
          <p:cNvPr id="3" name="Table 2"/>
          <p:cNvGraphicFramePr>
            <a:graphicFrameLocks noGrp="1"/>
          </p:cNvGraphicFramePr>
          <p:nvPr/>
        </p:nvGraphicFramePr>
        <p:xfrm>
          <a:off x="571500" y="3429000"/>
          <a:ext cx="8001000" cy="3108960"/>
        </p:xfrm>
        <a:graphic>
          <a:graphicData uri="http://schemas.openxmlformats.org/drawingml/2006/table">
            <a:tbl>
              <a:tblPr firstRow="1">
                <a:tableStyleId>{5C22544A-7EE6-4342-B048-85BDC9FD1C3A}</a:tableStyleId>
              </a:tblPr>
              <a:tblGrid>
                <a:gridCol w="2667000"/>
                <a:gridCol w="2667000"/>
                <a:gridCol w="2667000"/>
              </a:tblGrid>
              <a:tr h="146901">
                <a:tc>
                  <a:txBody>
                    <a:bodyPr/>
                    <a:lstStyle/>
                    <a:p>
                      <a:r>
                        <a:rPr lang="en-US" dirty="0" smtClean="0"/>
                        <a:t>Type of item</a:t>
                      </a:r>
                      <a:endParaRPr lang="en-US" dirty="0"/>
                    </a:p>
                  </a:txBody>
                  <a:tcPr/>
                </a:tc>
                <a:tc>
                  <a:txBody>
                    <a:bodyPr/>
                    <a:lstStyle/>
                    <a:p>
                      <a:r>
                        <a:rPr lang="en-US" dirty="0" smtClean="0"/>
                        <a:t>Key</a:t>
                      </a:r>
                      <a:endParaRPr lang="en-US" dirty="0"/>
                    </a:p>
                  </a:txBody>
                  <a:tcPr/>
                </a:tc>
                <a:tc>
                  <a:txBody>
                    <a:bodyPr/>
                    <a:lstStyle/>
                    <a:p>
                      <a:r>
                        <a:rPr lang="en-US" dirty="0" smtClean="0"/>
                        <a:t>Value</a:t>
                      </a:r>
                      <a:endParaRPr lang="en-US" dirty="0"/>
                    </a:p>
                  </a:txBody>
                  <a:tcPr/>
                </a:tc>
              </a:tr>
              <a:tr h="914400">
                <a:tc>
                  <a:txBody>
                    <a:bodyPr/>
                    <a:lstStyle/>
                    <a:p>
                      <a:r>
                        <a:rPr lang="en-US" dirty="0" smtClean="0"/>
                        <a:t>University student</a:t>
                      </a:r>
                      <a:endParaRPr lang="en-US" dirty="0"/>
                    </a:p>
                  </a:txBody>
                  <a:tcPr/>
                </a:tc>
                <a:tc>
                  <a:txBody>
                    <a:bodyPr/>
                    <a:lstStyle/>
                    <a:p>
                      <a:r>
                        <a:rPr lang="en-US" dirty="0" smtClean="0"/>
                        <a:t>Student</a:t>
                      </a:r>
                      <a:r>
                        <a:rPr lang="en-US" baseline="0" dirty="0" smtClean="0"/>
                        <a:t> ID number</a:t>
                      </a:r>
                      <a:endParaRPr lang="en-US" dirty="0"/>
                    </a:p>
                  </a:txBody>
                  <a:tcPr/>
                </a:tc>
                <a:tc>
                  <a:txBody>
                    <a:bodyPr/>
                    <a:lstStyle/>
                    <a:p>
                      <a:r>
                        <a:rPr lang="en-US" dirty="0" smtClean="0"/>
                        <a:t>Student name,</a:t>
                      </a:r>
                      <a:r>
                        <a:rPr lang="en-US" baseline="0" dirty="0" smtClean="0"/>
                        <a:t> address, major, grade point average</a:t>
                      </a:r>
                      <a:endParaRPr lang="en-US" dirty="0"/>
                    </a:p>
                  </a:txBody>
                  <a:tcPr/>
                </a:tc>
              </a:tr>
              <a:tr h="914400">
                <a:tc>
                  <a:txBody>
                    <a:bodyPr/>
                    <a:lstStyle/>
                    <a:p>
                      <a:r>
                        <a:rPr lang="en-US" dirty="0" smtClean="0"/>
                        <a:t>Online store</a:t>
                      </a:r>
                      <a:r>
                        <a:rPr lang="en-US" baseline="0" dirty="0" smtClean="0"/>
                        <a:t> customer</a:t>
                      </a:r>
                      <a:endParaRPr lang="en-US" dirty="0"/>
                    </a:p>
                  </a:txBody>
                  <a:tcPr/>
                </a:tc>
                <a:tc>
                  <a:txBody>
                    <a:bodyPr/>
                    <a:lstStyle/>
                    <a:p>
                      <a:r>
                        <a:rPr lang="en-US" dirty="0" smtClean="0"/>
                        <a:t>E-mail address</a:t>
                      </a:r>
                      <a:endParaRPr lang="en-US" dirty="0"/>
                    </a:p>
                  </a:txBody>
                  <a:tcPr/>
                </a:tc>
                <a:tc>
                  <a:txBody>
                    <a:bodyPr/>
                    <a:lstStyle/>
                    <a:p>
                      <a:r>
                        <a:rPr lang="en-US" dirty="0" smtClean="0"/>
                        <a:t>Customer name, address, credit card information, shopping cart</a:t>
                      </a:r>
                      <a:endParaRPr lang="en-US" dirty="0"/>
                    </a:p>
                  </a:txBody>
                  <a:tcPr/>
                </a:tc>
              </a:tr>
              <a:tr h="914400">
                <a:tc>
                  <a:txBody>
                    <a:bodyPr/>
                    <a:lstStyle/>
                    <a:p>
                      <a:r>
                        <a:rPr lang="en-US" dirty="0" smtClean="0"/>
                        <a:t>Inventory item</a:t>
                      </a:r>
                      <a:endParaRPr lang="en-US" dirty="0"/>
                    </a:p>
                  </a:txBody>
                  <a:tcPr/>
                </a:tc>
                <a:tc>
                  <a:txBody>
                    <a:bodyPr/>
                    <a:lstStyle/>
                    <a:p>
                      <a:r>
                        <a:rPr lang="en-US" dirty="0" smtClean="0"/>
                        <a:t>Part ID</a:t>
                      </a:r>
                      <a:endParaRPr lang="en-US" dirty="0"/>
                    </a:p>
                  </a:txBody>
                  <a:tcPr/>
                </a:tc>
                <a:tc>
                  <a:txBody>
                    <a:bodyPr/>
                    <a:lstStyle/>
                    <a:p>
                      <a:r>
                        <a:rPr lang="en-US" dirty="0" smtClean="0"/>
                        <a:t>Description, quantity,</a:t>
                      </a:r>
                      <a:r>
                        <a:rPr lang="en-US" baseline="0" dirty="0" smtClean="0"/>
                        <a:t> manufacturer, cost, price</a:t>
                      </a:r>
                      <a:endParaRPr lang="en-US" dirty="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12775" y="228600"/>
            <a:ext cx="8153400" cy="990600"/>
          </a:xfrm>
        </p:spPr>
        <p:txBody>
          <a:bodyPr/>
          <a:lstStyle/>
          <a:p>
            <a:pPr eaLnBrk="1" hangingPunct="1"/>
            <a:r>
              <a:rPr lang="en-US" smtClean="0"/>
              <a:t>Maps and Multimaps (cont.)</a:t>
            </a:r>
          </a:p>
        </p:txBody>
      </p:sp>
      <p:sp>
        <p:nvSpPr>
          <p:cNvPr id="9221" name="Rectangle 3"/>
          <p:cNvSpPr>
            <a:spLocks noGrp="1" noChangeArrowheads="1"/>
          </p:cNvSpPr>
          <p:nvPr>
            <p:ph sz="quarter" idx="1"/>
          </p:nvPr>
        </p:nvSpPr>
        <p:spPr>
          <a:xfrm>
            <a:off x="612775" y="1600200"/>
            <a:ext cx="8153400" cy="4876800"/>
          </a:xfrm>
        </p:spPr>
        <p:txBody>
          <a:bodyPr>
            <a:normAutofit fontScale="92500"/>
          </a:bodyPr>
          <a:lstStyle/>
          <a:p>
            <a:pPr eaLnBrk="1" hangingPunct="1">
              <a:defRPr/>
            </a:pPr>
            <a:r>
              <a:rPr lang="en-US" dirty="0"/>
              <a:t>In comparing maps to indexed collections, you can think of the keys as selecting </a:t>
            </a:r>
            <a:r>
              <a:rPr lang="en-US" dirty="0" smtClean="0"/>
              <a:t>the elements </a:t>
            </a:r>
            <a:r>
              <a:rPr lang="en-US" dirty="0"/>
              <a:t>of a map, just as indexes select elements in a vector </a:t>
            </a:r>
            <a:r>
              <a:rPr lang="en-US" dirty="0" smtClean="0"/>
              <a:t>object </a:t>
            </a:r>
          </a:p>
          <a:p>
            <a:pPr eaLnBrk="1" hangingPunct="1">
              <a:defRPr/>
            </a:pPr>
            <a:r>
              <a:rPr lang="en-US" dirty="0" smtClean="0"/>
              <a:t>The </a:t>
            </a:r>
            <a:r>
              <a:rPr lang="en-US" dirty="0"/>
              <a:t>keys for </a:t>
            </a:r>
            <a:r>
              <a:rPr lang="en-US" dirty="0" smtClean="0"/>
              <a:t>a map</a:t>
            </a:r>
            <a:r>
              <a:rPr lang="en-US" dirty="0"/>
              <a:t>, however, can have arbitrary values (not restricted to 0, 1, 2, and so on, as </a:t>
            </a:r>
            <a:r>
              <a:rPr lang="en-US" dirty="0" smtClean="0"/>
              <a:t>for indexes) </a:t>
            </a:r>
          </a:p>
          <a:p>
            <a:pPr eaLnBrk="1" hangingPunct="1">
              <a:defRPr/>
            </a:pPr>
            <a:r>
              <a:rPr lang="en-US" dirty="0" smtClean="0"/>
              <a:t>The </a:t>
            </a:r>
            <a:r>
              <a:rPr lang="en-US" dirty="0"/>
              <a:t>subscript operator is overloaded for the map class</a:t>
            </a:r>
            <a:r>
              <a:rPr lang="en-US" dirty="0" smtClean="0"/>
              <a:t>, so </a:t>
            </a:r>
            <a:r>
              <a:rPr lang="en-US" dirty="0"/>
              <a:t>you can have statements of the form:</a:t>
            </a:r>
          </a:p>
          <a:p>
            <a:pPr marL="914400" indent="0" eaLnBrk="1" hangingPunct="1">
              <a:buFont typeface="Wingdings" pitchFamily="2" charset="2"/>
              <a:buNone/>
              <a:defRPr/>
            </a:pPr>
            <a:r>
              <a:rPr lang="en-US" sz="2100" dirty="0">
                <a:latin typeface="Courier New" pitchFamily="49" charset="0"/>
                <a:cs typeface="Courier New" pitchFamily="49" charset="0"/>
              </a:rPr>
              <a:t>v = </a:t>
            </a:r>
            <a:r>
              <a:rPr lang="en-US" sz="2100" dirty="0" err="1">
                <a:latin typeface="Courier New" pitchFamily="49" charset="0"/>
                <a:cs typeface="Courier New" pitchFamily="49" charset="0"/>
              </a:rPr>
              <a:t>a_map</a:t>
            </a:r>
            <a:r>
              <a:rPr lang="en-US" sz="2100" dirty="0">
                <a:latin typeface="Courier New" pitchFamily="49" charset="0"/>
                <a:cs typeface="Courier New" pitchFamily="49" charset="0"/>
              </a:rPr>
              <a:t>[k]; // </a:t>
            </a:r>
            <a:r>
              <a:rPr lang="en-US" sz="2100" i="1" dirty="0">
                <a:latin typeface="Courier New" pitchFamily="49" charset="0"/>
                <a:cs typeface="Courier New" pitchFamily="49" charset="0"/>
              </a:rPr>
              <a:t>Assign to v the value for key k</a:t>
            </a:r>
          </a:p>
          <a:p>
            <a:pPr marL="914400" indent="0" eaLnBrk="1" hangingPunct="1">
              <a:buFont typeface="Wingdings" pitchFamily="2" charset="2"/>
              <a:buNone/>
              <a:defRPr/>
            </a:pPr>
            <a:r>
              <a:rPr lang="en-US" sz="2100" dirty="0" err="1">
                <a:latin typeface="Courier New" pitchFamily="49" charset="0"/>
                <a:cs typeface="Courier New" pitchFamily="49" charset="0"/>
              </a:rPr>
              <a:t>a_map</a:t>
            </a:r>
            <a:r>
              <a:rPr lang="en-US" sz="2100" dirty="0">
                <a:latin typeface="Courier New" pitchFamily="49" charset="0"/>
                <a:cs typeface="Courier New" pitchFamily="49" charset="0"/>
              </a:rPr>
              <a:t>[k] = v1; // </a:t>
            </a:r>
            <a:r>
              <a:rPr lang="en-US" sz="2100" i="1" dirty="0">
                <a:latin typeface="Courier New" pitchFamily="49" charset="0"/>
                <a:cs typeface="Courier New" pitchFamily="49" charset="0"/>
              </a:rPr>
              <a:t>Set the value for key k to v1</a:t>
            </a:r>
          </a:p>
          <a:p>
            <a:pPr eaLnBrk="1" hangingPunct="1">
              <a:defRPr/>
            </a:pPr>
            <a:r>
              <a:rPr lang="en-US" dirty="0"/>
              <a:t>where </a:t>
            </a:r>
            <a:r>
              <a:rPr lang="en-US" sz="2100" dirty="0">
                <a:latin typeface="Courier New" pitchFamily="49" charset="0"/>
                <a:cs typeface="Courier New" pitchFamily="49" charset="0"/>
              </a:rPr>
              <a:t>k</a:t>
            </a:r>
            <a:r>
              <a:rPr lang="en-US" dirty="0"/>
              <a:t> is of the key type, </a:t>
            </a:r>
            <a:r>
              <a:rPr lang="en-US" sz="2100" dirty="0">
                <a:latin typeface="Courier New" pitchFamily="49" charset="0"/>
                <a:cs typeface="Courier New" pitchFamily="49" charset="0"/>
              </a:rPr>
              <a:t>v</a:t>
            </a:r>
            <a:r>
              <a:rPr lang="en-US" dirty="0"/>
              <a:t> and </a:t>
            </a:r>
            <a:r>
              <a:rPr lang="en-US" sz="2100" dirty="0">
                <a:latin typeface="Courier New" pitchFamily="49" charset="0"/>
                <a:cs typeface="Courier New" pitchFamily="49" charset="0"/>
              </a:rPr>
              <a:t>v1</a:t>
            </a:r>
            <a:r>
              <a:rPr lang="en-US" dirty="0"/>
              <a:t> are of the value </a:t>
            </a:r>
            <a:r>
              <a:rPr lang="en-US" sz="2100" dirty="0">
                <a:latin typeface="Courier New" pitchFamily="49" charset="0"/>
                <a:cs typeface="Courier New" pitchFamily="49" charset="0"/>
              </a:rPr>
              <a:t>type</a:t>
            </a:r>
            <a:r>
              <a:rPr lang="en-US" dirty="0"/>
              <a:t>, and </a:t>
            </a:r>
            <a:r>
              <a:rPr lang="en-US" sz="2100" dirty="0" err="1">
                <a:latin typeface="Courier New" pitchFamily="49" charset="0"/>
                <a:cs typeface="Courier New" pitchFamily="49" charset="0"/>
              </a:rPr>
              <a:t>a_map</a:t>
            </a:r>
            <a:r>
              <a:rPr lang="en-US" dirty="0"/>
              <a:t> is a map.</a:t>
            </a: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map</a:t>
            </a:r>
            <a:r>
              <a:rPr lang="en-US" sz="4000" smtClean="0"/>
              <a:t> </a:t>
            </a:r>
            <a:r>
              <a:rPr lang="en-US" smtClean="0"/>
              <a:t>Functions</a:t>
            </a:r>
          </a:p>
        </p:txBody>
      </p:sp>
      <p:sp>
        <p:nvSpPr>
          <p:cNvPr id="3" name="Content Placeholder 2"/>
          <p:cNvSpPr>
            <a:spLocks noGrp="1"/>
          </p:cNvSpPr>
          <p:nvPr>
            <p:ph sz="quarter" idx="1"/>
          </p:nvPr>
        </p:nvSpPr>
        <p:spPr>
          <a:xfrm>
            <a:off x="612775" y="1600200"/>
            <a:ext cx="8153400" cy="4876800"/>
          </a:xfrm>
        </p:spPr>
        <p:txBody>
          <a:bodyPr>
            <a:normAutofit fontScale="92500" lnSpcReduction="10000"/>
          </a:bodyPr>
          <a:lstStyle/>
          <a:p>
            <a:pPr eaLnBrk="1" hangingPunct="1">
              <a:defRPr/>
            </a:pPr>
            <a:r>
              <a:rPr lang="en-US" dirty="0"/>
              <a:t>A </a:t>
            </a:r>
            <a:r>
              <a:rPr lang="en-US" sz="2000" dirty="0">
                <a:latin typeface="Courier New" pitchFamily="49" charset="0"/>
                <a:cs typeface="Courier New" pitchFamily="49" charset="0"/>
              </a:rPr>
              <a:t>map</a:t>
            </a:r>
            <a:r>
              <a:rPr lang="en-US" dirty="0"/>
              <a:t> is effectively defined as a </a:t>
            </a:r>
            <a:r>
              <a:rPr lang="en-US" sz="2000" dirty="0">
                <a:latin typeface="Courier New" pitchFamily="49" charset="0"/>
                <a:cs typeface="Courier New" pitchFamily="49" charset="0"/>
              </a:rPr>
              <a:t>set</a:t>
            </a:r>
            <a:r>
              <a:rPr lang="en-US" dirty="0"/>
              <a:t> whose items are </a:t>
            </a:r>
            <a:r>
              <a:rPr lang="en-US" dirty="0" smtClean="0"/>
              <a:t>pairs </a:t>
            </a:r>
          </a:p>
          <a:p>
            <a:pPr eaLnBrk="1" hangingPunct="1">
              <a:defRPr/>
            </a:pPr>
            <a:r>
              <a:rPr lang="en-US" dirty="0" smtClean="0"/>
              <a:t>The </a:t>
            </a:r>
            <a:r>
              <a:rPr lang="en-US" dirty="0"/>
              <a:t>member </a:t>
            </a:r>
            <a:r>
              <a:rPr lang="en-US" dirty="0" smtClean="0"/>
              <a:t>functions defined </a:t>
            </a:r>
            <a:r>
              <a:rPr lang="en-US" dirty="0"/>
              <a:t>for both are the same except for the type of the </a:t>
            </a:r>
            <a:r>
              <a:rPr lang="en-US" dirty="0" smtClean="0"/>
              <a:t>parameters</a:t>
            </a:r>
          </a:p>
          <a:p>
            <a:pPr eaLnBrk="1" hangingPunct="1">
              <a:defRPr/>
            </a:pPr>
            <a:r>
              <a:rPr lang="en-US" dirty="0" smtClean="0"/>
              <a:t>The </a:t>
            </a:r>
            <a:r>
              <a:rPr lang="en-US" dirty="0"/>
              <a:t>map is </a:t>
            </a:r>
            <a:r>
              <a:rPr lang="en-US" dirty="0" smtClean="0"/>
              <a:t>a template </a:t>
            </a:r>
            <a:r>
              <a:rPr lang="en-US" dirty="0"/>
              <a:t>class that takes the following template parameters:</a:t>
            </a:r>
          </a:p>
          <a:p>
            <a:pPr lvl="1" eaLnBrk="1" hangingPunct="1">
              <a:defRPr/>
            </a:pPr>
            <a:r>
              <a:rPr lang="en-US" sz="1900" dirty="0" err="1" smtClean="0">
                <a:latin typeface="Courier New" pitchFamily="49" charset="0"/>
                <a:cs typeface="Courier New" pitchFamily="49" charset="0"/>
              </a:rPr>
              <a:t>Key_Type</a:t>
            </a:r>
            <a:r>
              <a:rPr lang="en-US" dirty="0"/>
              <a:t>: The type of the keys contained in the key set</a:t>
            </a:r>
          </a:p>
          <a:p>
            <a:pPr lvl="1" eaLnBrk="1" hangingPunct="1">
              <a:defRPr/>
            </a:pPr>
            <a:r>
              <a:rPr lang="en-US" sz="1900" dirty="0" err="1">
                <a:latin typeface="Courier New" pitchFamily="49" charset="0"/>
                <a:cs typeface="Courier New" pitchFamily="49" charset="0"/>
              </a:rPr>
              <a:t>Value_Type</a:t>
            </a:r>
            <a:r>
              <a:rPr lang="en-US" dirty="0"/>
              <a:t>: The type of the values in the value set</a:t>
            </a:r>
          </a:p>
          <a:p>
            <a:pPr lvl="1" eaLnBrk="1" hangingPunct="1">
              <a:defRPr/>
            </a:pPr>
            <a:r>
              <a:rPr lang="en-US" sz="1900" dirty="0">
                <a:latin typeface="Courier New" pitchFamily="49" charset="0"/>
                <a:cs typeface="Courier New" pitchFamily="49" charset="0"/>
              </a:rPr>
              <a:t>Compare</a:t>
            </a:r>
            <a:r>
              <a:rPr lang="en-US" dirty="0"/>
              <a:t>: A function class that determines the ordering </a:t>
            </a:r>
            <a:r>
              <a:rPr lang="en-US" dirty="0" smtClean="0"/>
              <a:t>of </a:t>
            </a:r>
            <a:r>
              <a:rPr lang="en-US" dirty="0"/>
              <a:t>the </a:t>
            </a:r>
            <a:r>
              <a:rPr lang="en-US" dirty="0" smtClean="0"/>
              <a:t>keys; by default this </a:t>
            </a:r>
            <a:r>
              <a:rPr lang="en-US" dirty="0"/>
              <a:t>is the less-than </a:t>
            </a:r>
            <a:r>
              <a:rPr lang="en-US" dirty="0" smtClean="0"/>
              <a:t>operator</a:t>
            </a:r>
            <a:endParaRPr lang="en-US" dirty="0"/>
          </a:p>
          <a:p>
            <a:pPr lvl="1" eaLnBrk="1" hangingPunct="1">
              <a:defRPr/>
            </a:pPr>
            <a:r>
              <a:rPr lang="en-US" sz="1900" dirty="0">
                <a:latin typeface="Courier New" pitchFamily="49" charset="0"/>
                <a:cs typeface="Courier New" pitchFamily="49" charset="0"/>
              </a:rPr>
              <a:t>Allocator</a:t>
            </a:r>
            <a:r>
              <a:rPr lang="en-US" dirty="0"/>
              <a:t>: The memory allocator for key </a:t>
            </a:r>
            <a:r>
              <a:rPr lang="en-US" dirty="0" smtClean="0"/>
              <a:t>objects; we </a:t>
            </a:r>
            <a:r>
              <a:rPr lang="en-US" dirty="0"/>
              <a:t>will use the </a:t>
            </a:r>
            <a:r>
              <a:rPr lang="en-US" dirty="0" smtClean="0"/>
              <a:t>library-supplied default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map</a:t>
            </a:r>
            <a:r>
              <a:rPr lang="en-US" sz="4000" smtClean="0"/>
              <a:t> </a:t>
            </a:r>
            <a:r>
              <a:rPr lang="en-US" smtClean="0"/>
              <a:t>Functions (cont.)</a:t>
            </a:r>
          </a:p>
        </p:txBody>
      </p:sp>
      <p:sp>
        <p:nvSpPr>
          <p:cNvPr id="3" name="Content Placeholder 2"/>
          <p:cNvSpPr>
            <a:spLocks noGrp="1"/>
          </p:cNvSpPr>
          <p:nvPr>
            <p:ph sz="quarter" idx="1"/>
          </p:nvPr>
        </p:nvSpPr>
        <p:spPr>
          <a:xfrm>
            <a:off x="612775" y="1600200"/>
            <a:ext cx="8153400" cy="4876800"/>
          </a:xfrm>
        </p:spPr>
        <p:txBody>
          <a:bodyPr>
            <a:normAutofit lnSpcReduction="10000"/>
          </a:bodyPr>
          <a:lstStyle/>
          <a:p>
            <a:pPr eaLnBrk="1" hangingPunct="1">
              <a:defRPr/>
            </a:pPr>
            <a:r>
              <a:rPr lang="en-US" dirty="0"/>
              <a:t>Items are stored in a </a:t>
            </a:r>
            <a:r>
              <a:rPr lang="en-US" sz="2400" dirty="0" smtClean="0">
                <a:latin typeface="Courier New" pitchFamily="49" charset="0"/>
                <a:cs typeface="Courier New" pitchFamily="49" charset="0"/>
              </a:rPr>
              <a:t>map</a:t>
            </a:r>
            <a:r>
              <a:rPr lang="en-US" sz="2400" dirty="0"/>
              <a:t>,</a:t>
            </a:r>
            <a:r>
              <a:rPr lang="en-US" dirty="0" smtClean="0"/>
              <a:t> </a:t>
            </a:r>
            <a:r>
              <a:rPr lang="en-US" dirty="0"/>
              <a:t>ordered by their </a:t>
            </a:r>
            <a:r>
              <a:rPr lang="en-US" sz="2400" dirty="0">
                <a:latin typeface="Courier New" pitchFamily="49" charset="0"/>
                <a:cs typeface="Courier New" pitchFamily="49" charset="0"/>
              </a:rPr>
              <a:t>Compare</a:t>
            </a:r>
            <a:r>
              <a:rPr lang="en-US" dirty="0"/>
              <a:t> </a:t>
            </a:r>
            <a:r>
              <a:rPr lang="en-US" dirty="0" smtClean="0"/>
              <a:t>function </a:t>
            </a:r>
          </a:p>
          <a:p>
            <a:pPr eaLnBrk="1" hangingPunct="1">
              <a:defRPr/>
            </a:pPr>
            <a:r>
              <a:rPr lang="en-US" dirty="0" smtClean="0"/>
              <a:t>If </a:t>
            </a:r>
            <a:r>
              <a:rPr lang="en-US" dirty="0"/>
              <a:t>you </a:t>
            </a:r>
            <a:r>
              <a:rPr lang="en-US" dirty="0" smtClean="0"/>
              <a:t>iterate through </a:t>
            </a:r>
            <a:r>
              <a:rPr lang="en-US" dirty="0"/>
              <a:t>a </a:t>
            </a:r>
            <a:r>
              <a:rPr lang="en-US" sz="2400" dirty="0">
                <a:latin typeface="Courier New" pitchFamily="49" charset="0"/>
                <a:cs typeface="Courier New" pitchFamily="49" charset="0"/>
              </a:rPr>
              <a:t>map</a:t>
            </a:r>
            <a:r>
              <a:rPr lang="en-US" dirty="0"/>
              <a:t>, </a:t>
            </a:r>
            <a:r>
              <a:rPr lang="en-US" dirty="0" smtClean="0"/>
              <a:t>you </a:t>
            </a:r>
            <a:r>
              <a:rPr lang="en-US" dirty="0"/>
              <a:t>get a sorted list of the </a:t>
            </a:r>
            <a:r>
              <a:rPr lang="en-US" dirty="0" smtClean="0"/>
              <a:t>contents</a:t>
            </a:r>
          </a:p>
          <a:p>
            <a:pPr eaLnBrk="1" hangingPunct="1">
              <a:defRPr/>
            </a:pPr>
            <a:r>
              <a:rPr lang="en-US" dirty="0" smtClean="0"/>
              <a:t>The </a:t>
            </a:r>
            <a:r>
              <a:rPr lang="en-US" sz="2400" dirty="0">
                <a:latin typeface="Courier New" pitchFamily="49" charset="0"/>
                <a:cs typeface="Courier New" pitchFamily="49" charset="0"/>
              </a:rPr>
              <a:t>Compare</a:t>
            </a:r>
            <a:r>
              <a:rPr lang="en-US" dirty="0"/>
              <a:t> function is </a:t>
            </a:r>
            <a:r>
              <a:rPr lang="en-US" dirty="0" smtClean="0"/>
              <a:t>used to </a:t>
            </a:r>
            <a:r>
              <a:rPr lang="en-US" dirty="0"/>
              <a:t>create the function class </a:t>
            </a:r>
            <a:r>
              <a:rPr lang="en-US" sz="2400" dirty="0" err="1">
                <a:latin typeface="Courier New" pitchFamily="49" charset="0"/>
                <a:cs typeface="Courier New" pitchFamily="49" charset="0"/>
              </a:rPr>
              <a:t>Key_Compare</a:t>
            </a:r>
            <a:r>
              <a:rPr lang="en-US" dirty="0"/>
              <a:t>, which compares only the </a:t>
            </a:r>
            <a:r>
              <a:rPr lang="en-US" sz="2400" dirty="0" err="1">
                <a:latin typeface="Courier New" pitchFamily="49" charset="0"/>
                <a:cs typeface="Courier New" pitchFamily="49" charset="0"/>
              </a:rPr>
              <a:t>Key_Type</a:t>
            </a:r>
            <a:r>
              <a:rPr lang="en-US" dirty="0"/>
              <a:t> part </a:t>
            </a:r>
            <a:r>
              <a:rPr lang="en-US" dirty="0" smtClean="0"/>
              <a:t>of the </a:t>
            </a:r>
            <a:r>
              <a:rPr lang="en-US" sz="2400" dirty="0">
                <a:latin typeface="Courier New" pitchFamily="49" charset="0"/>
                <a:cs typeface="Courier New" pitchFamily="49" charset="0"/>
              </a:rPr>
              <a:t>pair&lt;</a:t>
            </a:r>
            <a:r>
              <a:rPr lang="en-US" sz="2400" dirty="0" err="1">
                <a:latin typeface="Courier New" pitchFamily="49" charset="0"/>
                <a:cs typeface="Courier New" pitchFamily="49" charset="0"/>
              </a:rPr>
              <a:t>const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Key_Type</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Value_Type</a:t>
            </a:r>
            <a:r>
              <a:rPr lang="en-US" sz="2400" dirty="0">
                <a:latin typeface="Courier New" pitchFamily="49" charset="0"/>
                <a:cs typeface="Courier New" pitchFamily="49" charset="0"/>
              </a:rPr>
              <a:t>&gt; </a:t>
            </a:r>
            <a:r>
              <a:rPr lang="en-US" dirty="0"/>
              <a:t>items (called </a:t>
            </a:r>
            <a:r>
              <a:rPr lang="en-US" sz="2400" dirty="0" err="1">
                <a:latin typeface="Courier New" pitchFamily="49" charset="0"/>
                <a:cs typeface="Courier New" pitchFamily="49" charset="0"/>
              </a:rPr>
              <a:t>Entry_Type</a:t>
            </a:r>
            <a:r>
              <a:rPr lang="en-US" dirty="0"/>
              <a:t>) that are stored </a:t>
            </a:r>
            <a:r>
              <a:rPr lang="en-US" dirty="0" smtClean="0"/>
              <a:t>in a map</a:t>
            </a:r>
            <a:endParaRPr lang="en-US" dirty="0"/>
          </a:p>
          <a:p>
            <a:pPr eaLnBrk="1" hangingPunct="1">
              <a:defRPr/>
            </a:pPr>
            <a:r>
              <a:rPr lang="en-US" dirty="0" smtClean="0"/>
              <a:t>(</a:t>
            </a:r>
            <a:r>
              <a:rPr lang="en-US" dirty="0"/>
              <a:t>T</a:t>
            </a:r>
            <a:r>
              <a:rPr lang="en-US" dirty="0" smtClean="0"/>
              <a:t>he </a:t>
            </a:r>
            <a:r>
              <a:rPr lang="en-US" dirty="0"/>
              <a:t>key for an entry can’t be changed, but the value can </a:t>
            </a:r>
            <a:r>
              <a:rPr lang="en-US" dirty="0" smtClean="0"/>
              <a:t>be)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12775" y="228600"/>
            <a:ext cx="8153400" cy="990600"/>
          </a:xfrm>
        </p:spPr>
        <p:txBody>
          <a:bodyPr/>
          <a:lstStyle/>
          <a:p>
            <a:pPr eaLnBrk="1" hangingPunct="1"/>
            <a:r>
              <a:rPr lang="en-US" smtClean="0"/>
              <a:t>Introduction</a:t>
            </a:r>
          </a:p>
        </p:txBody>
      </p:sp>
      <p:sp>
        <p:nvSpPr>
          <p:cNvPr id="17410" name="Content Placeholder 2"/>
          <p:cNvSpPr>
            <a:spLocks noGrp="1"/>
          </p:cNvSpPr>
          <p:nvPr>
            <p:ph sz="quarter" idx="1"/>
          </p:nvPr>
        </p:nvSpPr>
        <p:spPr>
          <a:xfrm>
            <a:off x="612775" y="1600200"/>
            <a:ext cx="8153400" cy="4495800"/>
          </a:xfrm>
        </p:spPr>
        <p:txBody>
          <a:bodyPr/>
          <a:lstStyle/>
          <a:p>
            <a:pPr eaLnBrk="1" hangingPunct="1"/>
            <a:r>
              <a:rPr lang="en-US" smtClean="0"/>
              <a:t>In Chapter 4 we studied the C++ containers, focusing on the sequential containers </a:t>
            </a:r>
            <a:r>
              <a:rPr lang="en-US" sz="2600" smtClean="0">
                <a:latin typeface="Courier New" pitchFamily="49" charset="0"/>
                <a:cs typeface="Courier New" pitchFamily="49" charset="0"/>
              </a:rPr>
              <a:t>vector</a:t>
            </a:r>
            <a:r>
              <a:rPr lang="en-US" smtClean="0"/>
              <a:t> and </a:t>
            </a:r>
            <a:r>
              <a:rPr lang="en-US" sz="2600" smtClean="0">
                <a:latin typeface="Courier New" pitchFamily="49" charset="0"/>
                <a:cs typeface="Courier New" pitchFamily="49" charset="0"/>
              </a:rPr>
              <a:t>list;</a:t>
            </a:r>
            <a:r>
              <a:rPr lang="en-US" smtClean="0"/>
              <a:t> we studied the </a:t>
            </a:r>
            <a:r>
              <a:rPr lang="en-US" sz="2600" smtClean="0">
                <a:latin typeface="Courier New" pitchFamily="49" charset="0"/>
                <a:cs typeface="Courier New" pitchFamily="49" charset="0"/>
              </a:rPr>
              <a:t>deque</a:t>
            </a:r>
            <a:r>
              <a:rPr lang="en-US" smtClean="0"/>
              <a:t> in chapter 6</a:t>
            </a:r>
          </a:p>
          <a:p>
            <a:pPr lvl="1" eaLnBrk="1" hangingPunct="1"/>
            <a:r>
              <a:rPr lang="en-US" smtClean="0"/>
              <a:t>Searching for a particular value in a sequential container is generally O(</a:t>
            </a:r>
            <a:r>
              <a:rPr lang="en-US" i="1" smtClean="0"/>
              <a:t>n</a:t>
            </a:r>
            <a:r>
              <a:rPr lang="en-US" smtClean="0"/>
              <a:t>) </a:t>
            </a:r>
          </a:p>
          <a:p>
            <a:pPr lvl="1" eaLnBrk="1" hangingPunct="1"/>
            <a:r>
              <a:rPr lang="en-US" smtClean="0"/>
              <a:t>An exception is a binary search for a sorted object, which is O(log </a:t>
            </a:r>
            <a:r>
              <a:rPr lang="en-US" i="1" smtClean="0"/>
              <a:t>n</a:t>
            </a:r>
            <a:r>
              <a:rPr lang="en-US" smtClean="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map</a:t>
            </a:r>
            <a:r>
              <a:rPr lang="en-US" sz="4000" smtClean="0"/>
              <a:t> </a:t>
            </a:r>
            <a:r>
              <a:rPr lang="en-US" smtClean="0"/>
              <a:t>Functions (cont.)</a:t>
            </a:r>
          </a:p>
        </p:txBody>
      </p:sp>
      <p:sp>
        <p:nvSpPr>
          <p:cNvPr id="3" name="Content Placeholder 2"/>
          <p:cNvSpPr>
            <a:spLocks noGrp="1"/>
          </p:cNvSpPr>
          <p:nvPr>
            <p:ph sz="quarter" idx="1"/>
          </p:nvPr>
        </p:nvSpPr>
        <p:spPr>
          <a:xfrm>
            <a:off x="612775" y="1600200"/>
            <a:ext cx="8153400" cy="4876800"/>
          </a:xfrm>
        </p:spPr>
        <p:txBody>
          <a:bodyPr/>
          <a:lstStyle/>
          <a:p>
            <a:pPr marL="0" indent="0" eaLnBrk="1" hangingPunct="1">
              <a:buFont typeface="Wingdings" pitchFamily="2" charset="2"/>
              <a:buNone/>
              <a:defRPr/>
            </a:pPr>
            <a:endParaRPr lang="en-US" sz="1800" dirty="0" smtClean="0">
              <a:latin typeface="Courier New" pitchFamily="49" charset="0"/>
              <a:cs typeface="Courier New" pitchFamily="49" charset="0"/>
            </a:endParaRPr>
          </a:p>
          <a:p>
            <a:pPr marL="0" indent="0" eaLnBrk="1" hangingPunct="1">
              <a:buFont typeface="Wingdings" pitchFamily="2" charset="2"/>
              <a:buNone/>
              <a:defRPr/>
            </a:pPr>
            <a:r>
              <a:rPr lang="en-US" sz="1800" dirty="0" err="1" smtClean="0">
                <a:latin typeface="Courier New" pitchFamily="49" charset="0"/>
                <a:cs typeface="Courier New" pitchFamily="49" charset="0"/>
              </a:rPr>
              <a:t>struct</a:t>
            </a:r>
            <a:r>
              <a:rPr lang="en-US" sz="1800" dirty="0" smtClean="0">
                <a:latin typeface="Courier New" pitchFamily="49" charset="0"/>
                <a:cs typeface="Courier New" pitchFamily="49" charset="0"/>
              </a:rPr>
              <a:t> </a:t>
            </a:r>
            <a:r>
              <a:rPr lang="en-US" sz="1800" dirty="0" err="1">
                <a:latin typeface="Courier New" pitchFamily="49" charset="0"/>
                <a:cs typeface="Courier New" pitchFamily="49" charset="0"/>
              </a:rPr>
              <a:t>Key_Compare</a:t>
            </a:r>
            <a:r>
              <a:rPr lang="en-US" sz="1800" dirty="0">
                <a:latin typeface="Courier New" pitchFamily="49" charset="0"/>
                <a:cs typeface="Courier New" pitchFamily="49" charset="0"/>
              </a:rPr>
              <a:t> {</a:t>
            </a:r>
          </a:p>
          <a:p>
            <a:pPr marL="463550" indent="0" eaLnBrk="1" hangingPunct="1">
              <a:buFont typeface="Wingdings" pitchFamily="2" charset="2"/>
              <a:buNone/>
              <a:defRPr/>
            </a:pPr>
            <a:r>
              <a:rPr lang="en-US" sz="1800" dirty="0" err="1">
                <a:latin typeface="Courier New" pitchFamily="49" charset="0"/>
                <a:cs typeface="Courier New" pitchFamily="49" charset="0"/>
              </a:rPr>
              <a:t>bool</a:t>
            </a:r>
            <a:r>
              <a:rPr lang="en-US" sz="1800" dirty="0">
                <a:latin typeface="Courier New" pitchFamily="49" charset="0"/>
                <a:cs typeface="Courier New" pitchFamily="49" charset="0"/>
              </a:rPr>
              <a:t> operator()(</a:t>
            </a:r>
            <a:r>
              <a:rPr lang="en-US" sz="1800" dirty="0" err="1">
                <a:latin typeface="Courier New" pitchFamily="49" charset="0"/>
                <a:cs typeface="Courier New" pitchFamily="49" charset="0"/>
              </a:rPr>
              <a:t>const</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Entry_Type</a:t>
            </a:r>
            <a:r>
              <a:rPr lang="en-US" sz="1800" dirty="0">
                <a:latin typeface="Courier New" pitchFamily="49" charset="0"/>
                <a:cs typeface="Courier New" pitchFamily="49" charset="0"/>
              </a:rPr>
              <a:t>&amp; </a:t>
            </a:r>
            <a:r>
              <a:rPr lang="en-US" sz="1800" dirty="0" smtClean="0">
                <a:latin typeface="Courier New" pitchFamily="49" charset="0"/>
                <a:cs typeface="Courier New" pitchFamily="49" charset="0"/>
              </a:rPr>
              <a:t>left,</a:t>
            </a:r>
          </a:p>
          <a:p>
            <a:pPr marL="463550" indent="0" eaLnBrk="1" hangingPunct="1">
              <a:buFont typeface="Wingdings" pitchFamily="2" charset="2"/>
              <a:buNone/>
              <a:defRPr/>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const</a:t>
            </a:r>
            <a:r>
              <a:rPr lang="en-US" sz="1800" dirty="0" smtClean="0">
                <a:latin typeface="Courier New" pitchFamily="49" charset="0"/>
                <a:cs typeface="Courier New" pitchFamily="49" charset="0"/>
              </a:rPr>
              <a:t> </a:t>
            </a:r>
            <a:r>
              <a:rPr lang="en-US" sz="1800" dirty="0" err="1">
                <a:latin typeface="Courier New" pitchFamily="49" charset="0"/>
                <a:cs typeface="Courier New" pitchFamily="49" charset="0"/>
              </a:rPr>
              <a:t>Entry_Type</a:t>
            </a:r>
            <a:r>
              <a:rPr lang="en-US" sz="1800" dirty="0">
                <a:latin typeface="Courier New" pitchFamily="49" charset="0"/>
                <a:cs typeface="Courier New" pitchFamily="49" charset="0"/>
              </a:rPr>
              <a:t>&amp; right) </a:t>
            </a:r>
            <a:r>
              <a:rPr lang="en-US" sz="1800" dirty="0" err="1">
                <a:latin typeface="Courier New" pitchFamily="49" charset="0"/>
                <a:cs typeface="Courier New" pitchFamily="49" charset="0"/>
              </a:rPr>
              <a:t>const</a:t>
            </a:r>
            <a:r>
              <a:rPr lang="en-US" sz="1800" dirty="0">
                <a:latin typeface="Courier New" pitchFamily="49" charset="0"/>
                <a:cs typeface="Courier New" pitchFamily="49" charset="0"/>
              </a:rPr>
              <a:t> {</a:t>
            </a:r>
          </a:p>
          <a:p>
            <a:pPr marL="736600" indent="0" eaLnBrk="1" hangingPunct="1">
              <a:buFont typeface="Wingdings" pitchFamily="2" charset="2"/>
              <a:buNone/>
              <a:defRPr/>
            </a:pPr>
            <a:r>
              <a:rPr lang="en-US" sz="1800" dirty="0">
                <a:latin typeface="Courier New" pitchFamily="49" charset="0"/>
                <a:cs typeface="Courier New" pitchFamily="49" charset="0"/>
              </a:rPr>
              <a:t>return </a:t>
            </a:r>
            <a:r>
              <a:rPr lang="en-US" sz="1800" dirty="0" err="1">
                <a:latin typeface="Courier New" pitchFamily="49" charset="0"/>
                <a:cs typeface="Courier New" pitchFamily="49" charset="0"/>
              </a:rPr>
              <a:t>left.first</a:t>
            </a:r>
            <a:r>
              <a:rPr lang="en-US" sz="1800" dirty="0">
                <a:latin typeface="Courier New" pitchFamily="49" charset="0"/>
                <a:cs typeface="Courier New" pitchFamily="49" charset="0"/>
              </a:rPr>
              <a:t> &lt; </a:t>
            </a:r>
            <a:r>
              <a:rPr lang="en-US" sz="1800" dirty="0" err="1">
                <a:latin typeface="Courier New" pitchFamily="49" charset="0"/>
                <a:cs typeface="Courier New" pitchFamily="49" charset="0"/>
              </a:rPr>
              <a:t>right.first</a:t>
            </a:r>
            <a:r>
              <a:rPr lang="en-US" sz="1800" dirty="0">
                <a:latin typeface="Courier New" pitchFamily="49" charset="0"/>
                <a:cs typeface="Courier New" pitchFamily="49" charset="0"/>
              </a:rPr>
              <a:t>;</a:t>
            </a:r>
          </a:p>
          <a:p>
            <a:pPr marL="463550" indent="0" eaLnBrk="1" hangingPunct="1">
              <a:buFont typeface="Wingdings" pitchFamily="2" charset="2"/>
              <a:buNone/>
              <a:defRPr/>
            </a:pPr>
            <a:r>
              <a:rPr lang="en-US" sz="1800" dirty="0">
                <a:latin typeface="Courier New" pitchFamily="49" charset="0"/>
                <a:cs typeface="Courier New" pitchFamily="49" charset="0"/>
              </a:rPr>
              <a:t>}</a:t>
            </a:r>
          </a:p>
          <a:p>
            <a:pPr marL="0" indent="0" eaLnBrk="1" hangingPunct="1">
              <a:buFont typeface="Wingdings" pitchFamily="2" charset="2"/>
              <a:buNone/>
              <a:defRPr/>
            </a:pPr>
            <a:r>
              <a:rPr lang="en-US" sz="1800" dirty="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map</a:t>
            </a:r>
            <a:r>
              <a:rPr lang="en-US" sz="4000" smtClean="0"/>
              <a:t> </a:t>
            </a:r>
            <a:r>
              <a:rPr lang="en-US" smtClean="0"/>
              <a:t>Functions (cont.)</a:t>
            </a:r>
          </a:p>
        </p:txBody>
      </p:sp>
      <p:sp>
        <p:nvSpPr>
          <p:cNvPr id="55298" name="Content Placeholder 2"/>
          <p:cNvSpPr>
            <a:spLocks noGrp="1"/>
          </p:cNvSpPr>
          <p:nvPr>
            <p:ph sz="quarter" idx="1"/>
          </p:nvPr>
        </p:nvSpPr>
        <p:spPr>
          <a:xfrm>
            <a:off x="612775" y="1600200"/>
            <a:ext cx="8153400" cy="4876800"/>
          </a:xfrm>
        </p:spPr>
        <p:txBody>
          <a:bodyPr/>
          <a:lstStyle/>
          <a:p>
            <a:pPr eaLnBrk="1" hangingPunct="1"/>
            <a:r>
              <a:rPr lang="en-US" smtClean="0"/>
              <a:t>The </a:t>
            </a:r>
            <a:r>
              <a:rPr lang="en-US" sz="2400" smtClean="0">
                <a:latin typeface="Courier New" pitchFamily="49" charset="0"/>
                <a:cs typeface="Courier New" pitchFamily="49" charset="0"/>
              </a:rPr>
              <a:t>map</a:t>
            </a:r>
            <a:r>
              <a:rPr lang="en-US" smtClean="0"/>
              <a:t> functions are all implemented by delegation to the corresponding </a:t>
            </a:r>
            <a:r>
              <a:rPr lang="en-US" sz="2400" smtClean="0">
                <a:latin typeface="Courier New" pitchFamily="49" charset="0"/>
                <a:cs typeface="Courier New" pitchFamily="49" charset="0"/>
              </a:rPr>
              <a:t>set</a:t>
            </a:r>
            <a:r>
              <a:rPr lang="en-US" smtClean="0"/>
              <a:t> functions</a:t>
            </a:r>
          </a:p>
          <a:p>
            <a:pPr eaLnBrk="1" hangingPunct="1"/>
            <a:r>
              <a:rPr lang="en-US" smtClean="0"/>
              <a:t>In addition to the </a:t>
            </a:r>
            <a:r>
              <a:rPr lang="en-US" sz="2400" smtClean="0">
                <a:latin typeface="Courier New" pitchFamily="49" charset="0"/>
                <a:cs typeface="Courier New" pitchFamily="49" charset="0"/>
              </a:rPr>
              <a:t>set</a:t>
            </a:r>
            <a:r>
              <a:rPr lang="en-US" smtClean="0"/>
              <a:t> functions, the map class overloads the subscript operator such that the key is used as an index (for example, </a:t>
            </a:r>
            <a:r>
              <a:rPr lang="en-US" sz="2400" smtClean="0">
                <a:latin typeface="Courier New" pitchFamily="49" charset="0"/>
                <a:cs typeface="Courier New" pitchFamily="49" charset="0"/>
              </a:rPr>
              <a:t>a_map[k]</a:t>
            </a:r>
            <a:r>
              <a:rPr lang="en-US" smtClean="0"/>
              <a:t>) </a:t>
            </a:r>
          </a:p>
          <a:p>
            <a:pPr eaLnBrk="1" hangingPunct="1"/>
            <a:r>
              <a:rPr lang="en-US" smtClean="0"/>
              <a:t>For this reason, a map is also known as an </a:t>
            </a:r>
            <a:r>
              <a:rPr lang="en-US" i="1" smtClean="0"/>
              <a:t>associative array</a:t>
            </a: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map</a:t>
            </a:r>
            <a:r>
              <a:rPr lang="en-US" sz="4000" smtClean="0"/>
              <a:t> </a:t>
            </a:r>
            <a:r>
              <a:rPr lang="en-US" smtClean="0"/>
              <a:t>Functions (cont.)</a:t>
            </a:r>
          </a:p>
        </p:txBody>
      </p:sp>
      <p:sp>
        <p:nvSpPr>
          <p:cNvPr id="3" name="Content Placeholder 2"/>
          <p:cNvSpPr>
            <a:spLocks noGrp="1"/>
          </p:cNvSpPr>
          <p:nvPr>
            <p:ph sz="quarter" idx="1"/>
          </p:nvPr>
        </p:nvSpPr>
        <p:spPr>
          <a:xfrm>
            <a:off x="612775" y="1600200"/>
            <a:ext cx="8153400" cy="4876800"/>
          </a:xfrm>
        </p:spPr>
        <p:txBody>
          <a:bodyPr/>
          <a:lstStyle/>
          <a:p>
            <a:pPr eaLnBrk="1" hangingPunct="1">
              <a:defRPr/>
            </a:pPr>
            <a:r>
              <a:rPr lang="en-US" dirty="0"/>
              <a:t>The code that overloads the subscript operator is placed at the end of the public </a:t>
            </a:r>
            <a:r>
              <a:rPr lang="en-US" dirty="0" smtClean="0"/>
              <a:t>part of </a:t>
            </a:r>
            <a:r>
              <a:rPr lang="en-US" dirty="0"/>
              <a:t>the class definition and begins as </a:t>
            </a:r>
            <a:r>
              <a:rPr lang="en-US"/>
              <a:t>follows</a:t>
            </a:r>
            <a:r>
              <a:rPr lang="en-US" smtClean="0"/>
              <a:t>:</a:t>
            </a:r>
            <a:endParaRPr lang="en-US" dirty="0"/>
          </a:p>
          <a:p>
            <a:pPr marL="341313" indent="0" eaLnBrk="1" hangingPunct="1">
              <a:buFont typeface="Wingdings" pitchFamily="2" charset="2"/>
              <a:buNone/>
              <a:defRPr/>
            </a:pPr>
            <a:r>
              <a:rPr lang="en-US" sz="1800" dirty="0" err="1">
                <a:latin typeface="Courier New" pitchFamily="49" charset="0"/>
                <a:cs typeface="Courier New" pitchFamily="49" charset="0"/>
              </a:rPr>
              <a:t>Value_Type</a:t>
            </a:r>
            <a:r>
              <a:rPr lang="en-US" sz="1800" dirty="0">
                <a:latin typeface="Courier New" pitchFamily="49" charset="0"/>
                <a:cs typeface="Courier New" pitchFamily="49" charset="0"/>
              </a:rPr>
              <a:t>&amp; operator[](</a:t>
            </a:r>
            <a:r>
              <a:rPr lang="en-US" sz="1800" dirty="0" err="1">
                <a:latin typeface="Courier New" pitchFamily="49" charset="0"/>
                <a:cs typeface="Courier New" pitchFamily="49" charset="0"/>
              </a:rPr>
              <a:t>const</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Key_Type</a:t>
            </a:r>
            <a:r>
              <a:rPr lang="en-US" sz="1800" dirty="0">
                <a:latin typeface="Courier New" pitchFamily="49" charset="0"/>
                <a:cs typeface="Courier New" pitchFamily="49" charset="0"/>
              </a:rPr>
              <a:t>&amp; key) {</a:t>
            </a:r>
          </a:p>
          <a:p>
            <a:pPr marL="682625" indent="0" eaLnBrk="1" hangingPunct="1">
              <a:buFont typeface="Wingdings" pitchFamily="2" charset="2"/>
              <a:buNone/>
              <a:defRPr/>
            </a:pPr>
            <a:r>
              <a:rPr lang="en-US" sz="1800" dirty="0" err="1">
                <a:latin typeface="Courier New" pitchFamily="49" charset="0"/>
                <a:cs typeface="Courier New" pitchFamily="49" charset="0"/>
              </a:rPr>
              <a:t>std</a:t>
            </a:r>
            <a:r>
              <a:rPr lang="en-US" sz="1800" dirty="0">
                <a:latin typeface="Courier New" pitchFamily="49" charset="0"/>
                <a:cs typeface="Courier New" pitchFamily="49" charset="0"/>
              </a:rPr>
              <a:t>::pair&lt;iterator, </a:t>
            </a:r>
            <a:r>
              <a:rPr lang="en-US" sz="1800" dirty="0" err="1">
                <a:latin typeface="Courier New" pitchFamily="49" charset="0"/>
                <a:cs typeface="Courier New" pitchFamily="49" charset="0"/>
              </a:rPr>
              <a:t>bool</a:t>
            </a:r>
            <a:r>
              <a:rPr lang="en-US" sz="1800" dirty="0">
                <a:latin typeface="Courier New" pitchFamily="49" charset="0"/>
                <a:cs typeface="Courier New" pitchFamily="49" charset="0"/>
              </a:rPr>
              <a:t>&gt; ret</a:t>
            </a:r>
          </a:p>
          <a:p>
            <a:pPr marL="1023938" indent="0" eaLnBrk="1" hangingPunct="1">
              <a:buFont typeface="Wingdings" pitchFamily="2" charset="2"/>
              <a:buNone/>
              <a:defRPr/>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the_set.insert</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Entry_Type</a:t>
            </a:r>
            <a:r>
              <a:rPr lang="en-US" sz="1800" dirty="0">
                <a:latin typeface="Courier New" pitchFamily="49" charset="0"/>
                <a:cs typeface="Courier New" pitchFamily="49" charset="0"/>
              </a:rPr>
              <a:t>(key, </a:t>
            </a:r>
            <a:r>
              <a:rPr lang="en-US" sz="1800" dirty="0" err="1">
                <a:latin typeface="Courier New" pitchFamily="49" charset="0"/>
                <a:cs typeface="Courier New" pitchFamily="49" charset="0"/>
              </a:rPr>
              <a:t>Value_Type</a:t>
            </a:r>
            <a:r>
              <a:rPr lang="en-US" sz="1800" dirty="0" smtClean="0">
                <a:latin typeface="Courier New" pitchFamily="49" charset="0"/>
                <a:cs typeface="Courier New" pitchFamily="49" charset="0"/>
              </a:rPr>
              <a:t>()));</a:t>
            </a:r>
            <a:endParaRPr lang="en-US" sz="1800" dirty="0">
              <a:latin typeface="Courier New" pitchFamily="49" charset="0"/>
              <a:cs typeface="Courier New" pitchFamily="49" charset="0"/>
            </a:endParaRPr>
          </a:p>
          <a:p>
            <a:pPr eaLnBrk="1" hangingPunct="1">
              <a:defRPr/>
            </a:pPr>
            <a:r>
              <a:rPr lang="en-US" dirty="0" smtClean="0"/>
              <a:t>This statement inserts in </a:t>
            </a:r>
            <a:r>
              <a:rPr lang="en-US" sz="2400" dirty="0" err="1" smtClean="0">
                <a:latin typeface="Courier New" panose="02070309020205020404" pitchFamily="49" charset="0"/>
                <a:cs typeface="Courier New" panose="02070309020205020404" pitchFamily="49" charset="0"/>
              </a:rPr>
              <a:t>the_set</a:t>
            </a:r>
            <a:r>
              <a:rPr lang="en-US" dirty="0" smtClean="0"/>
              <a:t> a pair consisting of the key and a dummy value.</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map</a:t>
            </a:r>
            <a:r>
              <a:rPr lang="en-US" sz="4000" smtClean="0"/>
              <a:t> </a:t>
            </a:r>
            <a:r>
              <a:rPr lang="en-US" smtClean="0"/>
              <a:t>Functions (cont.)</a:t>
            </a:r>
          </a:p>
        </p:txBody>
      </p:sp>
      <p:sp>
        <p:nvSpPr>
          <p:cNvPr id="3" name="Content Placeholder 2"/>
          <p:cNvSpPr>
            <a:spLocks noGrp="1"/>
          </p:cNvSpPr>
          <p:nvPr>
            <p:ph sz="quarter" idx="1"/>
          </p:nvPr>
        </p:nvSpPr>
        <p:spPr>
          <a:xfrm>
            <a:off x="612775" y="1600200"/>
            <a:ext cx="8378825" cy="4876800"/>
          </a:xfrm>
        </p:spPr>
        <p:txBody>
          <a:bodyPr/>
          <a:lstStyle/>
          <a:p>
            <a:pPr eaLnBrk="1" hangingPunct="1">
              <a:defRPr/>
            </a:pPr>
            <a:r>
              <a:rPr lang="en-US" dirty="0"/>
              <a:t>Because changing a value that is in a set could </a:t>
            </a:r>
            <a:r>
              <a:rPr lang="en-US" dirty="0" smtClean="0"/>
              <a:t>disrupt </a:t>
            </a:r>
            <a:r>
              <a:rPr lang="en-US" dirty="0"/>
              <a:t>the ordering of the items, </a:t>
            </a:r>
            <a:r>
              <a:rPr lang="en-US" dirty="0" smtClean="0"/>
              <a:t>the </a:t>
            </a:r>
            <a:r>
              <a:rPr lang="en-US" sz="2400" dirty="0" smtClean="0">
                <a:latin typeface="Courier New" pitchFamily="49" charset="0"/>
                <a:cs typeface="Courier New" pitchFamily="49" charset="0"/>
              </a:rPr>
              <a:t>set</a:t>
            </a:r>
            <a:r>
              <a:rPr lang="en-US" sz="2400" dirty="0">
                <a:latin typeface="Courier New" pitchFamily="49" charset="0"/>
                <a:cs typeface="Courier New" pitchFamily="49" charset="0"/>
              </a:rPr>
              <a:t>::iterator</a:t>
            </a:r>
            <a:r>
              <a:rPr lang="en-US" dirty="0"/>
              <a:t>’s dereferencing operators always return a </a:t>
            </a:r>
            <a:r>
              <a:rPr lang="en-US" sz="2400" dirty="0" err="1">
                <a:latin typeface="Courier New" pitchFamily="49" charset="0"/>
                <a:cs typeface="Courier New" pitchFamily="49" charset="0"/>
              </a:rPr>
              <a:t>const</a:t>
            </a:r>
            <a:r>
              <a:rPr lang="en-US" b="1" dirty="0"/>
              <a:t> </a:t>
            </a:r>
            <a:r>
              <a:rPr lang="en-US" dirty="0"/>
              <a:t>reference to </a:t>
            </a:r>
            <a:r>
              <a:rPr lang="en-US" dirty="0" smtClean="0"/>
              <a:t>the object referenced </a:t>
            </a:r>
          </a:p>
          <a:p>
            <a:pPr eaLnBrk="1" hangingPunct="1">
              <a:defRPr/>
            </a:pPr>
            <a:r>
              <a:rPr lang="en-US" dirty="0" smtClean="0"/>
              <a:t>We </a:t>
            </a:r>
            <a:r>
              <a:rPr lang="en-US" dirty="0"/>
              <a:t>need to return a non-</a:t>
            </a:r>
            <a:r>
              <a:rPr lang="en-US" sz="2400" dirty="0" err="1">
                <a:latin typeface="Courier New" pitchFamily="49" charset="0"/>
                <a:cs typeface="Courier New" pitchFamily="49" charset="0"/>
              </a:rPr>
              <a:t>const</a:t>
            </a:r>
            <a:r>
              <a:rPr lang="en-US" b="1" dirty="0"/>
              <a:t> </a:t>
            </a:r>
            <a:r>
              <a:rPr lang="en-US" dirty="0"/>
              <a:t>reference to the </a:t>
            </a:r>
            <a:r>
              <a:rPr lang="en-US" sz="2400" dirty="0" err="1">
                <a:latin typeface="Courier New" pitchFamily="49" charset="0"/>
                <a:cs typeface="Courier New" pitchFamily="49" charset="0"/>
              </a:rPr>
              <a:t>Value_Type</a:t>
            </a:r>
            <a:r>
              <a:rPr lang="en-US" dirty="0"/>
              <a:t> </a:t>
            </a:r>
            <a:r>
              <a:rPr lang="en-US" dirty="0" smtClean="0"/>
              <a:t>part of </a:t>
            </a:r>
            <a:r>
              <a:rPr lang="en-US" dirty="0"/>
              <a:t>the </a:t>
            </a:r>
            <a:r>
              <a:rPr lang="en-US" sz="2400" dirty="0" err="1">
                <a:latin typeface="Courier New" pitchFamily="49" charset="0"/>
                <a:cs typeface="Courier New" pitchFamily="49" charset="0"/>
              </a:rPr>
              <a:t>Entry_Type</a:t>
            </a:r>
            <a:r>
              <a:rPr lang="en-US" dirty="0"/>
              <a:t> </a:t>
            </a:r>
            <a:r>
              <a:rPr lang="en-US" dirty="0" smtClean="0"/>
              <a:t>object </a:t>
            </a:r>
          </a:p>
          <a:p>
            <a:pPr eaLnBrk="1" hangingPunct="1">
              <a:defRPr/>
            </a:pPr>
            <a:r>
              <a:rPr lang="en-US" dirty="0" smtClean="0"/>
              <a:t>Thus </a:t>
            </a:r>
            <a:r>
              <a:rPr lang="en-US" dirty="0"/>
              <a:t>we need to use a </a:t>
            </a:r>
            <a:r>
              <a:rPr lang="en-US" sz="2400" dirty="0" err="1">
                <a:latin typeface="Courier New" pitchFamily="49" charset="0"/>
                <a:cs typeface="Courier New" pitchFamily="49" charset="0"/>
              </a:rPr>
              <a:t>const_cast</a:t>
            </a:r>
            <a:r>
              <a:rPr lang="en-US" dirty="0"/>
              <a:t> to remove the </a:t>
            </a:r>
            <a:r>
              <a:rPr lang="en-US" sz="2400" dirty="0" err="1">
                <a:latin typeface="Courier New" pitchFamily="49" charset="0"/>
                <a:cs typeface="Courier New" pitchFamily="49" charset="0"/>
              </a:rPr>
              <a:t>const</a:t>
            </a:r>
            <a:r>
              <a:rPr lang="en-US" b="1" dirty="0" smtClean="0"/>
              <a:t> </a:t>
            </a:r>
            <a:r>
              <a:rPr lang="en-US" dirty="0" smtClean="0"/>
              <a:t>qualification</a:t>
            </a:r>
          </a:p>
          <a:p>
            <a:pPr eaLnBrk="1" hangingPunct="1">
              <a:defRPr/>
            </a:pPr>
            <a:endParaRPr lang="en-US" dirty="0"/>
          </a:p>
          <a:p>
            <a:pPr marL="341313" indent="0" eaLnBrk="1" hangingPunct="1">
              <a:buFont typeface="Wingdings" pitchFamily="2" charset="2"/>
              <a:buNone/>
              <a:defRPr/>
            </a:pPr>
            <a:r>
              <a:rPr lang="en-US" sz="1800" dirty="0" err="1">
                <a:latin typeface="Courier New" pitchFamily="49" charset="0"/>
                <a:cs typeface="Courier New" pitchFamily="49" charset="0"/>
              </a:rPr>
              <a:t>Entry_Type</a:t>
            </a:r>
            <a:r>
              <a:rPr lang="en-US" sz="1800" dirty="0">
                <a:latin typeface="Courier New" pitchFamily="49" charset="0"/>
                <a:cs typeface="Courier New" pitchFamily="49" charset="0"/>
              </a:rPr>
              <a:t>&amp; entry(</a:t>
            </a:r>
            <a:r>
              <a:rPr lang="en-US" sz="1800" dirty="0" err="1">
                <a:latin typeface="Courier New" pitchFamily="49" charset="0"/>
                <a:cs typeface="Courier New" pitchFamily="49" charset="0"/>
              </a:rPr>
              <a:t>const_cast</a:t>
            </a:r>
            <a:r>
              <a:rPr lang="en-US" sz="1800" dirty="0">
                <a:latin typeface="Courier New" pitchFamily="49" charset="0"/>
                <a:cs typeface="Courier New" pitchFamily="49" charset="0"/>
              </a:rPr>
              <a:t>&lt;</a:t>
            </a:r>
            <a:r>
              <a:rPr lang="en-US" sz="1800" dirty="0" err="1">
                <a:latin typeface="Courier New" pitchFamily="49" charset="0"/>
                <a:cs typeface="Courier New" pitchFamily="49" charset="0"/>
              </a:rPr>
              <a:t>Entry_Type</a:t>
            </a:r>
            <a:r>
              <a:rPr lang="en-US" sz="1800" dirty="0">
                <a:latin typeface="Courier New" pitchFamily="49" charset="0"/>
                <a:cs typeface="Courier New" pitchFamily="49" charset="0"/>
              </a:rPr>
              <a:t>&amp;&gt;(*(</a:t>
            </a:r>
            <a:r>
              <a:rPr lang="en-US" sz="1800" dirty="0" err="1">
                <a:latin typeface="Courier New" pitchFamily="49" charset="0"/>
                <a:cs typeface="Courier New" pitchFamily="49" charset="0"/>
              </a:rPr>
              <a:t>ret.first</a:t>
            </a:r>
            <a:r>
              <a:rPr lang="en-US" sz="1800" dirty="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map</a:t>
            </a:r>
            <a:r>
              <a:rPr lang="en-US" sz="4000" smtClean="0"/>
              <a:t> </a:t>
            </a:r>
            <a:r>
              <a:rPr lang="en-US" smtClean="0"/>
              <a:t>Functions (cont.)</a:t>
            </a:r>
          </a:p>
        </p:txBody>
      </p:sp>
      <p:pic>
        <p:nvPicPr>
          <p:cNvPr id="58370" name="Picture 2"/>
          <p:cNvPicPr>
            <a:picLocks noChangeAspect="1" noChangeArrowheads="1"/>
          </p:cNvPicPr>
          <p:nvPr/>
        </p:nvPicPr>
        <p:blipFill>
          <a:blip r:embed="rId2"/>
          <a:srcRect/>
          <a:stretch>
            <a:fillRect/>
          </a:stretch>
        </p:blipFill>
        <p:spPr bwMode="auto">
          <a:xfrm>
            <a:off x="2590800" y="1511300"/>
            <a:ext cx="3700463" cy="4840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map</a:t>
            </a:r>
            <a:r>
              <a:rPr lang="en-US" sz="4000" smtClean="0"/>
              <a:t> </a:t>
            </a:r>
            <a:r>
              <a:rPr lang="en-US" smtClean="0"/>
              <a:t>Functions (cont.)</a:t>
            </a:r>
          </a:p>
        </p:txBody>
      </p:sp>
      <p:pic>
        <p:nvPicPr>
          <p:cNvPr id="59394" name="Picture 3"/>
          <p:cNvPicPr>
            <a:picLocks noChangeAspect="1" noChangeArrowheads="1"/>
          </p:cNvPicPr>
          <p:nvPr/>
        </p:nvPicPr>
        <p:blipFill>
          <a:blip r:embed="rId2"/>
          <a:srcRect/>
          <a:stretch>
            <a:fillRect/>
          </a:stretch>
        </p:blipFill>
        <p:spPr bwMode="auto">
          <a:xfrm>
            <a:off x="2362200" y="1524000"/>
            <a:ext cx="3897313"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map</a:t>
            </a:r>
            <a:r>
              <a:rPr lang="en-US" sz="4000" smtClean="0"/>
              <a:t> </a:t>
            </a:r>
            <a:r>
              <a:rPr lang="en-US" smtClean="0"/>
              <a:t>Functions (cont.)</a:t>
            </a:r>
          </a:p>
        </p:txBody>
      </p:sp>
      <p:sp>
        <p:nvSpPr>
          <p:cNvPr id="3" name="Content Placeholder 2"/>
          <p:cNvSpPr>
            <a:spLocks noGrp="1"/>
          </p:cNvSpPr>
          <p:nvPr>
            <p:ph sz="quarter" idx="1"/>
          </p:nvPr>
        </p:nvSpPr>
        <p:spPr>
          <a:xfrm>
            <a:off x="457200" y="1600200"/>
            <a:ext cx="4800600" cy="4800600"/>
          </a:xfrm>
        </p:spPr>
        <p:txBody>
          <a:bodyPr/>
          <a:lstStyle/>
          <a:p>
            <a:pPr marL="320040" indent="-320040" eaLnBrk="1" fontAlgn="auto" hangingPunct="1">
              <a:spcAft>
                <a:spcPts val="0"/>
              </a:spcAft>
              <a:buFont typeface="Wingdings"/>
              <a:buChar char=""/>
              <a:defRPr/>
            </a:pPr>
            <a:r>
              <a:rPr lang="en-US" dirty="0" smtClean="0"/>
              <a:t>The following statements build a </a:t>
            </a:r>
            <a:r>
              <a:rPr lang="en-US" sz="2800" dirty="0" smtClean="0">
                <a:latin typeface="Courier New" pitchFamily="49" charset="0"/>
                <a:cs typeface="Courier New" pitchFamily="49" charset="0"/>
              </a:rPr>
              <a:t>map</a:t>
            </a:r>
            <a:r>
              <a:rPr lang="en-US" dirty="0" smtClean="0"/>
              <a:t> object:</a:t>
            </a:r>
          </a:p>
          <a:p>
            <a:pPr marL="320040" indent="-320040" eaLnBrk="1" fontAlgn="auto" hangingPunct="1">
              <a:spcAft>
                <a:spcPts val="0"/>
              </a:spcAft>
              <a:buFont typeface="Wingdings"/>
              <a:buChar char=""/>
              <a:defRPr/>
            </a:pPr>
            <a:endParaRPr lang="en-US" dirty="0" smtClean="0"/>
          </a:p>
          <a:p>
            <a:pPr marL="0" indent="0" eaLnBrk="1" hangingPunct="1">
              <a:buFont typeface="Wingdings" pitchFamily="2" charset="2"/>
              <a:buNone/>
              <a:defRPr/>
            </a:pPr>
            <a:r>
              <a:rPr lang="en-US" sz="2000" dirty="0">
                <a:latin typeface="Courier New" pitchFamily="49" charset="0"/>
                <a:cs typeface="Courier New" pitchFamily="49" charset="0"/>
              </a:rPr>
              <a:t>map&lt;string, string&gt; </a:t>
            </a:r>
            <a:r>
              <a:rPr lang="en-US" sz="2000" dirty="0" err="1">
                <a:latin typeface="Courier New" pitchFamily="49" charset="0"/>
                <a:cs typeface="Courier New" pitchFamily="49" charset="0"/>
              </a:rPr>
              <a:t>a_map</a:t>
            </a:r>
            <a:r>
              <a:rPr lang="en-US" sz="2000" dirty="0">
                <a:latin typeface="Courier New" pitchFamily="49" charset="0"/>
                <a:cs typeface="Courier New" pitchFamily="49" charset="0"/>
              </a:rPr>
              <a:t>;</a:t>
            </a:r>
          </a:p>
          <a:p>
            <a:pPr marL="0" indent="0" eaLnBrk="1" hangingPunct="1">
              <a:buFont typeface="Wingdings" pitchFamily="2" charset="2"/>
              <a:buNone/>
              <a:defRPr/>
            </a:pPr>
            <a:r>
              <a:rPr lang="en-US" sz="2000" dirty="0" err="1">
                <a:latin typeface="Courier New" pitchFamily="49" charset="0"/>
                <a:cs typeface="Courier New" pitchFamily="49" charset="0"/>
              </a:rPr>
              <a:t>a_map</a:t>
            </a:r>
            <a:r>
              <a:rPr lang="en-US" sz="2000" dirty="0">
                <a:latin typeface="Courier New" pitchFamily="49" charset="0"/>
                <a:cs typeface="Courier New" pitchFamily="49" charset="0"/>
              </a:rPr>
              <a:t>["J"] = "Jane";</a:t>
            </a:r>
          </a:p>
          <a:p>
            <a:pPr marL="0" indent="0" eaLnBrk="1" hangingPunct="1">
              <a:buFont typeface="Wingdings" pitchFamily="2" charset="2"/>
              <a:buNone/>
              <a:defRPr/>
            </a:pPr>
            <a:r>
              <a:rPr lang="en-US" sz="2000" dirty="0" err="1">
                <a:latin typeface="Courier New" pitchFamily="49" charset="0"/>
                <a:cs typeface="Courier New" pitchFamily="49" charset="0"/>
              </a:rPr>
              <a:t>a_map</a:t>
            </a:r>
            <a:r>
              <a:rPr lang="en-US" sz="2000" dirty="0">
                <a:latin typeface="Courier New" pitchFamily="49" charset="0"/>
                <a:cs typeface="Courier New" pitchFamily="49" charset="0"/>
              </a:rPr>
              <a:t>["B"] = "Bill";</a:t>
            </a:r>
          </a:p>
          <a:p>
            <a:pPr marL="0" indent="0" eaLnBrk="1" hangingPunct="1">
              <a:buFont typeface="Wingdings" pitchFamily="2" charset="2"/>
              <a:buNone/>
              <a:defRPr/>
            </a:pPr>
            <a:r>
              <a:rPr lang="en-US" sz="2000" dirty="0" err="1">
                <a:latin typeface="Courier New" pitchFamily="49" charset="0"/>
                <a:cs typeface="Courier New" pitchFamily="49" charset="0"/>
              </a:rPr>
              <a:t>a_map</a:t>
            </a:r>
            <a:r>
              <a:rPr lang="en-US" sz="2000" dirty="0">
                <a:latin typeface="Courier New" pitchFamily="49" charset="0"/>
                <a:cs typeface="Courier New" pitchFamily="49" charset="0"/>
              </a:rPr>
              <a:t>["S"] = "Sam";</a:t>
            </a:r>
          </a:p>
          <a:p>
            <a:pPr marL="0" indent="0" eaLnBrk="1" hangingPunct="1">
              <a:buFont typeface="Wingdings" pitchFamily="2" charset="2"/>
              <a:buNone/>
              <a:defRPr/>
            </a:pPr>
            <a:r>
              <a:rPr lang="en-US" sz="2000" dirty="0" err="1">
                <a:latin typeface="Courier New" pitchFamily="49" charset="0"/>
                <a:cs typeface="Courier New" pitchFamily="49" charset="0"/>
              </a:rPr>
              <a:t>a_map</a:t>
            </a:r>
            <a:r>
              <a:rPr lang="en-US" sz="2000" dirty="0">
                <a:latin typeface="Courier New" pitchFamily="49" charset="0"/>
                <a:cs typeface="Courier New" pitchFamily="49" charset="0"/>
              </a:rPr>
              <a:t>["B1"] = "Bob";</a:t>
            </a:r>
          </a:p>
          <a:p>
            <a:pPr marL="0" indent="0" eaLnBrk="1" hangingPunct="1">
              <a:buFont typeface="Wingdings" pitchFamily="2" charset="2"/>
              <a:buNone/>
              <a:defRPr/>
            </a:pPr>
            <a:r>
              <a:rPr lang="en-US" sz="2000" dirty="0" err="1">
                <a:latin typeface="Courier New" pitchFamily="49" charset="0"/>
                <a:cs typeface="Courier New" pitchFamily="49" charset="0"/>
              </a:rPr>
              <a:t>a_map</a:t>
            </a:r>
            <a:r>
              <a:rPr lang="en-US" sz="2000" dirty="0">
                <a:latin typeface="Courier New" pitchFamily="49" charset="0"/>
                <a:cs typeface="Courier New" pitchFamily="49" charset="0"/>
              </a:rPr>
              <a:t>["B2"] = "Bill";</a:t>
            </a:r>
            <a:endParaRPr lang="en-US" sz="1800" dirty="0" smtClean="0">
              <a:latin typeface="Courier New" pitchFamily="49" charset="0"/>
              <a:cs typeface="Courier New" pitchFamily="49" charset="0"/>
            </a:endParaRPr>
          </a:p>
        </p:txBody>
      </p:sp>
      <p:sp>
        <p:nvSpPr>
          <p:cNvPr id="4" name="Oval 3"/>
          <p:cNvSpPr/>
          <p:nvPr/>
        </p:nvSpPr>
        <p:spPr>
          <a:xfrm>
            <a:off x="5486400" y="2286000"/>
            <a:ext cx="1219200" cy="34290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60420" name="TextBox 4"/>
          <p:cNvSpPr txBox="1">
            <a:spLocks noChangeArrowheads="1"/>
          </p:cNvSpPr>
          <p:nvPr/>
        </p:nvSpPr>
        <p:spPr bwMode="auto">
          <a:xfrm>
            <a:off x="5753100" y="259080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J</a:t>
            </a:r>
          </a:p>
        </p:txBody>
      </p:sp>
      <p:sp>
        <p:nvSpPr>
          <p:cNvPr id="60421" name="TextBox 8"/>
          <p:cNvSpPr txBox="1">
            <a:spLocks noChangeArrowheads="1"/>
          </p:cNvSpPr>
          <p:nvPr/>
        </p:nvSpPr>
        <p:spPr bwMode="auto">
          <a:xfrm>
            <a:off x="5753100" y="377190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S</a:t>
            </a:r>
          </a:p>
        </p:txBody>
      </p:sp>
      <p:sp>
        <p:nvSpPr>
          <p:cNvPr id="60422" name="TextBox 9"/>
          <p:cNvSpPr txBox="1">
            <a:spLocks noChangeArrowheads="1"/>
          </p:cNvSpPr>
          <p:nvPr/>
        </p:nvSpPr>
        <p:spPr bwMode="auto">
          <a:xfrm>
            <a:off x="5753100" y="436245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B1</a:t>
            </a:r>
          </a:p>
        </p:txBody>
      </p:sp>
      <p:sp>
        <p:nvSpPr>
          <p:cNvPr id="60423" name="TextBox 10"/>
          <p:cNvSpPr txBox="1">
            <a:spLocks noChangeArrowheads="1"/>
          </p:cNvSpPr>
          <p:nvPr/>
        </p:nvSpPr>
        <p:spPr bwMode="auto">
          <a:xfrm>
            <a:off x="5753100" y="318135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B</a:t>
            </a:r>
          </a:p>
        </p:txBody>
      </p:sp>
      <p:sp>
        <p:nvSpPr>
          <p:cNvPr id="60424" name="TextBox 11"/>
          <p:cNvSpPr txBox="1">
            <a:spLocks noChangeArrowheads="1"/>
          </p:cNvSpPr>
          <p:nvPr/>
        </p:nvSpPr>
        <p:spPr bwMode="auto">
          <a:xfrm>
            <a:off x="5753100" y="495300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B2</a:t>
            </a:r>
          </a:p>
        </p:txBody>
      </p:sp>
      <p:grpSp>
        <p:nvGrpSpPr>
          <p:cNvPr id="60425" name="Group 5"/>
          <p:cNvGrpSpPr>
            <a:grpSpLocks/>
          </p:cNvGrpSpPr>
          <p:nvPr/>
        </p:nvGrpSpPr>
        <p:grpSpPr bwMode="auto">
          <a:xfrm>
            <a:off x="7429500" y="2509838"/>
            <a:ext cx="1219200" cy="2667000"/>
            <a:chOff x="7162800" y="2286000"/>
            <a:chExt cx="1219200" cy="2667000"/>
          </a:xfrm>
        </p:grpSpPr>
        <p:sp>
          <p:nvSpPr>
            <p:cNvPr id="13" name="Oval 12"/>
            <p:cNvSpPr/>
            <p:nvPr/>
          </p:nvSpPr>
          <p:spPr>
            <a:xfrm>
              <a:off x="7162800" y="2286000"/>
              <a:ext cx="1219200" cy="26670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p>
          </p:txBody>
        </p:sp>
        <p:sp>
          <p:nvSpPr>
            <p:cNvPr id="60432" name="TextBox 13"/>
            <p:cNvSpPr txBox="1">
              <a:spLocks noChangeArrowheads="1"/>
            </p:cNvSpPr>
            <p:nvPr/>
          </p:nvSpPr>
          <p:spPr bwMode="auto">
            <a:xfrm>
              <a:off x="7296150" y="2590800"/>
              <a:ext cx="952500" cy="369332"/>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Jane</a:t>
              </a:r>
            </a:p>
          </p:txBody>
        </p:sp>
        <p:sp>
          <p:nvSpPr>
            <p:cNvPr id="60433" name="TextBox 14"/>
            <p:cNvSpPr txBox="1">
              <a:spLocks noChangeArrowheads="1"/>
            </p:cNvSpPr>
            <p:nvPr/>
          </p:nvSpPr>
          <p:spPr bwMode="auto">
            <a:xfrm>
              <a:off x="7429500" y="377190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Sam</a:t>
              </a:r>
            </a:p>
          </p:txBody>
        </p:sp>
        <p:sp>
          <p:nvSpPr>
            <p:cNvPr id="60434" name="TextBox 15"/>
            <p:cNvSpPr txBox="1">
              <a:spLocks noChangeArrowheads="1"/>
            </p:cNvSpPr>
            <p:nvPr/>
          </p:nvSpPr>
          <p:spPr bwMode="auto">
            <a:xfrm>
              <a:off x="7429500" y="436245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Bob</a:t>
              </a:r>
            </a:p>
          </p:txBody>
        </p:sp>
        <p:sp>
          <p:nvSpPr>
            <p:cNvPr id="60435" name="TextBox 16"/>
            <p:cNvSpPr txBox="1">
              <a:spLocks noChangeArrowheads="1"/>
            </p:cNvSpPr>
            <p:nvPr/>
          </p:nvSpPr>
          <p:spPr bwMode="auto">
            <a:xfrm>
              <a:off x="7334250" y="3181350"/>
              <a:ext cx="876300" cy="369332"/>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Bill</a:t>
              </a:r>
            </a:p>
          </p:txBody>
        </p:sp>
      </p:grpSp>
      <p:cxnSp>
        <p:nvCxnSpPr>
          <p:cNvPr id="30" name="Curved Connector 29"/>
          <p:cNvCxnSpPr>
            <a:stCxn id="60420" idx="3"/>
          </p:cNvCxnSpPr>
          <p:nvPr/>
        </p:nvCxnSpPr>
        <p:spPr>
          <a:xfrm>
            <a:off x="6438900" y="2781300"/>
            <a:ext cx="1257300" cy="21748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42" name="Curved Connector 10241"/>
          <p:cNvCxnSpPr>
            <a:stCxn id="60423" idx="3"/>
            <a:endCxn id="60435" idx="1"/>
          </p:cNvCxnSpPr>
          <p:nvPr/>
        </p:nvCxnSpPr>
        <p:spPr>
          <a:xfrm>
            <a:off x="6438900" y="3371850"/>
            <a:ext cx="1162050" cy="21748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46" name="Curved Connector 10245"/>
          <p:cNvCxnSpPr>
            <a:stCxn id="60421" idx="3"/>
            <a:endCxn id="60433" idx="1"/>
          </p:cNvCxnSpPr>
          <p:nvPr/>
        </p:nvCxnSpPr>
        <p:spPr>
          <a:xfrm>
            <a:off x="6438900" y="3962400"/>
            <a:ext cx="1257300" cy="22383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48" name="Curved Connector 10247"/>
          <p:cNvCxnSpPr>
            <a:stCxn id="60422" idx="3"/>
            <a:endCxn id="60434" idx="1"/>
          </p:cNvCxnSpPr>
          <p:nvPr/>
        </p:nvCxnSpPr>
        <p:spPr>
          <a:xfrm>
            <a:off x="6438900" y="4552950"/>
            <a:ext cx="1257300" cy="22383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50" name="Curved Connector 10249"/>
          <p:cNvCxnSpPr>
            <a:stCxn id="60424" idx="3"/>
            <a:endCxn id="60435" idx="1"/>
          </p:cNvCxnSpPr>
          <p:nvPr/>
        </p:nvCxnSpPr>
        <p:spPr>
          <a:xfrm flipV="1">
            <a:off x="6438900" y="3589338"/>
            <a:ext cx="1162050" cy="155416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map</a:t>
            </a:r>
            <a:r>
              <a:rPr lang="en-US" sz="4000" smtClean="0"/>
              <a:t> </a:t>
            </a:r>
            <a:r>
              <a:rPr lang="en-US" smtClean="0"/>
              <a:t>Functions (cont.)</a:t>
            </a:r>
          </a:p>
        </p:txBody>
      </p:sp>
      <p:sp>
        <p:nvSpPr>
          <p:cNvPr id="45058" name="Content Placeholder 2"/>
          <p:cNvSpPr>
            <a:spLocks noGrp="1"/>
          </p:cNvSpPr>
          <p:nvPr>
            <p:ph sz="quarter" idx="1"/>
          </p:nvPr>
        </p:nvSpPr>
        <p:spPr>
          <a:xfrm>
            <a:off x="457200" y="1600200"/>
            <a:ext cx="7581900" cy="4800600"/>
          </a:xfrm>
        </p:spPr>
        <p:txBody>
          <a:bodyPr/>
          <a:lstStyle/>
          <a:p>
            <a:pPr marL="114300" lvl="1" indent="0" eaLnBrk="1" hangingPunct="1">
              <a:buFont typeface="Wingdings 2" pitchFamily="18" charset="2"/>
              <a:buNone/>
              <a:defRPr/>
            </a:pPr>
            <a:r>
              <a:rPr lang="en-US" sz="2000" dirty="0" err="1">
                <a:latin typeface="Courier New" pitchFamily="49" charset="0"/>
                <a:cs typeface="Courier New" pitchFamily="49" charset="0"/>
              </a:rPr>
              <a:t>cout</a:t>
            </a:r>
            <a:r>
              <a:rPr lang="en-US" sz="2000" dirty="0">
                <a:latin typeface="Courier New" pitchFamily="49" charset="0"/>
                <a:cs typeface="Courier New" pitchFamily="49" charset="0"/>
              </a:rPr>
              <a:t> &lt;&lt; "B1 maps to " &lt;&lt; </a:t>
            </a:r>
            <a:r>
              <a:rPr lang="en-US" sz="2000" dirty="0" err="1">
                <a:latin typeface="Courier New" pitchFamily="49" charset="0"/>
                <a:cs typeface="Courier New" pitchFamily="49" charset="0"/>
              </a:rPr>
              <a:t>a_map</a:t>
            </a:r>
            <a:r>
              <a:rPr lang="en-US" sz="2000" dirty="0">
                <a:latin typeface="Courier New" pitchFamily="49" charset="0"/>
                <a:cs typeface="Courier New" pitchFamily="49" charset="0"/>
              </a:rPr>
              <a:t>["B1"] &lt;&lt; </a:t>
            </a:r>
            <a:r>
              <a:rPr lang="en-US" sz="2000" dirty="0" err="1" smtClean="0">
                <a:latin typeface="Courier New" pitchFamily="49" charset="0"/>
                <a:cs typeface="Courier New" pitchFamily="49" charset="0"/>
              </a:rPr>
              <a:t>endl</a:t>
            </a:r>
            <a:r>
              <a:rPr lang="en-US" sz="2000" dirty="0" smtClean="0">
                <a:latin typeface="Courier New" pitchFamily="49" charset="0"/>
                <a:cs typeface="Courier New" pitchFamily="49" charset="0"/>
              </a:rPr>
              <a:t>;</a:t>
            </a:r>
          </a:p>
          <a:p>
            <a:pPr marL="400050" lvl="1" indent="0" eaLnBrk="1" hangingPunct="1">
              <a:buFont typeface="Wingdings 2" pitchFamily="18" charset="2"/>
              <a:buNone/>
              <a:defRPr/>
            </a:pPr>
            <a:endParaRPr lang="en-US" dirty="0" smtClean="0">
              <a:cs typeface="Courier New" pitchFamily="49" charset="0"/>
            </a:endParaRPr>
          </a:p>
          <a:p>
            <a:pPr marL="400050" lvl="1" indent="0" eaLnBrk="1" hangingPunct="1">
              <a:buFont typeface="Wingdings 2" pitchFamily="18" charset="2"/>
              <a:buNone/>
              <a:defRPr/>
            </a:pPr>
            <a:r>
              <a:rPr lang="en-US" dirty="0" smtClean="0">
                <a:cs typeface="Courier New" pitchFamily="49" charset="0"/>
              </a:rPr>
              <a:t>displays:</a:t>
            </a:r>
          </a:p>
          <a:p>
            <a:pPr marL="400050" lvl="1" indent="0" eaLnBrk="1" hangingPunct="1">
              <a:buFont typeface="Wingdings 2" pitchFamily="18" charset="2"/>
              <a:buNone/>
              <a:defRPr/>
            </a:pPr>
            <a:endParaRPr lang="en-US" dirty="0" smtClean="0">
              <a:cs typeface="Courier New" pitchFamily="49" charset="0"/>
            </a:endParaRPr>
          </a:p>
          <a:p>
            <a:pPr marL="400050" lvl="1" indent="0" eaLnBrk="1" hangingPunct="1">
              <a:buFont typeface="Wingdings 2" pitchFamily="18" charset="2"/>
              <a:buNone/>
              <a:defRPr/>
            </a:pPr>
            <a:r>
              <a:rPr lang="en-US" sz="2400" dirty="0" smtClean="0">
                <a:latin typeface="Courier New" pitchFamily="49" charset="0"/>
                <a:cs typeface="Courier New" pitchFamily="49" charset="0"/>
              </a:rPr>
              <a:t>B1 </a:t>
            </a:r>
            <a:r>
              <a:rPr lang="en-US" sz="2400" dirty="0">
                <a:latin typeface="Courier New" pitchFamily="49" charset="0"/>
                <a:cs typeface="Courier New" pitchFamily="49" charset="0"/>
              </a:rPr>
              <a:t>maps to </a:t>
            </a:r>
            <a:r>
              <a:rPr lang="en-US" sz="2400" dirty="0" smtClean="0">
                <a:latin typeface="Courier New" pitchFamily="49" charset="0"/>
                <a:cs typeface="Courier New" pitchFamily="49" charset="0"/>
              </a:rPr>
              <a:t>Bob</a:t>
            </a:r>
          </a:p>
          <a:p>
            <a:pPr marL="400050" lvl="1" indent="0" eaLnBrk="1" hangingPunct="1">
              <a:buFont typeface="Wingdings 2" pitchFamily="18" charset="2"/>
              <a:buNone/>
              <a:defRPr/>
            </a:pPr>
            <a:endParaRPr lang="en-US" dirty="0" smtClean="0">
              <a:latin typeface="Courier New" pitchFamily="49" charset="0"/>
              <a:cs typeface="Courier New" pitchFamily="49" charset="0"/>
            </a:endParaRPr>
          </a:p>
        </p:txBody>
      </p:sp>
      <p:sp>
        <p:nvSpPr>
          <p:cNvPr id="4" name="Oval 3"/>
          <p:cNvSpPr/>
          <p:nvPr/>
        </p:nvSpPr>
        <p:spPr>
          <a:xfrm>
            <a:off x="5486400" y="2286000"/>
            <a:ext cx="1219200" cy="34290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61444" name="TextBox 4"/>
          <p:cNvSpPr txBox="1">
            <a:spLocks noChangeArrowheads="1"/>
          </p:cNvSpPr>
          <p:nvPr/>
        </p:nvSpPr>
        <p:spPr bwMode="auto">
          <a:xfrm>
            <a:off x="5753100" y="259080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J</a:t>
            </a:r>
          </a:p>
        </p:txBody>
      </p:sp>
      <p:sp>
        <p:nvSpPr>
          <p:cNvPr id="61445" name="TextBox 8"/>
          <p:cNvSpPr txBox="1">
            <a:spLocks noChangeArrowheads="1"/>
          </p:cNvSpPr>
          <p:nvPr/>
        </p:nvSpPr>
        <p:spPr bwMode="auto">
          <a:xfrm>
            <a:off x="5753100" y="377190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S</a:t>
            </a:r>
          </a:p>
        </p:txBody>
      </p:sp>
      <p:sp>
        <p:nvSpPr>
          <p:cNvPr id="61446" name="TextBox 9"/>
          <p:cNvSpPr txBox="1">
            <a:spLocks noChangeArrowheads="1"/>
          </p:cNvSpPr>
          <p:nvPr/>
        </p:nvSpPr>
        <p:spPr bwMode="auto">
          <a:xfrm>
            <a:off x="5753100" y="436245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B1</a:t>
            </a:r>
          </a:p>
        </p:txBody>
      </p:sp>
      <p:sp>
        <p:nvSpPr>
          <p:cNvPr id="61447" name="TextBox 10"/>
          <p:cNvSpPr txBox="1">
            <a:spLocks noChangeArrowheads="1"/>
          </p:cNvSpPr>
          <p:nvPr/>
        </p:nvSpPr>
        <p:spPr bwMode="auto">
          <a:xfrm>
            <a:off x="5753100" y="318135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B</a:t>
            </a:r>
          </a:p>
        </p:txBody>
      </p:sp>
      <p:sp>
        <p:nvSpPr>
          <p:cNvPr id="61448" name="TextBox 11"/>
          <p:cNvSpPr txBox="1">
            <a:spLocks noChangeArrowheads="1"/>
          </p:cNvSpPr>
          <p:nvPr/>
        </p:nvSpPr>
        <p:spPr bwMode="auto">
          <a:xfrm>
            <a:off x="5753100" y="495300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B2</a:t>
            </a:r>
          </a:p>
        </p:txBody>
      </p:sp>
      <p:grpSp>
        <p:nvGrpSpPr>
          <p:cNvPr id="61449" name="Group 5"/>
          <p:cNvGrpSpPr>
            <a:grpSpLocks/>
          </p:cNvGrpSpPr>
          <p:nvPr/>
        </p:nvGrpSpPr>
        <p:grpSpPr bwMode="auto">
          <a:xfrm>
            <a:off x="7429500" y="2509838"/>
            <a:ext cx="1219200" cy="2667000"/>
            <a:chOff x="7162800" y="2286000"/>
            <a:chExt cx="1219200" cy="2667000"/>
          </a:xfrm>
        </p:grpSpPr>
        <p:sp>
          <p:nvSpPr>
            <p:cNvPr id="13" name="Oval 12"/>
            <p:cNvSpPr/>
            <p:nvPr/>
          </p:nvSpPr>
          <p:spPr>
            <a:xfrm>
              <a:off x="7162800" y="2286000"/>
              <a:ext cx="1219200" cy="26670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p>
          </p:txBody>
        </p:sp>
        <p:sp>
          <p:nvSpPr>
            <p:cNvPr id="61456" name="TextBox 13"/>
            <p:cNvSpPr txBox="1">
              <a:spLocks noChangeArrowheads="1"/>
            </p:cNvSpPr>
            <p:nvPr/>
          </p:nvSpPr>
          <p:spPr bwMode="auto">
            <a:xfrm>
              <a:off x="7296150" y="2590800"/>
              <a:ext cx="952500" cy="369332"/>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Jane</a:t>
              </a:r>
            </a:p>
          </p:txBody>
        </p:sp>
        <p:sp>
          <p:nvSpPr>
            <p:cNvPr id="61457" name="TextBox 14"/>
            <p:cNvSpPr txBox="1">
              <a:spLocks noChangeArrowheads="1"/>
            </p:cNvSpPr>
            <p:nvPr/>
          </p:nvSpPr>
          <p:spPr bwMode="auto">
            <a:xfrm>
              <a:off x="7429500" y="377190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Sam</a:t>
              </a:r>
            </a:p>
          </p:txBody>
        </p:sp>
        <p:sp>
          <p:nvSpPr>
            <p:cNvPr id="61458" name="TextBox 15"/>
            <p:cNvSpPr txBox="1">
              <a:spLocks noChangeArrowheads="1"/>
            </p:cNvSpPr>
            <p:nvPr/>
          </p:nvSpPr>
          <p:spPr bwMode="auto">
            <a:xfrm>
              <a:off x="7429500" y="436245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Bob</a:t>
              </a:r>
            </a:p>
          </p:txBody>
        </p:sp>
        <p:sp>
          <p:nvSpPr>
            <p:cNvPr id="61459" name="TextBox 16"/>
            <p:cNvSpPr txBox="1">
              <a:spLocks noChangeArrowheads="1"/>
            </p:cNvSpPr>
            <p:nvPr/>
          </p:nvSpPr>
          <p:spPr bwMode="auto">
            <a:xfrm>
              <a:off x="7334250" y="3181350"/>
              <a:ext cx="876300" cy="369332"/>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Bill</a:t>
              </a:r>
            </a:p>
          </p:txBody>
        </p:sp>
      </p:grpSp>
      <p:cxnSp>
        <p:nvCxnSpPr>
          <p:cNvPr id="30" name="Curved Connector 29"/>
          <p:cNvCxnSpPr>
            <a:stCxn id="61444" idx="3"/>
          </p:cNvCxnSpPr>
          <p:nvPr/>
        </p:nvCxnSpPr>
        <p:spPr>
          <a:xfrm>
            <a:off x="6438900" y="2781300"/>
            <a:ext cx="1257300" cy="21748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42" name="Curved Connector 10241"/>
          <p:cNvCxnSpPr>
            <a:stCxn id="61447" idx="3"/>
            <a:endCxn id="61459" idx="1"/>
          </p:cNvCxnSpPr>
          <p:nvPr/>
        </p:nvCxnSpPr>
        <p:spPr>
          <a:xfrm>
            <a:off x="6438900" y="3371850"/>
            <a:ext cx="1162050" cy="21748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46" name="Curved Connector 10245"/>
          <p:cNvCxnSpPr>
            <a:stCxn id="61445" idx="3"/>
            <a:endCxn id="61457" idx="1"/>
          </p:cNvCxnSpPr>
          <p:nvPr/>
        </p:nvCxnSpPr>
        <p:spPr>
          <a:xfrm>
            <a:off x="6438900" y="3962400"/>
            <a:ext cx="1257300" cy="22383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48" name="Curved Connector 10247"/>
          <p:cNvCxnSpPr>
            <a:stCxn id="61446" idx="3"/>
            <a:endCxn id="61458" idx="1"/>
          </p:cNvCxnSpPr>
          <p:nvPr/>
        </p:nvCxnSpPr>
        <p:spPr>
          <a:xfrm>
            <a:off x="6438900" y="4552950"/>
            <a:ext cx="1257300" cy="22383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50" name="Curved Connector 10249"/>
          <p:cNvCxnSpPr>
            <a:stCxn id="61448" idx="3"/>
            <a:endCxn id="61459" idx="1"/>
          </p:cNvCxnSpPr>
          <p:nvPr/>
        </p:nvCxnSpPr>
        <p:spPr>
          <a:xfrm flipV="1">
            <a:off x="6438900" y="3589338"/>
            <a:ext cx="1162050" cy="155416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12775" y="228600"/>
            <a:ext cx="8153400" cy="990600"/>
          </a:xfrm>
        </p:spPr>
        <p:txBody>
          <a:bodyPr/>
          <a:lstStyle/>
          <a:p>
            <a:pPr eaLnBrk="1" hangingPunct="1"/>
            <a:r>
              <a:rPr lang="en-US" smtClean="0">
                <a:latin typeface="Courier New" pitchFamily="49" charset="0"/>
                <a:cs typeface="Courier New" pitchFamily="49" charset="0"/>
              </a:rPr>
              <a:t>Map</a:t>
            </a:r>
            <a:r>
              <a:rPr lang="en-US" smtClean="0"/>
              <a:t> Interface (cont.)</a:t>
            </a:r>
          </a:p>
        </p:txBody>
      </p:sp>
      <p:sp>
        <p:nvSpPr>
          <p:cNvPr id="62466" name="Content Placeholder 2"/>
          <p:cNvSpPr>
            <a:spLocks noGrp="1"/>
          </p:cNvSpPr>
          <p:nvPr>
            <p:ph sz="quarter" idx="1"/>
          </p:nvPr>
        </p:nvSpPr>
        <p:spPr>
          <a:xfrm>
            <a:off x="457200" y="1600200"/>
            <a:ext cx="8534400" cy="4800600"/>
          </a:xfrm>
        </p:spPr>
        <p:txBody>
          <a:bodyPr/>
          <a:lstStyle/>
          <a:p>
            <a:pPr marL="400050" lvl="1" indent="0" eaLnBrk="1" hangingPunct="1">
              <a:buFont typeface="Wingdings 2" pitchFamily="18" charset="2"/>
              <a:buNone/>
            </a:pPr>
            <a:r>
              <a:rPr lang="en-US" sz="2000" smtClean="0">
                <a:latin typeface="Courier New" pitchFamily="49" charset="0"/>
                <a:cs typeface="Courier New" pitchFamily="49" charset="0"/>
              </a:rPr>
              <a:t>cout &lt;&lt; "Bill maps to " &lt;&lt; a_map["Bill"] &lt;&lt; endl;</a:t>
            </a:r>
          </a:p>
          <a:p>
            <a:pPr marL="400050" lvl="1" indent="0" eaLnBrk="1" hangingPunct="1">
              <a:buFont typeface="Wingdings 2" pitchFamily="18" charset="2"/>
              <a:buNone/>
            </a:pPr>
            <a:endParaRPr lang="en-US" smtClean="0">
              <a:cs typeface="Courier New" pitchFamily="49" charset="0"/>
            </a:endParaRPr>
          </a:p>
          <a:p>
            <a:pPr marL="400050" lvl="1" indent="0" eaLnBrk="1" hangingPunct="1">
              <a:buFont typeface="Wingdings 2" pitchFamily="18" charset="2"/>
              <a:buNone/>
            </a:pPr>
            <a:r>
              <a:rPr lang="en-US" smtClean="0">
                <a:cs typeface="Courier New" pitchFamily="49" charset="0"/>
              </a:rPr>
              <a:t>displays:</a:t>
            </a:r>
          </a:p>
          <a:p>
            <a:pPr marL="400050" lvl="1" indent="0" eaLnBrk="1" hangingPunct="1">
              <a:buFont typeface="Wingdings 2" pitchFamily="18" charset="2"/>
              <a:buNone/>
            </a:pPr>
            <a:endParaRPr lang="en-US" smtClean="0">
              <a:cs typeface="Courier New" pitchFamily="49" charset="0"/>
            </a:endParaRPr>
          </a:p>
          <a:p>
            <a:pPr marL="400050" lvl="1" indent="0" eaLnBrk="1" hangingPunct="1">
              <a:buFont typeface="Wingdings 2" pitchFamily="18" charset="2"/>
              <a:buNone/>
            </a:pPr>
            <a:r>
              <a:rPr lang="en-US" sz="2000" smtClean="0">
                <a:latin typeface="Courier New" pitchFamily="49" charset="0"/>
                <a:cs typeface="Courier New" pitchFamily="49" charset="0"/>
              </a:rPr>
              <a:t>Bill maps to</a:t>
            </a:r>
          </a:p>
          <a:p>
            <a:pPr marL="400050" lvl="1" indent="0" eaLnBrk="1" hangingPunct="1">
              <a:buFont typeface="Wingdings 2" pitchFamily="18" charset="2"/>
              <a:buNone/>
            </a:pPr>
            <a:endParaRPr lang="en-US" sz="2400" smtClean="0">
              <a:latin typeface="Courier New" pitchFamily="49" charset="0"/>
              <a:cs typeface="Courier New" pitchFamily="49" charset="0"/>
            </a:endParaRPr>
          </a:p>
          <a:p>
            <a:pPr eaLnBrk="1" hangingPunct="1"/>
            <a:r>
              <a:rPr lang="en-US" sz="2400" smtClean="0"/>
              <a:t>(a side effect of this statement is </a:t>
            </a:r>
            <a:br>
              <a:rPr lang="en-US" sz="2400" smtClean="0"/>
            </a:br>
            <a:r>
              <a:rPr lang="en-US" sz="2400" smtClean="0"/>
              <a:t>that "Bill" would now be a key in </a:t>
            </a:r>
            <a:br>
              <a:rPr lang="en-US" sz="2400" smtClean="0"/>
            </a:br>
            <a:r>
              <a:rPr lang="en-US" sz="2400" smtClean="0"/>
              <a:t>the map associated with the empty </a:t>
            </a:r>
            <a:br>
              <a:rPr lang="en-US" sz="2400" smtClean="0"/>
            </a:br>
            <a:r>
              <a:rPr lang="en-US" sz="2400" smtClean="0"/>
              <a:t>string)</a:t>
            </a:r>
          </a:p>
          <a:p>
            <a:pPr marL="400050" lvl="1" indent="0" eaLnBrk="1" hangingPunct="1">
              <a:buFont typeface="Wingdings 2" pitchFamily="18" charset="2"/>
              <a:buNone/>
            </a:pPr>
            <a:endParaRPr lang="en-US" smtClean="0">
              <a:latin typeface="Courier New" pitchFamily="49" charset="0"/>
              <a:cs typeface="Courier New" pitchFamily="49" charset="0"/>
            </a:endParaRPr>
          </a:p>
        </p:txBody>
      </p:sp>
      <p:sp>
        <p:nvSpPr>
          <p:cNvPr id="4" name="Oval 3"/>
          <p:cNvSpPr/>
          <p:nvPr/>
        </p:nvSpPr>
        <p:spPr>
          <a:xfrm>
            <a:off x="5486400" y="2286000"/>
            <a:ext cx="1219200" cy="34290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62468" name="TextBox 4"/>
          <p:cNvSpPr txBox="1">
            <a:spLocks noChangeArrowheads="1"/>
          </p:cNvSpPr>
          <p:nvPr/>
        </p:nvSpPr>
        <p:spPr bwMode="auto">
          <a:xfrm>
            <a:off x="5753100" y="259080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J</a:t>
            </a:r>
          </a:p>
        </p:txBody>
      </p:sp>
      <p:sp>
        <p:nvSpPr>
          <p:cNvPr id="62469" name="TextBox 8"/>
          <p:cNvSpPr txBox="1">
            <a:spLocks noChangeArrowheads="1"/>
          </p:cNvSpPr>
          <p:nvPr/>
        </p:nvSpPr>
        <p:spPr bwMode="auto">
          <a:xfrm>
            <a:off x="5753100" y="377190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S</a:t>
            </a:r>
          </a:p>
        </p:txBody>
      </p:sp>
      <p:sp>
        <p:nvSpPr>
          <p:cNvPr id="62470" name="TextBox 9"/>
          <p:cNvSpPr txBox="1">
            <a:spLocks noChangeArrowheads="1"/>
          </p:cNvSpPr>
          <p:nvPr/>
        </p:nvSpPr>
        <p:spPr bwMode="auto">
          <a:xfrm>
            <a:off x="5753100" y="436245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B1</a:t>
            </a:r>
          </a:p>
        </p:txBody>
      </p:sp>
      <p:sp>
        <p:nvSpPr>
          <p:cNvPr id="62471" name="TextBox 10"/>
          <p:cNvSpPr txBox="1">
            <a:spLocks noChangeArrowheads="1"/>
          </p:cNvSpPr>
          <p:nvPr/>
        </p:nvSpPr>
        <p:spPr bwMode="auto">
          <a:xfrm>
            <a:off x="5753100" y="318135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B</a:t>
            </a:r>
          </a:p>
        </p:txBody>
      </p:sp>
      <p:sp>
        <p:nvSpPr>
          <p:cNvPr id="62472" name="TextBox 11"/>
          <p:cNvSpPr txBox="1">
            <a:spLocks noChangeArrowheads="1"/>
          </p:cNvSpPr>
          <p:nvPr/>
        </p:nvSpPr>
        <p:spPr bwMode="auto">
          <a:xfrm>
            <a:off x="5753100" y="495300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B2</a:t>
            </a:r>
          </a:p>
        </p:txBody>
      </p:sp>
      <p:grpSp>
        <p:nvGrpSpPr>
          <p:cNvPr id="62473" name="Group 5"/>
          <p:cNvGrpSpPr>
            <a:grpSpLocks/>
          </p:cNvGrpSpPr>
          <p:nvPr/>
        </p:nvGrpSpPr>
        <p:grpSpPr bwMode="auto">
          <a:xfrm>
            <a:off x="7429500" y="2509838"/>
            <a:ext cx="1219200" cy="2667000"/>
            <a:chOff x="7162800" y="2286000"/>
            <a:chExt cx="1219200" cy="2667000"/>
          </a:xfrm>
        </p:grpSpPr>
        <p:sp>
          <p:nvSpPr>
            <p:cNvPr id="13" name="Oval 12"/>
            <p:cNvSpPr/>
            <p:nvPr/>
          </p:nvSpPr>
          <p:spPr>
            <a:xfrm>
              <a:off x="7162800" y="2286000"/>
              <a:ext cx="1219200" cy="26670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p>
          </p:txBody>
        </p:sp>
        <p:sp>
          <p:nvSpPr>
            <p:cNvPr id="62480" name="TextBox 13"/>
            <p:cNvSpPr txBox="1">
              <a:spLocks noChangeArrowheads="1"/>
            </p:cNvSpPr>
            <p:nvPr/>
          </p:nvSpPr>
          <p:spPr bwMode="auto">
            <a:xfrm>
              <a:off x="7296150" y="2590800"/>
              <a:ext cx="952500" cy="369332"/>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Jane</a:t>
              </a:r>
            </a:p>
          </p:txBody>
        </p:sp>
        <p:sp>
          <p:nvSpPr>
            <p:cNvPr id="62481" name="TextBox 14"/>
            <p:cNvSpPr txBox="1">
              <a:spLocks noChangeArrowheads="1"/>
            </p:cNvSpPr>
            <p:nvPr/>
          </p:nvSpPr>
          <p:spPr bwMode="auto">
            <a:xfrm>
              <a:off x="7429500" y="377190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Sam</a:t>
              </a:r>
            </a:p>
          </p:txBody>
        </p:sp>
        <p:sp>
          <p:nvSpPr>
            <p:cNvPr id="62482" name="TextBox 15"/>
            <p:cNvSpPr txBox="1">
              <a:spLocks noChangeArrowheads="1"/>
            </p:cNvSpPr>
            <p:nvPr/>
          </p:nvSpPr>
          <p:spPr bwMode="auto">
            <a:xfrm>
              <a:off x="7429500" y="4362450"/>
              <a:ext cx="685800" cy="381000"/>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Bob</a:t>
              </a:r>
            </a:p>
          </p:txBody>
        </p:sp>
        <p:sp>
          <p:nvSpPr>
            <p:cNvPr id="62483" name="TextBox 16"/>
            <p:cNvSpPr txBox="1">
              <a:spLocks noChangeArrowheads="1"/>
            </p:cNvSpPr>
            <p:nvPr/>
          </p:nvSpPr>
          <p:spPr bwMode="auto">
            <a:xfrm>
              <a:off x="7334250" y="3181350"/>
              <a:ext cx="876300" cy="369332"/>
            </a:xfrm>
            <a:prstGeom prst="rect">
              <a:avLst/>
            </a:prstGeom>
            <a:noFill/>
            <a:ln w="9525">
              <a:noFill/>
              <a:miter lim="800000"/>
              <a:headEnd/>
              <a:tailEnd/>
            </a:ln>
          </p:spPr>
          <p:txBody>
            <a:bodyPr>
              <a:spAutoFit/>
            </a:bodyPr>
            <a:lstStyle/>
            <a:p>
              <a:pPr algn="ctr"/>
              <a:r>
                <a:rPr lang="en-US">
                  <a:latin typeface="Courier New" pitchFamily="49" charset="0"/>
                  <a:cs typeface="Courier New" pitchFamily="49" charset="0"/>
                </a:rPr>
                <a:t>Bill</a:t>
              </a:r>
            </a:p>
          </p:txBody>
        </p:sp>
      </p:grpSp>
      <p:cxnSp>
        <p:nvCxnSpPr>
          <p:cNvPr id="30" name="Curved Connector 29"/>
          <p:cNvCxnSpPr>
            <a:stCxn id="62468" idx="3"/>
          </p:cNvCxnSpPr>
          <p:nvPr/>
        </p:nvCxnSpPr>
        <p:spPr>
          <a:xfrm>
            <a:off x="6438900" y="2781300"/>
            <a:ext cx="1257300" cy="21748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42" name="Curved Connector 10241"/>
          <p:cNvCxnSpPr>
            <a:stCxn id="62471" idx="3"/>
            <a:endCxn id="62483" idx="1"/>
          </p:cNvCxnSpPr>
          <p:nvPr/>
        </p:nvCxnSpPr>
        <p:spPr>
          <a:xfrm>
            <a:off x="6438900" y="3371850"/>
            <a:ext cx="1162050" cy="21748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46" name="Curved Connector 10245"/>
          <p:cNvCxnSpPr>
            <a:stCxn id="62469" idx="3"/>
            <a:endCxn id="62481" idx="1"/>
          </p:cNvCxnSpPr>
          <p:nvPr/>
        </p:nvCxnSpPr>
        <p:spPr>
          <a:xfrm>
            <a:off x="6438900" y="3962400"/>
            <a:ext cx="1257300" cy="22383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48" name="Curved Connector 10247"/>
          <p:cNvCxnSpPr>
            <a:stCxn id="62470" idx="3"/>
            <a:endCxn id="62482" idx="1"/>
          </p:cNvCxnSpPr>
          <p:nvPr/>
        </p:nvCxnSpPr>
        <p:spPr>
          <a:xfrm>
            <a:off x="6438900" y="4552950"/>
            <a:ext cx="1257300" cy="22383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50" name="Curved Connector 10249"/>
          <p:cNvCxnSpPr>
            <a:stCxn id="62472" idx="3"/>
            <a:endCxn id="62483" idx="1"/>
          </p:cNvCxnSpPr>
          <p:nvPr/>
        </p:nvCxnSpPr>
        <p:spPr>
          <a:xfrm flipV="1">
            <a:off x="6438900" y="3589338"/>
            <a:ext cx="1162050" cy="155416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612775" y="228600"/>
            <a:ext cx="8153400" cy="990600"/>
          </a:xfrm>
        </p:spPr>
        <p:txBody>
          <a:bodyPr/>
          <a:lstStyle/>
          <a:p>
            <a:pPr eaLnBrk="1" hangingPunct="1"/>
            <a:r>
              <a:rPr lang="en-US" smtClean="0"/>
              <a:t>Creating an Index of Words</a:t>
            </a:r>
          </a:p>
        </p:txBody>
      </p:sp>
      <p:sp>
        <p:nvSpPr>
          <p:cNvPr id="63490" name="Content Placeholder 2"/>
          <p:cNvSpPr>
            <a:spLocks noGrp="1"/>
          </p:cNvSpPr>
          <p:nvPr>
            <p:ph sz="quarter" idx="1"/>
          </p:nvPr>
        </p:nvSpPr>
        <p:spPr>
          <a:xfrm>
            <a:off x="612775" y="1600200"/>
            <a:ext cx="8153400" cy="4495800"/>
          </a:xfrm>
        </p:spPr>
        <p:txBody>
          <a:bodyPr/>
          <a:lstStyle/>
          <a:p>
            <a:pPr eaLnBrk="1" hangingPunct="1"/>
            <a:r>
              <a:rPr lang="en-US" smtClean="0"/>
              <a:t>In Section 8.4 we used a binary search tree to store an index of words occurring in a term paper</a:t>
            </a:r>
          </a:p>
          <a:p>
            <a:pPr eaLnBrk="1" hangingPunct="1"/>
            <a:r>
              <a:rPr lang="en-US" smtClean="0"/>
              <a:t>Each element in the binary search tree consisted of a word followed by a three digit line number</a:t>
            </a:r>
          </a:p>
          <a:p>
            <a:pPr eaLnBrk="1" hangingPunct="1"/>
            <a:r>
              <a:rPr lang="en-US" smtClean="0"/>
              <a:t>If we store the index in a </a:t>
            </a:r>
            <a:r>
              <a:rPr lang="en-US" sz="2800" smtClean="0">
                <a:latin typeface="Courier New" pitchFamily="49" charset="0"/>
                <a:cs typeface="Courier New" pitchFamily="49" charset="0"/>
              </a:rPr>
              <a:t>map</a:t>
            </a:r>
            <a:r>
              <a:rPr lang="en-US" smtClean="0"/>
              <a:t>, we can store all the line number occurrences for a word in a single index entry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12775" y="228600"/>
            <a:ext cx="8153400" cy="990600"/>
          </a:xfrm>
        </p:spPr>
        <p:txBody>
          <a:bodyPr/>
          <a:lstStyle/>
          <a:p>
            <a:pPr eaLnBrk="1" hangingPunct="1"/>
            <a:r>
              <a:rPr lang="en-US" smtClean="0"/>
              <a:t>Introduction (cont.)</a:t>
            </a:r>
          </a:p>
        </p:txBody>
      </p:sp>
      <p:sp>
        <p:nvSpPr>
          <p:cNvPr id="18434" name="Content Placeholder 2"/>
          <p:cNvSpPr>
            <a:spLocks noGrp="1"/>
          </p:cNvSpPr>
          <p:nvPr>
            <p:ph sz="quarter" idx="1"/>
          </p:nvPr>
        </p:nvSpPr>
        <p:spPr>
          <a:xfrm>
            <a:off x="612775" y="1600200"/>
            <a:ext cx="8153400" cy="4495800"/>
          </a:xfrm>
        </p:spPr>
        <p:txBody>
          <a:bodyPr/>
          <a:lstStyle/>
          <a:p>
            <a:pPr eaLnBrk="1" hangingPunct="1"/>
            <a:r>
              <a:rPr lang="en-US" smtClean="0"/>
              <a:t>In this chapter, we consider another part of the container framework, the associative containers</a:t>
            </a:r>
          </a:p>
          <a:p>
            <a:pPr eaLnBrk="1" hangingPunct="1"/>
            <a:r>
              <a:rPr lang="en-US" smtClean="0"/>
              <a:t>Associative containers </a:t>
            </a:r>
          </a:p>
          <a:p>
            <a:pPr lvl="1" eaLnBrk="1" hangingPunct="1"/>
            <a:r>
              <a:rPr lang="en-US" smtClean="0"/>
              <a:t>are not indexed</a:t>
            </a:r>
          </a:p>
          <a:p>
            <a:pPr lvl="1" eaLnBrk="1" hangingPunct="1"/>
            <a:r>
              <a:rPr lang="en-US" smtClean="0"/>
              <a:t>do not reveal the order of insertion of items</a:t>
            </a:r>
          </a:p>
          <a:p>
            <a:pPr lvl="1" eaLnBrk="1" hangingPunct="1"/>
            <a:r>
              <a:rPr lang="en-US" smtClean="0"/>
              <a:t>enable efficient search and retrieval of information</a:t>
            </a:r>
          </a:p>
          <a:p>
            <a:pPr lvl="1" eaLnBrk="1" hangingPunct="1"/>
            <a:r>
              <a:rPr lang="en-US" smtClean="0"/>
              <a:t>allow removal of elements without moving other elements around</a:t>
            </a:r>
          </a:p>
          <a:p>
            <a:pPr eaLnBrk="1" hangingPunct="1"/>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Creating an Index of Words (cont.)</a:t>
            </a:r>
            <a:endParaRPr lang="en-US" dirty="0"/>
          </a:p>
        </p:txBody>
      </p:sp>
      <p:sp>
        <p:nvSpPr>
          <p:cNvPr id="64514" name="Content Placeholder 2"/>
          <p:cNvSpPr>
            <a:spLocks noGrp="1"/>
          </p:cNvSpPr>
          <p:nvPr>
            <p:ph sz="quarter" idx="1"/>
          </p:nvPr>
        </p:nvSpPr>
        <p:spPr>
          <a:xfrm>
            <a:off x="612775" y="1600200"/>
            <a:ext cx="8153400" cy="4495800"/>
          </a:xfrm>
        </p:spPr>
        <p:txBody>
          <a:bodyPr/>
          <a:lstStyle/>
          <a:p>
            <a:pPr eaLnBrk="1" hangingPunct="1"/>
            <a:r>
              <a:rPr lang="en-US" smtClean="0"/>
              <a:t>Each time a word is encountered, its list of line numbers is retrieved (using the word as key)</a:t>
            </a:r>
          </a:p>
          <a:p>
            <a:pPr eaLnBrk="1" hangingPunct="1"/>
            <a:r>
              <a:rPr lang="en-US" smtClean="0"/>
              <a:t>The most recent line number is appended to this list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Creating an Index of Words (cont.)</a:t>
            </a:r>
            <a:endParaRPr lang="en-US" dirty="0"/>
          </a:p>
        </p:txBody>
      </p:sp>
      <p:pic>
        <p:nvPicPr>
          <p:cNvPr id="65538" name="Picture 2"/>
          <p:cNvPicPr>
            <a:picLocks noChangeAspect="1" noChangeArrowheads="1"/>
          </p:cNvPicPr>
          <p:nvPr/>
        </p:nvPicPr>
        <p:blipFill>
          <a:blip r:embed="rId2"/>
          <a:srcRect/>
          <a:stretch>
            <a:fillRect/>
          </a:stretch>
        </p:blipFill>
        <p:spPr bwMode="auto">
          <a:xfrm>
            <a:off x="1751013" y="1752600"/>
            <a:ext cx="5648325"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612775" y="228600"/>
            <a:ext cx="8153400" cy="990600"/>
          </a:xfrm>
        </p:spPr>
        <p:txBody>
          <a:bodyPr/>
          <a:lstStyle/>
          <a:p>
            <a:pPr eaLnBrk="1" hangingPunct="1"/>
            <a:r>
              <a:rPr lang="en-US" smtClean="0"/>
              <a:t>Defining the </a:t>
            </a:r>
            <a:r>
              <a:rPr lang="en-US" smtClean="0">
                <a:latin typeface="Courier New" pitchFamily="49" charset="0"/>
                <a:cs typeface="Courier New" pitchFamily="49" charset="0"/>
              </a:rPr>
              <a:t>Compare</a:t>
            </a:r>
            <a:r>
              <a:rPr lang="en-US" smtClean="0"/>
              <a:t> Function</a:t>
            </a:r>
          </a:p>
        </p:txBody>
      </p:sp>
      <p:sp>
        <p:nvSpPr>
          <p:cNvPr id="3" name="Content Placeholder 2"/>
          <p:cNvSpPr>
            <a:spLocks noGrp="1"/>
          </p:cNvSpPr>
          <p:nvPr>
            <p:ph sz="quarter" idx="1"/>
          </p:nvPr>
        </p:nvSpPr>
        <p:spPr>
          <a:xfrm>
            <a:off x="612775" y="1600200"/>
            <a:ext cx="8153400" cy="4876800"/>
          </a:xfrm>
        </p:spPr>
        <p:txBody>
          <a:bodyPr>
            <a:normAutofit fontScale="77500" lnSpcReduction="20000"/>
          </a:bodyPr>
          <a:lstStyle/>
          <a:p>
            <a:pPr eaLnBrk="1" hangingPunct="1">
              <a:defRPr/>
            </a:pPr>
            <a:r>
              <a:rPr lang="en-US" dirty="0" smtClean="0"/>
              <a:t>Assume </a:t>
            </a:r>
            <a:r>
              <a:rPr lang="en-US" dirty="0"/>
              <a:t>that we </a:t>
            </a:r>
            <a:r>
              <a:rPr lang="en-US" dirty="0" smtClean="0"/>
              <a:t>want </a:t>
            </a:r>
            <a:r>
              <a:rPr lang="en-US" dirty="0"/>
              <a:t>to use the class </a:t>
            </a:r>
            <a:r>
              <a:rPr lang="en-US" sz="2300" dirty="0">
                <a:latin typeface="Courier New" pitchFamily="49" charset="0"/>
                <a:cs typeface="Courier New" pitchFamily="49" charset="0"/>
              </a:rPr>
              <a:t>Person</a:t>
            </a:r>
            <a:r>
              <a:rPr lang="en-US" dirty="0"/>
              <a:t>, with data fields </a:t>
            </a:r>
            <a:r>
              <a:rPr lang="en-US" sz="2300" dirty="0" err="1">
                <a:latin typeface="Courier New" pitchFamily="49" charset="0"/>
                <a:cs typeface="Courier New" pitchFamily="49" charset="0"/>
              </a:rPr>
              <a:t>family_name</a:t>
            </a:r>
            <a:r>
              <a:rPr lang="en-US" dirty="0" smtClean="0"/>
              <a:t> </a:t>
            </a:r>
            <a:r>
              <a:rPr lang="en-US" dirty="0"/>
              <a:t>and </a:t>
            </a:r>
            <a:r>
              <a:rPr lang="en-US" sz="2300" dirty="0" err="1">
                <a:latin typeface="Courier New" pitchFamily="49" charset="0"/>
                <a:cs typeface="Courier New" pitchFamily="49" charset="0"/>
              </a:rPr>
              <a:t>given_name</a:t>
            </a:r>
            <a:r>
              <a:rPr lang="en-US" dirty="0"/>
              <a:t> to be the key in a </a:t>
            </a:r>
            <a:r>
              <a:rPr lang="en-US" dirty="0" smtClean="0"/>
              <a:t>map; the </a:t>
            </a:r>
            <a:r>
              <a:rPr lang="en-US" sz="2300" dirty="0" err="1">
                <a:latin typeface="Courier New" pitchFamily="49" charset="0"/>
                <a:cs typeface="Courier New" pitchFamily="49" charset="0"/>
              </a:rPr>
              <a:t>family_name</a:t>
            </a:r>
            <a:r>
              <a:rPr lang="en-US" dirty="0"/>
              <a:t> should </a:t>
            </a:r>
            <a:r>
              <a:rPr lang="en-US" dirty="0" smtClean="0"/>
              <a:t>determine the </a:t>
            </a:r>
            <a:r>
              <a:rPr lang="en-US" dirty="0"/>
              <a:t>ordering of </a:t>
            </a:r>
            <a:r>
              <a:rPr lang="en-US" sz="2300" dirty="0">
                <a:latin typeface="Courier New" pitchFamily="49" charset="0"/>
                <a:cs typeface="Courier New" pitchFamily="49" charset="0"/>
              </a:rPr>
              <a:t>Person</a:t>
            </a:r>
            <a:r>
              <a:rPr lang="en-US" dirty="0"/>
              <a:t> </a:t>
            </a:r>
            <a:r>
              <a:rPr lang="en-US" dirty="0" smtClean="0"/>
              <a:t>objects </a:t>
            </a:r>
          </a:p>
          <a:p>
            <a:pPr eaLnBrk="1" hangingPunct="1">
              <a:defRPr/>
            </a:pPr>
            <a:r>
              <a:rPr lang="en-US" dirty="0" smtClean="0"/>
              <a:t>However</a:t>
            </a:r>
            <a:r>
              <a:rPr lang="en-US" dirty="0"/>
              <a:t>, if two </a:t>
            </a:r>
            <a:r>
              <a:rPr lang="en-US" sz="2300" dirty="0">
                <a:latin typeface="Courier New" pitchFamily="49" charset="0"/>
                <a:cs typeface="Courier New" pitchFamily="49" charset="0"/>
              </a:rPr>
              <a:t>Person</a:t>
            </a:r>
            <a:r>
              <a:rPr lang="en-US" dirty="0"/>
              <a:t> objects have the same </a:t>
            </a:r>
            <a:r>
              <a:rPr lang="en-US" sz="2300" dirty="0" err="1">
                <a:latin typeface="Courier New" pitchFamily="49" charset="0"/>
                <a:cs typeface="Courier New" pitchFamily="49" charset="0"/>
              </a:rPr>
              <a:t>family_name</a:t>
            </a:r>
            <a:r>
              <a:rPr lang="en-US" dirty="0"/>
              <a:t>, then we need to use the </a:t>
            </a:r>
            <a:r>
              <a:rPr lang="en-US" sz="2300" dirty="0" err="1">
                <a:latin typeface="Courier New" pitchFamily="49" charset="0"/>
                <a:cs typeface="Courier New" pitchFamily="49" charset="0"/>
              </a:rPr>
              <a:t>given_name</a:t>
            </a:r>
            <a:r>
              <a:rPr lang="en-US" dirty="0" smtClean="0"/>
              <a:t> </a:t>
            </a:r>
          </a:p>
          <a:p>
            <a:pPr eaLnBrk="1" hangingPunct="1">
              <a:defRPr/>
            </a:pPr>
            <a:endParaRPr lang="en-US" dirty="0" smtClean="0"/>
          </a:p>
          <a:p>
            <a:pPr marL="341313" indent="0" eaLnBrk="1" hangingPunct="1">
              <a:buFont typeface="Wingdings" pitchFamily="2" charset="2"/>
              <a:buNone/>
              <a:defRPr/>
            </a:pPr>
            <a:r>
              <a:rPr lang="en-US" sz="1900" dirty="0" err="1">
                <a:latin typeface="Courier New" pitchFamily="49" charset="0"/>
                <a:cs typeface="Courier New" pitchFamily="49" charset="0"/>
              </a:rPr>
              <a:t>struct</a:t>
            </a:r>
            <a:r>
              <a:rPr lang="en-US" sz="1900" dirty="0">
                <a:latin typeface="Courier New" pitchFamily="49" charset="0"/>
                <a:cs typeface="Courier New" pitchFamily="49" charset="0"/>
              </a:rPr>
              <a:t> </a:t>
            </a:r>
            <a:r>
              <a:rPr lang="en-US" sz="1900" dirty="0" err="1">
                <a:latin typeface="Courier New" pitchFamily="49" charset="0"/>
                <a:cs typeface="Courier New" pitchFamily="49" charset="0"/>
              </a:rPr>
              <a:t>Compare_Person</a:t>
            </a:r>
            <a:r>
              <a:rPr lang="en-US" sz="1900" dirty="0">
                <a:latin typeface="Courier New" pitchFamily="49" charset="0"/>
                <a:cs typeface="Courier New" pitchFamily="49" charset="0"/>
              </a:rPr>
              <a:t> {</a:t>
            </a:r>
          </a:p>
          <a:p>
            <a:pPr marL="682625" indent="0" eaLnBrk="1" hangingPunct="1">
              <a:buFont typeface="Wingdings" pitchFamily="2" charset="2"/>
              <a:buNone/>
              <a:defRPr/>
            </a:pPr>
            <a:r>
              <a:rPr lang="en-US" sz="1900" dirty="0" err="1">
                <a:latin typeface="Courier New" pitchFamily="49" charset="0"/>
                <a:cs typeface="Courier New" pitchFamily="49" charset="0"/>
              </a:rPr>
              <a:t>bool</a:t>
            </a:r>
            <a:r>
              <a:rPr lang="en-US" sz="1900" dirty="0">
                <a:latin typeface="Courier New" pitchFamily="49" charset="0"/>
                <a:cs typeface="Courier New" pitchFamily="49" charset="0"/>
              </a:rPr>
              <a:t> operator()(</a:t>
            </a:r>
            <a:r>
              <a:rPr lang="en-US" sz="1900" dirty="0" err="1">
                <a:latin typeface="Courier New" pitchFamily="49" charset="0"/>
                <a:cs typeface="Courier New" pitchFamily="49" charset="0"/>
              </a:rPr>
              <a:t>const</a:t>
            </a:r>
            <a:r>
              <a:rPr lang="en-US" sz="1900" dirty="0">
                <a:latin typeface="Courier New" pitchFamily="49" charset="0"/>
                <a:cs typeface="Courier New" pitchFamily="49" charset="0"/>
              </a:rPr>
              <a:t> Person&amp; p1, </a:t>
            </a:r>
            <a:r>
              <a:rPr lang="en-US" sz="1900" dirty="0" err="1">
                <a:latin typeface="Courier New" pitchFamily="49" charset="0"/>
                <a:cs typeface="Courier New" pitchFamily="49" charset="0"/>
              </a:rPr>
              <a:t>const</a:t>
            </a:r>
            <a:r>
              <a:rPr lang="en-US" sz="1900" dirty="0">
                <a:latin typeface="Courier New" pitchFamily="49" charset="0"/>
                <a:cs typeface="Courier New" pitchFamily="49" charset="0"/>
              </a:rPr>
              <a:t> Person&amp; p2) {</a:t>
            </a:r>
          </a:p>
          <a:p>
            <a:pPr marL="1023938" indent="0" eaLnBrk="1" hangingPunct="1">
              <a:buFont typeface="Wingdings" pitchFamily="2" charset="2"/>
              <a:buNone/>
              <a:defRPr/>
            </a:pPr>
            <a:r>
              <a:rPr lang="en-US" sz="1900" dirty="0">
                <a:latin typeface="Courier New" pitchFamily="49" charset="0"/>
                <a:cs typeface="Courier New" pitchFamily="49" charset="0"/>
              </a:rPr>
              <a:t>if (p1.family_name &lt; p2.family_name)</a:t>
            </a:r>
          </a:p>
          <a:p>
            <a:pPr marL="1377950" indent="0" eaLnBrk="1" hangingPunct="1">
              <a:buFont typeface="Wingdings" pitchFamily="2" charset="2"/>
              <a:buNone/>
              <a:defRPr/>
            </a:pPr>
            <a:r>
              <a:rPr lang="en-US" sz="1900" dirty="0">
                <a:latin typeface="Courier New" pitchFamily="49" charset="0"/>
                <a:cs typeface="Courier New" pitchFamily="49" charset="0"/>
              </a:rPr>
              <a:t>return true;</a:t>
            </a:r>
          </a:p>
          <a:p>
            <a:pPr marL="1023938" indent="0" eaLnBrk="1" hangingPunct="1">
              <a:buFont typeface="Wingdings" pitchFamily="2" charset="2"/>
              <a:buNone/>
              <a:defRPr/>
            </a:pPr>
            <a:r>
              <a:rPr lang="en-US" sz="1900" dirty="0">
                <a:latin typeface="Courier New" pitchFamily="49" charset="0"/>
                <a:cs typeface="Courier New" pitchFamily="49" charset="0"/>
              </a:rPr>
              <a:t>else</a:t>
            </a:r>
          </a:p>
          <a:p>
            <a:pPr marL="1377950" indent="0" eaLnBrk="1" hangingPunct="1">
              <a:buFont typeface="Wingdings" pitchFamily="2" charset="2"/>
              <a:buNone/>
              <a:defRPr/>
            </a:pPr>
            <a:r>
              <a:rPr lang="en-US" sz="1900" dirty="0">
                <a:latin typeface="Courier New" pitchFamily="49" charset="0"/>
                <a:cs typeface="Courier New" pitchFamily="49" charset="0"/>
              </a:rPr>
              <a:t>return (p1.family_name == p2.family_name)</a:t>
            </a:r>
          </a:p>
          <a:p>
            <a:pPr marL="2347913" indent="0" eaLnBrk="1" hangingPunct="1">
              <a:buFont typeface="Wingdings" pitchFamily="2" charset="2"/>
              <a:buNone/>
              <a:defRPr/>
            </a:pPr>
            <a:r>
              <a:rPr lang="en-US" sz="1900" dirty="0">
                <a:latin typeface="Courier New" pitchFamily="49" charset="0"/>
                <a:cs typeface="Courier New" pitchFamily="49" charset="0"/>
              </a:rPr>
              <a:t>&amp;&amp; (p1.given_name &lt; p2.given_name);</a:t>
            </a:r>
          </a:p>
          <a:p>
            <a:pPr marL="682625" indent="0" eaLnBrk="1" hangingPunct="1">
              <a:buFont typeface="Wingdings" pitchFamily="2" charset="2"/>
              <a:buNone/>
              <a:defRPr/>
            </a:pPr>
            <a:r>
              <a:rPr lang="en-US" sz="1900" dirty="0">
                <a:latin typeface="Courier New" pitchFamily="49" charset="0"/>
                <a:cs typeface="Courier New" pitchFamily="49" charset="0"/>
              </a:rPr>
              <a:t>}</a:t>
            </a:r>
          </a:p>
          <a:p>
            <a:pPr marL="341313" indent="0" eaLnBrk="1" hangingPunct="1">
              <a:buFont typeface="Wingdings" pitchFamily="2" charset="2"/>
              <a:buNone/>
              <a:defRPr/>
            </a:pPr>
            <a:r>
              <a:rPr lang="en-US" sz="1900" dirty="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multimap</a:t>
            </a:r>
            <a:endParaRPr lang="en-US" smtClean="0">
              <a:latin typeface="Courier New" pitchFamily="49" charset="0"/>
              <a:cs typeface="Courier New" pitchFamily="49" charset="0"/>
            </a:endParaRPr>
          </a:p>
        </p:txBody>
      </p:sp>
      <p:sp>
        <p:nvSpPr>
          <p:cNvPr id="67586" name="Content Placeholder 2"/>
          <p:cNvSpPr>
            <a:spLocks noGrp="1"/>
          </p:cNvSpPr>
          <p:nvPr>
            <p:ph sz="quarter" idx="1"/>
          </p:nvPr>
        </p:nvSpPr>
        <p:spPr>
          <a:xfrm>
            <a:off x="612775" y="1600200"/>
            <a:ext cx="8153400" cy="4876800"/>
          </a:xfrm>
        </p:spPr>
        <p:txBody>
          <a:bodyPr/>
          <a:lstStyle/>
          <a:p>
            <a:pPr eaLnBrk="1" hangingPunct="1"/>
            <a:r>
              <a:rPr lang="en-US" smtClean="0"/>
              <a:t>Like the </a:t>
            </a:r>
            <a:r>
              <a:rPr lang="en-US" sz="2400" smtClean="0">
                <a:latin typeface="Courier New" pitchFamily="49" charset="0"/>
                <a:cs typeface="Courier New" pitchFamily="49" charset="0"/>
              </a:rPr>
              <a:t>multiset</a:t>
            </a:r>
            <a:r>
              <a:rPr lang="en-US" smtClean="0"/>
              <a:t>, the </a:t>
            </a:r>
            <a:r>
              <a:rPr lang="en-US" sz="2400" smtClean="0">
                <a:latin typeface="Courier New" pitchFamily="49" charset="0"/>
                <a:cs typeface="Courier New" pitchFamily="49" charset="0"/>
              </a:rPr>
              <a:t>multimap</a:t>
            </a:r>
            <a:r>
              <a:rPr lang="en-US" smtClean="0"/>
              <a:t> removes the restriction that the keys are unique</a:t>
            </a:r>
          </a:p>
          <a:p>
            <a:pPr eaLnBrk="1" hangingPunct="1"/>
            <a:r>
              <a:rPr lang="en-US" smtClean="0"/>
              <a:t>The subscript operator is not defined for the </a:t>
            </a:r>
            <a:r>
              <a:rPr lang="en-US" sz="2400" smtClean="0">
                <a:latin typeface="Courier New" pitchFamily="49" charset="0"/>
                <a:cs typeface="Courier New" pitchFamily="49" charset="0"/>
              </a:rPr>
              <a:t>multimap</a:t>
            </a:r>
            <a:r>
              <a:rPr lang="en-US" smtClean="0"/>
              <a:t> </a:t>
            </a:r>
          </a:p>
          <a:p>
            <a:pPr eaLnBrk="1" hangingPunct="1"/>
            <a:r>
              <a:rPr lang="en-US" smtClean="0"/>
              <a:t>Instead, </a:t>
            </a:r>
            <a:r>
              <a:rPr lang="en-US" sz="2400" smtClean="0">
                <a:latin typeface="Courier New" pitchFamily="49" charset="0"/>
                <a:cs typeface="Courier New" pitchFamily="49" charset="0"/>
              </a:rPr>
              <a:t>lower_bound</a:t>
            </a:r>
            <a:r>
              <a:rPr lang="en-US" smtClean="0"/>
              <a:t> and </a:t>
            </a:r>
            <a:r>
              <a:rPr lang="en-US" sz="2400" smtClean="0">
                <a:latin typeface="Courier New" pitchFamily="49" charset="0"/>
                <a:cs typeface="Courier New" pitchFamily="49" charset="0"/>
              </a:rPr>
              <a:t>upper_bound</a:t>
            </a:r>
            <a:r>
              <a:rPr lang="en-US" smtClean="0"/>
              <a:t> must be used to obtain a range of iterators that references the values mapped to a given key</a:t>
            </a:r>
            <a:endParaRPr lang="en-US" sz="190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612775" y="228600"/>
            <a:ext cx="8153400" cy="990600"/>
          </a:xfrm>
        </p:spPr>
        <p:txBody>
          <a:bodyPr/>
          <a:lstStyle/>
          <a:p>
            <a:pPr eaLnBrk="1" hangingPunct="1"/>
            <a:r>
              <a:rPr lang="en-US" smtClean="0"/>
              <a:t>The </a:t>
            </a:r>
            <a:r>
              <a:rPr lang="en-US" sz="4000" smtClean="0">
                <a:latin typeface="Courier New" pitchFamily="49" charset="0"/>
                <a:cs typeface="Courier New" pitchFamily="49" charset="0"/>
              </a:rPr>
              <a:t>multimap</a:t>
            </a:r>
            <a:r>
              <a:rPr lang="en-US" smtClean="0"/>
              <a:t> (cont.)</a:t>
            </a:r>
            <a:endParaRPr lang="en-US" smtClean="0">
              <a:latin typeface="Courier New" pitchFamily="49" charset="0"/>
              <a:cs typeface="Courier New" pitchFamily="49" charset="0"/>
            </a:endParaRPr>
          </a:p>
        </p:txBody>
      </p:sp>
      <p:pic>
        <p:nvPicPr>
          <p:cNvPr id="68610" name="Picture 2"/>
          <p:cNvPicPr>
            <a:picLocks noChangeAspect="1" noChangeArrowheads="1"/>
          </p:cNvPicPr>
          <p:nvPr/>
        </p:nvPicPr>
        <p:blipFill>
          <a:blip r:embed="rId2"/>
          <a:srcRect/>
          <a:stretch>
            <a:fillRect/>
          </a:stretch>
        </p:blipFill>
        <p:spPr bwMode="auto">
          <a:xfrm>
            <a:off x="1576388" y="1747838"/>
            <a:ext cx="5991225"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4"/>
          <p:cNvSpPr>
            <a:spLocks noGrp="1"/>
          </p:cNvSpPr>
          <p:nvPr>
            <p:ph type="body" idx="1"/>
          </p:nvPr>
        </p:nvSpPr>
        <p:spPr/>
        <p:txBody>
          <a:bodyPr/>
          <a:lstStyle/>
          <a:p>
            <a:pPr eaLnBrk="1" hangingPunct="1"/>
            <a:r>
              <a:rPr lang="en-US" smtClean="0"/>
              <a:t>Section 9.3</a:t>
            </a:r>
          </a:p>
        </p:txBody>
      </p:sp>
      <p:sp>
        <p:nvSpPr>
          <p:cNvPr id="69634" name="Title 3"/>
          <p:cNvSpPr>
            <a:spLocks noGrp="1"/>
          </p:cNvSpPr>
          <p:nvPr>
            <p:ph type="title"/>
          </p:nvPr>
        </p:nvSpPr>
        <p:spPr/>
        <p:txBody>
          <a:bodyPr/>
          <a:lstStyle/>
          <a:p>
            <a:pPr eaLnBrk="1" hangingPunct="1"/>
            <a:r>
              <a:rPr lang="en-US" smtClean="0"/>
              <a:t>Hash Tables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612775" y="228600"/>
            <a:ext cx="8153400" cy="990600"/>
          </a:xfrm>
        </p:spPr>
        <p:txBody>
          <a:bodyPr/>
          <a:lstStyle/>
          <a:p>
            <a:pPr eaLnBrk="1" hangingPunct="1"/>
            <a:r>
              <a:rPr lang="en-US" smtClean="0"/>
              <a:t>Hash Tables</a:t>
            </a:r>
          </a:p>
        </p:txBody>
      </p:sp>
      <p:sp>
        <p:nvSpPr>
          <p:cNvPr id="70658" name="Rectangle 3"/>
          <p:cNvSpPr>
            <a:spLocks noGrp="1" noChangeArrowheads="1"/>
          </p:cNvSpPr>
          <p:nvPr>
            <p:ph sz="quarter" idx="1"/>
          </p:nvPr>
        </p:nvSpPr>
        <p:spPr>
          <a:xfrm>
            <a:off x="612775" y="1600200"/>
            <a:ext cx="8153400" cy="4495800"/>
          </a:xfrm>
        </p:spPr>
        <p:txBody>
          <a:bodyPr/>
          <a:lstStyle/>
          <a:p>
            <a:pPr eaLnBrk="1" hangingPunct="1"/>
            <a:r>
              <a:rPr lang="en-US" smtClean="0"/>
              <a:t>The C++ standard library uses a special type of binary search tree, called a </a:t>
            </a:r>
            <a:r>
              <a:rPr lang="en-US" i="1" smtClean="0"/>
              <a:t>balanced binary search tree</a:t>
            </a:r>
            <a:r>
              <a:rPr lang="en-US" smtClean="0"/>
              <a:t>, to implement the </a:t>
            </a:r>
            <a:r>
              <a:rPr lang="en-US" sz="2400" smtClean="0">
                <a:latin typeface="Courier New" pitchFamily="49" charset="0"/>
                <a:cs typeface="Courier New" pitchFamily="49" charset="0"/>
              </a:rPr>
              <a:t>set</a:t>
            </a:r>
            <a:r>
              <a:rPr lang="en-US" smtClean="0"/>
              <a:t> and </a:t>
            </a:r>
            <a:r>
              <a:rPr lang="en-US" sz="2400" smtClean="0">
                <a:latin typeface="Courier New" pitchFamily="49" charset="0"/>
                <a:cs typeface="Courier New" pitchFamily="49" charset="0"/>
              </a:rPr>
              <a:t>map</a:t>
            </a:r>
            <a:r>
              <a:rPr lang="en-US" smtClean="0"/>
              <a:t> classes</a:t>
            </a:r>
          </a:p>
          <a:p>
            <a:pPr eaLnBrk="1" hangingPunct="1"/>
            <a:r>
              <a:rPr lang="en-US" smtClean="0"/>
              <a:t>This provides access to items in </a:t>
            </a:r>
            <a:r>
              <a:rPr lang="en-US" b="1" smtClean="0"/>
              <a:t>O</a:t>
            </a:r>
            <a:r>
              <a:rPr lang="en-US" smtClean="0"/>
              <a:t>(log </a:t>
            </a:r>
            <a:r>
              <a:rPr lang="en-US" i="1" smtClean="0"/>
              <a:t>n</a:t>
            </a:r>
            <a:r>
              <a:rPr lang="en-US" smtClean="0"/>
              <a:t>) time. </a:t>
            </a:r>
          </a:p>
          <a:p>
            <a:pPr eaLnBrk="1" hangingPunct="1"/>
            <a:r>
              <a:rPr lang="en-US" smtClean="0"/>
              <a:t>Sets and maps can also be implemented using a data structure known as a </a:t>
            </a:r>
            <a:r>
              <a:rPr lang="en-US" i="1" smtClean="0"/>
              <a:t>hash table</a:t>
            </a:r>
            <a:r>
              <a:rPr lang="en-US" smtClean="0"/>
              <a:t>, which has some advantages over balanced search trees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12775" y="228600"/>
            <a:ext cx="8153400" cy="990600"/>
          </a:xfrm>
        </p:spPr>
        <p:txBody>
          <a:bodyPr/>
          <a:lstStyle/>
          <a:p>
            <a:pPr eaLnBrk="1" hangingPunct="1"/>
            <a:r>
              <a:rPr lang="en-US" smtClean="0"/>
              <a:t>Hash Tables (cont.)</a:t>
            </a:r>
          </a:p>
        </p:txBody>
      </p:sp>
      <p:sp>
        <p:nvSpPr>
          <p:cNvPr id="71682" name="Rectangle 3"/>
          <p:cNvSpPr>
            <a:spLocks noGrp="1" noChangeArrowheads="1"/>
          </p:cNvSpPr>
          <p:nvPr>
            <p:ph sz="quarter" idx="1"/>
          </p:nvPr>
        </p:nvSpPr>
        <p:spPr>
          <a:xfrm>
            <a:off x="612775" y="1600200"/>
            <a:ext cx="8153400" cy="4495800"/>
          </a:xfrm>
        </p:spPr>
        <p:txBody>
          <a:bodyPr/>
          <a:lstStyle/>
          <a:p>
            <a:pPr eaLnBrk="1" hangingPunct="1"/>
            <a:r>
              <a:rPr lang="en-US" smtClean="0"/>
              <a:t>The goal of hash table is to be able to access an entry based on its key value, not its location</a:t>
            </a:r>
          </a:p>
          <a:p>
            <a:pPr eaLnBrk="1" hangingPunct="1"/>
            <a:r>
              <a:rPr lang="en-US" smtClean="0"/>
              <a:t>We want to be able to access an entry directly through its key value, rather than by having to determine its location first by searching for the key value in an array</a:t>
            </a:r>
          </a:p>
          <a:p>
            <a:pPr eaLnBrk="1" hangingPunct="1"/>
            <a:r>
              <a:rPr lang="en-US" smtClean="0"/>
              <a:t>Using a hash table enables us to retrieve an entry in constant time (on </a:t>
            </a:r>
            <a:r>
              <a:rPr lang="en-US" i="1" smtClean="0"/>
              <a:t>average</a:t>
            </a:r>
            <a:r>
              <a:rPr lang="en-US" smtClean="0"/>
              <a:t>, O(1))</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Hash Codes and Index Calculation</a:t>
            </a:r>
          </a:p>
        </p:txBody>
      </p:sp>
      <p:sp>
        <p:nvSpPr>
          <p:cNvPr id="72706" name="Rectangle 3"/>
          <p:cNvSpPr>
            <a:spLocks noGrp="1" noChangeArrowheads="1"/>
          </p:cNvSpPr>
          <p:nvPr>
            <p:ph sz="quarter" idx="1"/>
          </p:nvPr>
        </p:nvSpPr>
        <p:spPr>
          <a:xfrm>
            <a:off x="612775" y="1600200"/>
            <a:ext cx="8153400" cy="4495800"/>
          </a:xfrm>
        </p:spPr>
        <p:txBody>
          <a:bodyPr/>
          <a:lstStyle/>
          <a:p>
            <a:pPr eaLnBrk="1" hangingPunct="1"/>
            <a:r>
              <a:rPr lang="en-US" smtClean="0"/>
              <a:t>The basis of hashing is to transform the item’s key value into an integer value (its </a:t>
            </a:r>
            <a:r>
              <a:rPr lang="en-US" i="1" smtClean="0"/>
              <a:t>hash code</a:t>
            </a:r>
            <a:r>
              <a:rPr lang="en-US" smtClean="0"/>
              <a:t>) which is then transformed into a table index</a:t>
            </a:r>
          </a:p>
        </p:txBody>
      </p:sp>
      <p:pic>
        <p:nvPicPr>
          <p:cNvPr id="72707" name="Picture 2" descr="C:\Documents and Settings\Administrator\My Documents\Koffman\PPTs\JPEGS\JWCL233_Koffman JPG files\ch07\w0175-nn.jpg"/>
          <p:cNvPicPr>
            <a:picLocks noChangeAspect="1" noChangeArrowheads="1"/>
          </p:cNvPicPr>
          <p:nvPr/>
        </p:nvPicPr>
        <p:blipFill>
          <a:blip r:embed="rId2"/>
          <a:srcRect/>
          <a:stretch>
            <a:fillRect/>
          </a:stretch>
        </p:blipFill>
        <p:spPr bwMode="auto">
          <a:xfrm>
            <a:off x="838200" y="3657600"/>
            <a:ext cx="7010400" cy="2084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Hash Codes and Index Calculation (cont.)</a:t>
            </a:r>
          </a:p>
        </p:txBody>
      </p:sp>
      <p:sp>
        <p:nvSpPr>
          <p:cNvPr id="12293" name="Rectangle 3"/>
          <p:cNvSpPr>
            <a:spLocks noGrp="1" noChangeArrowheads="1"/>
          </p:cNvSpPr>
          <p:nvPr>
            <p:ph sz="quarter" idx="1"/>
          </p:nvPr>
        </p:nvSpPr>
        <p:spPr>
          <a:xfrm>
            <a:off x="612775" y="1600200"/>
            <a:ext cx="8153400" cy="4495800"/>
          </a:xfrm>
        </p:spPr>
        <p:txBody>
          <a:bodyPr/>
          <a:lstStyle/>
          <a:p>
            <a:pPr marL="320040" indent="-320040" eaLnBrk="1" fontAlgn="auto" hangingPunct="1">
              <a:spcAft>
                <a:spcPts val="0"/>
              </a:spcAft>
              <a:buFont typeface="Wingdings"/>
              <a:buChar char=""/>
              <a:defRPr/>
            </a:pPr>
            <a:r>
              <a:rPr lang="en-US" dirty="0" smtClean="0"/>
              <a:t>Consider the Huffman code problem from the last chapter</a:t>
            </a:r>
          </a:p>
          <a:p>
            <a:pPr marL="320040" indent="-320040" eaLnBrk="1" fontAlgn="auto" hangingPunct="1">
              <a:spcAft>
                <a:spcPts val="0"/>
              </a:spcAft>
              <a:buFont typeface="Wingdings"/>
              <a:buChar char=""/>
              <a:defRPr/>
            </a:pPr>
            <a:r>
              <a:rPr lang="en-US" dirty="0" smtClean="0"/>
              <a:t>If a text contains only ASCII values, which are the first 128 Unicode values, we could use a table of size 128 and let its Unicode value be its location in the table</a:t>
            </a:r>
          </a:p>
          <a:p>
            <a:pPr marL="0" indent="0" eaLnBrk="1" fontAlgn="auto" hangingPunct="1">
              <a:spcAft>
                <a:spcPts val="0"/>
              </a:spcAft>
              <a:buFont typeface="Wingdings" pitchFamily="2" charset="2"/>
              <a:buNone/>
              <a:defRPr/>
            </a:pPr>
            <a:r>
              <a:rPr lang="en-US" dirty="0" smtClean="0"/>
              <a:t>	</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index = </a:t>
            </a:r>
            <a:r>
              <a:rPr lang="en-US" sz="2800" dirty="0" err="1" smtClean="0">
                <a:latin typeface="Courier New" pitchFamily="49" charset="0"/>
                <a:cs typeface="Courier New" pitchFamily="49" charset="0"/>
              </a:rPr>
              <a:t>ascii_char</a:t>
            </a:r>
            <a:endParaRPr lang="en-US" sz="2800" dirty="0">
              <a:latin typeface="Courier New" pitchFamily="49" charset="0"/>
              <a:cs typeface="Courier New" pitchFamily="49" charset="0"/>
            </a:endParaRPr>
          </a:p>
          <a:p>
            <a:pPr lvl="1" eaLnBrk="1" fontAlgn="auto" hangingPunct="1">
              <a:spcAft>
                <a:spcPts val="0"/>
              </a:spcAft>
              <a:defRPr/>
            </a:pPr>
            <a:r>
              <a:rPr lang="en-US" dirty="0" smtClean="0"/>
              <a:t> </a:t>
            </a:r>
            <a:r>
              <a:rPr lang="en-US" sz="2500" dirty="0" err="1">
                <a:latin typeface="Courier New" pitchFamily="49" charset="0"/>
                <a:cs typeface="Courier New" pitchFamily="49" charset="0"/>
              </a:rPr>
              <a:t>ascii_char</a:t>
            </a:r>
            <a:r>
              <a:rPr lang="en-US" dirty="0"/>
              <a:t> represents the character </a:t>
            </a:r>
            <a:r>
              <a:rPr lang="en-US" dirty="0" smtClean="0"/>
              <a:t>we             are  seeking </a:t>
            </a:r>
            <a:r>
              <a:rPr lang="en-US" dirty="0"/>
              <a:t>in the table</a:t>
            </a:r>
          </a:p>
          <a:p>
            <a:pPr marL="0" indent="0" eaLnBrk="1" fontAlgn="auto" hangingPunct="1">
              <a:spcAft>
                <a:spcPts val="0"/>
              </a:spcAft>
              <a:buFont typeface="Wingdings"/>
              <a:buNone/>
              <a:defRP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12775" y="228600"/>
            <a:ext cx="8153400" cy="990600"/>
          </a:xfrm>
        </p:spPr>
        <p:txBody>
          <a:bodyPr/>
          <a:lstStyle/>
          <a:p>
            <a:pPr eaLnBrk="1" hangingPunct="1"/>
            <a:r>
              <a:rPr lang="en-US" smtClean="0"/>
              <a:t>Introduction (cont.)</a:t>
            </a:r>
          </a:p>
        </p:txBody>
      </p:sp>
      <p:sp>
        <p:nvSpPr>
          <p:cNvPr id="19458" name="Content Placeholder 2"/>
          <p:cNvSpPr>
            <a:spLocks noGrp="1"/>
          </p:cNvSpPr>
          <p:nvPr>
            <p:ph sz="quarter" idx="1"/>
          </p:nvPr>
        </p:nvSpPr>
        <p:spPr>
          <a:xfrm>
            <a:off x="612775" y="1600200"/>
            <a:ext cx="8153400" cy="4876800"/>
          </a:xfrm>
        </p:spPr>
        <p:txBody>
          <a:bodyPr/>
          <a:lstStyle/>
          <a:p>
            <a:pPr eaLnBrk="1" hangingPunct="1"/>
            <a:r>
              <a:rPr lang="en-US" smtClean="0"/>
              <a:t>Associative containers include the </a:t>
            </a:r>
            <a:r>
              <a:rPr lang="en-US" sz="2800" smtClean="0">
                <a:latin typeface="Courier New" pitchFamily="49" charset="0"/>
                <a:cs typeface="Courier New" pitchFamily="49" charset="0"/>
              </a:rPr>
              <a:t>set</a:t>
            </a:r>
            <a:r>
              <a:rPr lang="en-US" smtClean="0"/>
              <a:t> and the </a:t>
            </a:r>
            <a:r>
              <a:rPr lang="en-US" sz="2800" smtClean="0">
                <a:latin typeface="Courier New" pitchFamily="49" charset="0"/>
                <a:cs typeface="Courier New" pitchFamily="49" charset="0"/>
              </a:rPr>
              <a:t>map</a:t>
            </a:r>
            <a:endParaRPr lang="en-US" smtClean="0"/>
          </a:p>
          <a:p>
            <a:pPr eaLnBrk="1" hangingPunct="1"/>
            <a:r>
              <a:rPr lang="en-US" smtClean="0"/>
              <a:t>The </a:t>
            </a:r>
            <a:r>
              <a:rPr lang="en-US" sz="2800" smtClean="0">
                <a:latin typeface="Courier New" pitchFamily="49" charset="0"/>
                <a:cs typeface="Courier New" pitchFamily="49" charset="0"/>
              </a:rPr>
              <a:t>set</a:t>
            </a:r>
            <a:r>
              <a:rPr lang="en-US" smtClean="0"/>
              <a:t> is an implementation of the Set ADT</a:t>
            </a:r>
          </a:p>
          <a:p>
            <a:pPr eaLnBrk="1" hangingPunct="1"/>
            <a:r>
              <a:rPr lang="en-US" smtClean="0"/>
              <a:t>The </a:t>
            </a:r>
            <a:r>
              <a:rPr lang="en-US" sz="2800" smtClean="0">
                <a:latin typeface="Courier New" pitchFamily="49" charset="0"/>
                <a:cs typeface="Courier New" pitchFamily="49" charset="0"/>
              </a:rPr>
              <a:t>map</a:t>
            </a:r>
            <a:r>
              <a:rPr lang="en-US" smtClean="0"/>
              <a:t> facilitates efficient search and retrieval of entries that consist of pairs of objects</a:t>
            </a:r>
          </a:p>
          <a:p>
            <a:pPr lvl="1" eaLnBrk="1" hangingPunct="1"/>
            <a:r>
              <a:rPr lang="en-US" smtClean="0"/>
              <a:t>The first object in the pair is the </a:t>
            </a:r>
            <a:r>
              <a:rPr lang="en-US" sz="2400" smtClean="0">
                <a:latin typeface="Courier New" pitchFamily="49" charset="0"/>
                <a:cs typeface="Courier New" pitchFamily="49" charset="0"/>
              </a:rPr>
              <a:t>key</a:t>
            </a:r>
          </a:p>
          <a:p>
            <a:pPr lvl="1" eaLnBrk="1" hangingPunct="1"/>
            <a:r>
              <a:rPr lang="en-US" smtClean="0"/>
              <a:t>The second object is the information associated with that key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Hash Codes and Index Calculation (cont.)</a:t>
            </a:r>
          </a:p>
        </p:txBody>
      </p:sp>
      <p:sp>
        <p:nvSpPr>
          <p:cNvPr id="12293" name="Rectangle 3"/>
          <p:cNvSpPr>
            <a:spLocks noGrp="1" noChangeArrowheads="1"/>
          </p:cNvSpPr>
          <p:nvPr>
            <p:ph sz="quarter" idx="1"/>
          </p:nvPr>
        </p:nvSpPr>
        <p:spPr>
          <a:xfrm>
            <a:off x="457200" y="1600200"/>
            <a:ext cx="5181600" cy="4800600"/>
          </a:xfrm>
        </p:spPr>
        <p:txBody>
          <a:bodyPr/>
          <a:lstStyle/>
          <a:p>
            <a:pPr eaLnBrk="1" hangingPunct="1"/>
            <a:r>
              <a:rPr lang="en-US" smtClean="0"/>
              <a:t>However, what if all 65,536 Unicode characters were allowed?  </a:t>
            </a:r>
          </a:p>
          <a:p>
            <a:pPr eaLnBrk="1" hangingPunct="1"/>
            <a:r>
              <a:rPr lang="en-US" smtClean="0"/>
              <a:t>If you assume that on average 100 characters were used,  you could use a table of 200 characters and compute the index by:</a:t>
            </a:r>
          </a:p>
          <a:p>
            <a:pPr eaLnBrk="1" hangingPunct="1">
              <a:buFont typeface="Wingdings" pitchFamily="2" charset="2"/>
              <a:buNone/>
            </a:pPr>
            <a:r>
              <a:rPr lang="en-US" sz="2400" smtClean="0">
                <a:latin typeface="Courier New" pitchFamily="49" charset="0"/>
                <a:cs typeface="Courier New" pitchFamily="49" charset="0"/>
              </a:rPr>
              <a:t>	</a:t>
            </a:r>
            <a:r>
              <a:rPr lang="en-US" sz="2000" smtClean="0">
                <a:latin typeface="Courier New" pitchFamily="49" charset="0"/>
                <a:cs typeface="Courier New" pitchFamily="49" charset="0"/>
              </a:rPr>
              <a:t>int index = uni_char % 200</a:t>
            </a:r>
          </a:p>
        </p:txBody>
      </p:sp>
      <p:sp>
        <p:nvSpPr>
          <p:cNvPr id="3" name="Rectangle 2"/>
          <p:cNvSpPr/>
          <p:nvPr/>
        </p:nvSpPr>
        <p:spPr>
          <a:xfrm>
            <a:off x="5715000" y="1371600"/>
            <a:ext cx="2362200" cy="4800600"/>
          </a:xfrm>
          <a:prstGeom prst="rect">
            <a:avLst/>
          </a:prstGeom>
          <a:gradFill flip="none" rotWithShape="1">
            <a:gsLst>
              <a:gs pos="0">
                <a:schemeClr val="bg1"/>
              </a:gs>
              <a:gs pos="14000">
                <a:srgbClr val="C7D2DF"/>
              </a:gs>
              <a:gs pos="80000">
                <a:srgbClr val="8FA4BE"/>
              </a:gs>
              <a:gs pos="48000">
                <a:schemeClr val="accent1"/>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54320" name="Group 48"/>
          <p:cNvGraphicFramePr>
            <a:graphicFrameLocks noGrp="1"/>
          </p:cNvGraphicFramePr>
          <p:nvPr/>
        </p:nvGraphicFramePr>
        <p:xfrm>
          <a:off x="5715000" y="1389063"/>
          <a:ext cx="2362200" cy="4829175"/>
        </p:xfrm>
        <a:graphic>
          <a:graphicData uri="http://schemas.openxmlformats.org/drawingml/2006/table">
            <a:tbl>
              <a:tblPr/>
              <a:tblGrid>
                <a:gridCol w="1181100"/>
                <a:gridCol w="11811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 .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 .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A,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B,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C,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D,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E,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F,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G,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H,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I,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J,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K,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 .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pitchFamily="34" charset="0"/>
                          <a:cs typeface="Arial" charset="0"/>
                        </a:rPr>
                        <a:t>.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54320"/>
                                        </p:tgtEl>
                                        <p:attrNameLst>
                                          <p:attrName>style.visibility</p:attrName>
                                        </p:attrNameLst>
                                      </p:cBhvr>
                                      <p:to>
                                        <p:strVal val="visible"/>
                                      </p:to>
                                    </p:set>
                                    <p:animEffect transition="in" filter="fade">
                                      <p:cBhvr>
                                        <p:cTn id="18" dur="1000"/>
                                        <p:tgtEl>
                                          <p:spTgt spid="54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Hash Codes and Index Calculation (cont.)</a:t>
            </a:r>
          </a:p>
        </p:txBody>
      </p:sp>
      <p:sp>
        <p:nvSpPr>
          <p:cNvPr id="12293" name="Rectangle 3"/>
          <p:cNvSpPr>
            <a:spLocks noGrp="1" noChangeArrowheads="1"/>
          </p:cNvSpPr>
          <p:nvPr>
            <p:ph sz="quarter" idx="1"/>
          </p:nvPr>
        </p:nvSpPr>
        <p:spPr>
          <a:xfrm>
            <a:off x="612775" y="1600200"/>
            <a:ext cx="8153400" cy="4495800"/>
          </a:xfrm>
        </p:spPr>
        <p:txBody>
          <a:bodyPr>
            <a:normAutofit fontScale="92500" lnSpcReduction="20000"/>
          </a:bodyPr>
          <a:lstStyle/>
          <a:p>
            <a:pPr marL="320040" indent="-320040" eaLnBrk="1" fontAlgn="auto" hangingPunct="1">
              <a:spcAft>
                <a:spcPts val="0"/>
              </a:spcAft>
              <a:buFont typeface="Wingdings"/>
              <a:buChar char=""/>
              <a:defRPr/>
            </a:pPr>
            <a:r>
              <a:rPr lang="en-US" dirty="0" smtClean="0"/>
              <a:t>If a text contains this snippet:</a:t>
            </a:r>
          </a:p>
          <a:p>
            <a:pPr marL="0" indent="0" algn="ctr" eaLnBrk="1" fontAlgn="auto" hangingPunct="1">
              <a:spcAft>
                <a:spcPts val="0"/>
              </a:spcAft>
              <a:buFont typeface="Wingdings"/>
              <a:buNone/>
              <a:defRPr/>
            </a:pPr>
            <a:r>
              <a:rPr lang="en-US" sz="2200" dirty="0" smtClean="0">
                <a:latin typeface="Courier New" pitchFamily="49" charset="0"/>
                <a:cs typeface="Courier New" pitchFamily="49" charset="0"/>
              </a:rPr>
              <a:t> </a:t>
            </a:r>
            <a:r>
              <a:rPr lang="en-US" sz="1800" dirty="0" smtClean="0">
                <a:latin typeface="Courier New" pitchFamily="49" charset="0"/>
                <a:cs typeface="Courier New" pitchFamily="49" charset="0"/>
              </a:rPr>
              <a:t>. . . mañana (tomorrow), I'll finish my program. . .</a:t>
            </a:r>
          </a:p>
          <a:p>
            <a:pPr marL="320040" indent="-320040" eaLnBrk="1" fontAlgn="auto" hangingPunct="1">
              <a:spcAft>
                <a:spcPts val="0"/>
              </a:spcAft>
              <a:buFont typeface="Wingdings"/>
              <a:buChar char=""/>
              <a:defRPr/>
            </a:pPr>
            <a:r>
              <a:rPr lang="en-US" dirty="0" smtClean="0"/>
              <a:t>Given the following Unicode values:</a:t>
            </a:r>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r>
              <a:rPr lang="en-US" dirty="0" smtClean="0"/>
              <a:t>The indices  for letters '</a:t>
            </a:r>
            <a:r>
              <a:rPr lang="en-US" sz="2800" dirty="0">
                <a:latin typeface="Courier New" pitchFamily="49" charset="0"/>
                <a:cs typeface="Courier New" pitchFamily="49" charset="0"/>
              </a:rPr>
              <a:t>ñ</a:t>
            </a:r>
            <a:r>
              <a:rPr lang="en-US" dirty="0" smtClean="0"/>
              <a:t>' and '</a:t>
            </a:r>
            <a:r>
              <a:rPr lang="en-US" sz="2800" dirty="0" smtClean="0">
                <a:latin typeface="Courier New" pitchFamily="49" charset="0"/>
                <a:cs typeface="Courier New" pitchFamily="49" charset="0"/>
              </a:rPr>
              <a:t>)</a:t>
            </a:r>
            <a:r>
              <a:rPr lang="en-US" dirty="0" smtClean="0"/>
              <a:t>' are both 41 </a:t>
            </a:r>
          </a:p>
          <a:p>
            <a:pPr marL="1257300" lvl="3" indent="0" eaLnBrk="1" fontAlgn="auto" hangingPunct="1">
              <a:spcAft>
                <a:spcPts val="0"/>
              </a:spcAft>
              <a:buClr>
                <a:schemeClr val="accent3"/>
              </a:buClr>
              <a:buFont typeface="Wingdings"/>
              <a:buNone/>
              <a:defRPr/>
            </a:pPr>
            <a:r>
              <a:rPr lang="en-US" dirty="0" smtClean="0">
                <a:latin typeface="Courier New" pitchFamily="49" charset="0"/>
                <a:cs typeface="Courier New" pitchFamily="49" charset="0"/>
              </a:rPr>
              <a:t>41 % 200 = 41 </a:t>
            </a:r>
            <a:r>
              <a:rPr lang="en-US" dirty="0" smtClean="0">
                <a:cs typeface="Courier New" pitchFamily="49" charset="0"/>
              </a:rPr>
              <a:t>and</a:t>
            </a:r>
            <a:r>
              <a:rPr lang="en-US" dirty="0" smtClean="0">
                <a:latin typeface="Courier New" pitchFamily="49" charset="0"/>
                <a:cs typeface="Courier New" pitchFamily="49" charset="0"/>
              </a:rPr>
              <a:t> 241 % 200 = 41</a:t>
            </a:r>
          </a:p>
          <a:p>
            <a:pPr marL="320040" indent="-320040" eaLnBrk="1" fontAlgn="auto" hangingPunct="1">
              <a:spcAft>
                <a:spcPts val="0"/>
              </a:spcAft>
              <a:buFont typeface="Wingdings"/>
              <a:buChar char=""/>
              <a:defRPr/>
            </a:pPr>
            <a:r>
              <a:rPr lang="en-US" dirty="0"/>
              <a:t>This is called a </a:t>
            </a:r>
            <a:r>
              <a:rPr lang="en-US" i="1" dirty="0" smtClean="0"/>
              <a:t>collision; </a:t>
            </a:r>
            <a:r>
              <a:rPr lang="en-US" dirty="0" smtClean="0"/>
              <a:t>we will discuss how to deal with collisions shortly</a:t>
            </a:r>
            <a:endParaRPr lang="en-US" dirty="0"/>
          </a:p>
        </p:txBody>
      </p:sp>
      <p:graphicFrame>
        <p:nvGraphicFramePr>
          <p:cNvPr id="2" name="Table 1"/>
          <p:cNvGraphicFramePr>
            <a:graphicFrameLocks noGrp="1"/>
          </p:cNvGraphicFramePr>
          <p:nvPr/>
        </p:nvGraphicFramePr>
        <p:xfrm>
          <a:off x="1219200" y="2895600"/>
          <a:ext cx="6081777" cy="1107440"/>
        </p:xfrm>
        <a:graphic>
          <a:graphicData uri="http://schemas.openxmlformats.org/drawingml/2006/table">
            <a:tbl>
              <a:tblPr firstRow="1">
                <a:tableStyleId>{5C22544A-7EE6-4342-B048-85BDC9FD1C3A}</a:tableStyleId>
              </a:tblPr>
              <a:tblGrid>
                <a:gridCol w="1445768"/>
                <a:gridCol w="1051243"/>
                <a:gridCol w="2438146"/>
                <a:gridCol w="1146620"/>
              </a:tblGrid>
              <a:tr h="0">
                <a:tc>
                  <a:txBody>
                    <a:bodyPr/>
                    <a:lstStyle/>
                    <a:p>
                      <a:r>
                        <a:rPr lang="en-US" dirty="0" smtClean="0"/>
                        <a:t>Hexadecimal</a:t>
                      </a:r>
                      <a:endParaRPr lang="en-US" dirty="0"/>
                    </a:p>
                  </a:txBody>
                  <a:tcPr/>
                </a:tc>
                <a:tc>
                  <a:txBody>
                    <a:bodyPr/>
                    <a:lstStyle/>
                    <a:p>
                      <a:r>
                        <a:rPr lang="en-US" dirty="0" smtClean="0"/>
                        <a:t>Decimal </a:t>
                      </a:r>
                      <a:endParaRPr lang="en-US" dirty="0"/>
                    </a:p>
                  </a:txBody>
                  <a:tcPr/>
                </a:tc>
                <a:tc>
                  <a:txBody>
                    <a:bodyPr/>
                    <a:lstStyle/>
                    <a:p>
                      <a:r>
                        <a:rPr lang="en-US" dirty="0" smtClean="0"/>
                        <a:t>Name</a:t>
                      </a:r>
                      <a:endParaRPr lang="en-US" dirty="0"/>
                    </a:p>
                  </a:txBody>
                  <a:tcPr/>
                </a:tc>
                <a:tc>
                  <a:txBody>
                    <a:bodyPr/>
                    <a:lstStyle/>
                    <a:p>
                      <a:r>
                        <a:rPr lang="en-US" dirty="0" smtClean="0"/>
                        <a:t>Character</a:t>
                      </a:r>
                      <a:endParaRPr lang="en-US" dirty="0"/>
                    </a:p>
                  </a:txBody>
                  <a:tcPr/>
                </a:tc>
              </a:tr>
              <a:tr h="370840">
                <a:tc>
                  <a:txBody>
                    <a:bodyPr/>
                    <a:lstStyle/>
                    <a:p>
                      <a:r>
                        <a:rPr lang="en-US" dirty="0" smtClean="0"/>
                        <a:t>0x0029</a:t>
                      </a:r>
                      <a:endParaRPr lang="en-US" dirty="0"/>
                    </a:p>
                  </a:txBody>
                  <a:tcPr/>
                </a:tc>
                <a:tc>
                  <a:txBody>
                    <a:bodyPr/>
                    <a:lstStyle/>
                    <a:p>
                      <a:r>
                        <a:rPr lang="en-US" dirty="0" smtClean="0"/>
                        <a:t>41</a:t>
                      </a:r>
                      <a:endParaRPr lang="en-US" dirty="0"/>
                    </a:p>
                  </a:txBody>
                  <a:tcPr/>
                </a:tc>
                <a:tc>
                  <a:txBody>
                    <a:bodyPr/>
                    <a:lstStyle/>
                    <a:p>
                      <a:r>
                        <a:rPr lang="en-US" dirty="0" smtClean="0"/>
                        <a:t>right parenthesis </a:t>
                      </a:r>
                      <a:endParaRPr lang="en-US" dirty="0"/>
                    </a:p>
                  </a:txBody>
                  <a:tcPr/>
                </a:tc>
                <a:tc>
                  <a:txBody>
                    <a:bodyPr/>
                    <a:lstStyle/>
                    <a:p>
                      <a:r>
                        <a:rPr lang="en-US" dirty="0" smtClean="0"/>
                        <a:t>)</a:t>
                      </a:r>
                      <a:endParaRPr lang="en-US" dirty="0"/>
                    </a:p>
                  </a:txBody>
                  <a:tcPr/>
                </a:tc>
              </a:tr>
              <a:tr h="370840">
                <a:tc>
                  <a:txBody>
                    <a:bodyPr/>
                    <a:lstStyle/>
                    <a:p>
                      <a:r>
                        <a:rPr lang="en-US" dirty="0" smtClean="0"/>
                        <a:t>0x00F1</a:t>
                      </a:r>
                      <a:endParaRPr lang="en-US" dirty="0"/>
                    </a:p>
                  </a:txBody>
                  <a:tcPr/>
                </a:tc>
                <a:tc>
                  <a:txBody>
                    <a:bodyPr/>
                    <a:lstStyle/>
                    <a:p>
                      <a:r>
                        <a:rPr lang="en-US" dirty="0" smtClean="0"/>
                        <a:t>241</a:t>
                      </a:r>
                      <a:endParaRPr lang="en-US" dirty="0"/>
                    </a:p>
                  </a:txBody>
                  <a:tcPr/>
                </a:tc>
                <a:tc>
                  <a:txBody>
                    <a:bodyPr/>
                    <a:lstStyle/>
                    <a:p>
                      <a:r>
                        <a:rPr lang="en-US" dirty="0" smtClean="0"/>
                        <a:t>small letter n with tilde </a:t>
                      </a:r>
                      <a:endParaRPr lang="en-US" dirty="0"/>
                    </a:p>
                  </a:txBody>
                  <a:tcPr/>
                </a:tc>
                <a:tc>
                  <a:txBody>
                    <a:bodyPr/>
                    <a:lstStyle/>
                    <a:p>
                      <a:r>
                        <a:rPr lang="en-US" dirty="0" smtClean="0"/>
                        <a:t>ñ</a:t>
                      </a:r>
                      <a:endParaRPr lang="en-US" dirty="0"/>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Functions for Generating Hash Codes</a:t>
            </a:r>
          </a:p>
        </p:txBody>
      </p:sp>
      <p:sp>
        <p:nvSpPr>
          <p:cNvPr id="13317" name="Rectangle 3"/>
          <p:cNvSpPr>
            <a:spLocks noGrp="1" noChangeArrowheads="1"/>
          </p:cNvSpPr>
          <p:nvPr>
            <p:ph sz="quarter" idx="1"/>
          </p:nvPr>
        </p:nvSpPr>
        <p:spPr>
          <a:xfrm>
            <a:off x="612775" y="1600200"/>
            <a:ext cx="8153400" cy="4495800"/>
          </a:xfrm>
        </p:spPr>
        <p:txBody>
          <a:bodyPr>
            <a:normAutofit fontScale="92500" lnSpcReduction="10000"/>
          </a:bodyPr>
          <a:lstStyle/>
          <a:p>
            <a:pPr marL="320040" indent="-320040" eaLnBrk="1" fontAlgn="auto" hangingPunct="1">
              <a:spcAft>
                <a:spcPts val="0"/>
              </a:spcAft>
              <a:buFont typeface="Wingdings"/>
              <a:buChar char=""/>
              <a:defRPr/>
            </a:pPr>
            <a:r>
              <a:rPr lang="en-US" dirty="0" smtClean="0"/>
              <a:t>In most applications, a key will consist of strings of letters or digits (such as a Social </a:t>
            </a:r>
            <a:r>
              <a:rPr lang="en-US" dirty="0"/>
              <a:t>S</a:t>
            </a:r>
            <a:r>
              <a:rPr lang="en-US" dirty="0" smtClean="0"/>
              <a:t>ecurity </a:t>
            </a:r>
            <a:r>
              <a:rPr lang="en-US" dirty="0"/>
              <a:t>N</a:t>
            </a:r>
            <a:r>
              <a:rPr lang="en-US" dirty="0" smtClean="0"/>
              <a:t>umber, an email address, or a partial ID) rather than a single character</a:t>
            </a:r>
          </a:p>
          <a:p>
            <a:pPr marL="320040" indent="-320040" eaLnBrk="1" fontAlgn="auto" hangingPunct="1">
              <a:spcAft>
                <a:spcPts val="0"/>
              </a:spcAft>
              <a:buFont typeface="Wingdings"/>
              <a:buChar char=""/>
              <a:defRPr/>
            </a:pPr>
            <a:r>
              <a:rPr lang="en-US" dirty="0" smtClean="0"/>
              <a:t>The number of possible key values is much larger than the table size</a:t>
            </a:r>
          </a:p>
          <a:p>
            <a:pPr marL="320040" indent="-320040" eaLnBrk="1" fontAlgn="auto" hangingPunct="1">
              <a:spcAft>
                <a:spcPts val="0"/>
              </a:spcAft>
              <a:buFont typeface="Wingdings"/>
              <a:buChar char=""/>
              <a:defRPr/>
            </a:pPr>
            <a:r>
              <a:rPr lang="en-US" dirty="0" smtClean="0"/>
              <a:t>Generating good hash codes typically is an experimental process</a:t>
            </a:r>
          </a:p>
          <a:p>
            <a:pPr marL="320040" indent="-320040" eaLnBrk="1" fontAlgn="auto" hangingPunct="1">
              <a:spcAft>
                <a:spcPts val="0"/>
              </a:spcAft>
              <a:buFont typeface="Wingdings"/>
              <a:buChar char=""/>
              <a:defRPr/>
            </a:pPr>
            <a:r>
              <a:rPr lang="en-US" dirty="0" smtClean="0"/>
              <a:t>The goal is a </a:t>
            </a:r>
            <a:r>
              <a:rPr lang="en-US" i="1" dirty="0" smtClean="0"/>
              <a:t>random distribution of values</a:t>
            </a:r>
          </a:p>
          <a:p>
            <a:pPr marL="320040" indent="-320040" eaLnBrk="1" fontAlgn="auto" hangingPunct="1">
              <a:spcAft>
                <a:spcPts val="0"/>
              </a:spcAft>
              <a:buFont typeface="Wingdings"/>
              <a:buChar char=""/>
              <a:defRPr/>
            </a:pPr>
            <a:r>
              <a:rPr lang="en-US" dirty="0" smtClean="0"/>
              <a:t>Simple algorithms sometimes generate lots of collisions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12775" y="228600"/>
            <a:ext cx="8153400" cy="990600"/>
          </a:xfrm>
        </p:spPr>
        <p:txBody>
          <a:bodyPr/>
          <a:lstStyle/>
          <a:p>
            <a:pPr eaLnBrk="1" hangingPunct="1"/>
            <a:r>
              <a:rPr lang="en-US" sz="4000" smtClean="0"/>
              <a:t>Functions for Generating Hash Codes (cont.)</a:t>
            </a:r>
          </a:p>
        </p:txBody>
      </p:sp>
      <p:sp>
        <p:nvSpPr>
          <p:cNvPr id="14341" name="Rectangle 3"/>
          <p:cNvSpPr>
            <a:spLocks noGrp="1" noChangeArrowheads="1"/>
          </p:cNvSpPr>
          <p:nvPr>
            <p:ph sz="quarter" idx="1"/>
          </p:nvPr>
        </p:nvSpPr>
        <p:spPr>
          <a:xfrm>
            <a:off x="612775" y="1600200"/>
            <a:ext cx="8153400" cy="4495800"/>
          </a:xfrm>
        </p:spPr>
        <p:txBody>
          <a:bodyPr>
            <a:normAutofit fontScale="85000" lnSpcReduction="20000"/>
          </a:bodyPr>
          <a:lstStyle/>
          <a:p>
            <a:pPr marL="320040" indent="-320040" eaLnBrk="1" fontAlgn="auto" hangingPunct="1">
              <a:lnSpc>
                <a:spcPct val="90000"/>
              </a:lnSpc>
              <a:spcAft>
                <a:spcPts val="0"/>
              </a:spcAft>
              <a:buFont typeface="Wingdings"/>
              <a:buChar char=""/>
              <a:defRPr/>
            </a:pPr>
            <a:r>
              <a:rPr lang="en-US" dirty="0" smtClean="0"/>
              <a:t>For strings, simply summing the </a:t>
            </a:r>
            <a:r>
              <a:rPr lang="en-US" sz="2800" dirty="0" smtClean="0">
                <a:latin typeface="Courier New" pitchFamily="49" charset="0"/>
                <a:cs typeface="Courier New" pitchFamily="49" charset="0"/>
              </a:rPr>
              <a:t>char</a:t>
            </a:r>
            <a:r>
              <a:rPr lang="en-US" dirty="0" smtClean="0"/>
              <a:t> values of all characters returns the same hash code for </a:t>
            </a:r>
            <a:r>
              <a:rPr lang="en-US" sz="2800" dirty="0">
                <a:latin typeface="Courier New" pitchFamily="49" charset="0"/>
                <a:cs typeface="Courier New" pitchFamily="49" charset="0"/>
              </a:rPr>
              <a:t>"</a:t>
            </a:r>
            <a:r>
              <a:rPr lang="en-US" sz="2800" dirty="0" smtClean="0">
                <a:latin typeface="Courier New" pitchFamily="49" charset="0"/>
                <a:cs typeface="Courier New" pitchFamily="49" charset="0"/>
              </a:rPr>
              <a:t>sign"</a:t>
            </a:r>
            <a:r>
              <a:rPr lang="en-US" dirty="0" smtClean="0"/>
              <a:t> and </a:t>
            </a:r>
            <a:r>
              <a:rPr lang="en-US" sz="2800" dirty="0">
                <a:latin typeface="Courier New" pitchFamily="49" charset="0"/>
                <a:cs typeface="Courier New" pitchFamily="49" charset="0"/>
              </a:rPr>
              <a:t>"</a:t>
            </a:r>
            <a:r>
              <a:rPr lang="en-US" sz="2800" dirty="0" smtClean="0">
                <a:latin typeface="Courier New" pitchFamily="49" charset="0"/>
                <a:cs typeface="Courier New" pitchFamily="49" charset="0"/>
              </a:rPr>
              <a:t>sing"</a:t>
            </a:r>
            <a:endParaRPr lang="en-US" sz="2800" dirty="0">
              <a:latin typeface="Courier New" pitchFamily="49" charset="0"/>
              <a:cs typeface="Courier New" pitchFamily="49" charset="0"/>
            </a:endParaRPr>
          </a:p>
          <a:p>
            <a:pPr eaLnBrk="1" hangingPunct="1">
              <a:defRPr/>
            </a:pPr>
            <a:r>
              <a:rPr lang="en-US" dirty="0"/>
              <a:t>One algorithm that has shown </a:t>
            </a:r>
            <a:r>
              <a:rPr lang="en-US" dirty="0" smtClean="0"/>
              <a:t>good results </a:t>
            </a:r>
            <a:r>
              <a:rPr lang="en-US" dirty="0"/>
              <a:t>uses the following </a:t>
            </a:r>
            <a:r>
              <a:rPr lang="en-US" dirty="0" smtClean="0"/>
              <a:t>formula</a:t>
            </a:r>
            <a:r>
              <a:rPr lang="en-US" dirty="0"/>
              <a:t>:</a:t>
            </a:r>
            <a:endParaRPr lang="en-US" dirty="0" smtClean="0"/>
          </a:p>
          <a:p>
            <a:pPr marL="0" indent="0" algn="ctr" eaLnBrk="1" hangingPunct="1">
              <a:buFont typeface="Wingdings" pitchFamily="2" charset="2"/>
              <a:buNone/>
              <a:defRPr/>
            </a:pPr>
            <a:r>
              <a:rPr lang="en-US" dirty="0" smtClean="0"/>
              <a:t>s</a:t>
            </a:r>
            <a:r>
              <a:rPr lang="en-US" baseline="-25000" dirty="0" smtClean="0"/>
              <a:t>0</a:t>
            </a:r>
            <a:r>
              <a:rPr lang="en-US" baseline="30000" dirty="0" smtClean="0"/>
              <a:t> </a:t>
            </a:r>
            <a:r>
              <a:rPr lang="en-US" dirty="0" smtClean="0"/>
              <a:t>x 31</a:t>
            </a:r>
            <a:r>
              <a:rPr lang="en-US" baseline="30000" dirty="0" smtClean="0"/>
              <a:t>(n-1)</a:t>
            </a:r>
            <a:r>
              <a:rPr lang="en-US" dirty="0" smtClean="0"/>
              <a:t> + s</a:t>
            </a:r>
            <a:r>
              <a:rPr lang="en-US" baseline="-25000" dirty="0" smtClean="0"/>
              <a:t>1</a:t>
            </a:r>
            <a:r>
              <a:rPr lang="en-US" baseline="30000" dirty="0" smtClean="0"/>
              <a:t> </a:t>
            </a:r>
            <a:r>
              <a:rPr lang="en-US" dirty="0" smtClean="0"/>
              <a:t>x 31</a:t>
            </a:r>
            <a:r>
              <a:rPr lang="en-US" baseline="30000" dirty="0" smtClean="0"/>
              <a:t>(n-2)</a:t>
            </a:r>
            <a:r>
              <a:rPr lang="en-US" dirty="0" smtClean="0"/>
              <a:t> + … + s</a:t>
            </a:r>
            <a:r>
              <a:rPr lang="en-US" baseline="-25000" dirty="0" smtClean="0"/>
              <a:t>n-1</a:t>
            </a:r>
            <a:endParaRPr lang="en-US" dirty="0" smtClean="0"/>
          </a:p>
          <a:p>
            <a:pPr marL="320040" indent="4763" eaLnBrk="1" fontAlgn="auto" hangingPunct="1">
              <a:lnSpc>
                <a:spcPct val="90000"/>
              </a:lnSpc>
              <a:spcAft>
                <a:spcPts val="0"/>
              </a:spcAft>
              <a:buFontTx/>
              <a:buNone/>
              <a:defRPr/>
            </a:pPr>
            <a:r>
              <a:rPr lang="en-US" dirty="0" smtClean="0"/>
              <a:t>where s</a:t>
            </a:r>
            <a:r>
              <a:rPr lang="en-US" baseline="-25000" dirty="0" smtClean="0"/>
              <a:t>i</a:t>
            </a:r>
            <a:r>
              <a:rPr lang="en-US" dirty="0" smtClean="0"/>
              <a:t> is the </a:t>
            </a:r>
            <a:r>
              <a:rPr lang="en-US" i="1" dirty="0" smtClean="0"/>
              <a:t>i</a:t>
            </a:r>
            <a:r>
              <a:rPr lang="en-US" dirty="0" smtClean="0"/>
              <a:t>th character of the string, and </a:t>
            </a:r>
            <a:r>
              <a:rPr lang="en-US" i="1" dirty="0" smtClean="0"/>
              <a:t>n</a:t>
            </a:r>
            <a:r>
              <a:rPr lang="en-US" dirty="0" smtClean="0"/>
              <a:t> is the length of the string</a:t>
            </a:r>
          </a:p>
          <a:p>
            <a:pPr marL="320040" indent="-320040" eaLnBrk="1" fontAlgn="auto" hangingPunct="1">
              <a:lnSpc>
                <a:spcPct val="90000"/>
              </a:lnSpc>
              <a:spcAft>
                <a:spcPts val="0"/>
              </a:spcAft>
              <a:buFont typeface="Wingdings"/>
              <a:buChar char=""/>
              <a:defRPr/>
            </a:pPr>
            <a:r>
              <a:rPr lang="en-US" dirty="0" smtClean="0"/>
              <a:t>“Cat” has a hash code of:	</a:t>
            </a:r>
          </a:p>
          <a:p>
            <a:pPr marL="0" indent="0" algn="ctr" eaLnBrk="1" fontAlgn="auto" hangingPunct="1">
              <a:lnSpc>
                <a:spcPct val="120000"/>
              </a:lnSpc>
              <a:spcBef>
                <a:spcPts val="1200"/>
              </a:spcBef>
              <a:spcAft>
                <a:spcPts val="1200"/>
              </a:spcAft>
              <a:buFont typeface="Wingdings"/>
              <a:buNone/>
              <a:defRPr/>
            </a:pPr>
            <a:r>
              <a:rPr lang="en-US" dirty="0"/>
              <a:t>‘C’ x 31</a:t>
            </a:r>
            <a:r>
              <a:rPr lang="en-US" baseline="30000" dirty="0"/>
              <a:t>2</a:t>
            </a:r>
            <a:r>
              <a:rPr lang="en-US" dirty="0"/>
              <a:t> + ‘a’ x 31 + ‘t’ = 67,510</a:t>
            </a:r>
          </a:p>
          <a:p>
            <a:pPr marL="320040" indent="-320040" eaLnBrk="1" fontAlgn="auto" hangingPunct="1">
              <a:lnSpc>
                <a:spcPct val="90000"/>
              </a:lnSpc>
              <a:spcAft>
                <a:spcPts val="0"/>
              </a:spcAft>
              <a:buFont typeface="Wingdings"/>
              <a:buChar char=""/>
              <a:defRPr/>
            </a:pPr>
            <a:r>
              <a:rPr lang="en-US" dirty="0" smtClean="0"/>
              <a:t>31 is a prime number, and prime numbers generate relatively few collisions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12775" y="228600"/>
            <a:ext cx="8153400" cy="990600"/>
          </a:xfrm>
        </p:spPr>
        <p:txBody>
          <a:bodyPr/>
          <a:lstStyle/>
          <a:p>
            <a:pPr eaLnBrk="1" hangingPunct="1"/>
            <a:r>
              <a:rPr lang="en-US" smtClean="0"/>
              <a:t>Functions for Generating Hash Codes (cont.)</a:t>
            </a:r>
          </a:p>
        </p:txBody>
      </p:sp>
      <p:sp>
        <p:nvSpPr>
          <p:cNvPr id="14341" name="Rectangle 3"/>
          <p:cNvSpPr>
            <a:spLocks noGrp="1" noChangeArrowheads="1"/>
          </p:cNvSpPr>
          <p:nvPr>
            <p:ph sz="quarter" idx="1"/>
          </p:nvPr>
        </p:nvSpPr>
        <p:spPr>
          <a:xfrm>
            <a:off x="612775" y="1600200"/>
            <a:ext cx="8153400" cy="4495800"/>
          </a:xfrm>
        </p:spPr>
        <p:txBody>
          <a:bodyPr/>
          <a:lstStyle/>
          <a:p>
            <a:pPr marL="320040" indent="-320040" eaLnBrk="1" fontAlgn="auto" hangingPunct="1">
              <a:lnSpc>
                <a:spcPct val="90000"/>
              </a:lnSpc>
              <a:spcAft>
                <a:spcPts val="0"/>
              </a:spcAft>
              <a:buFont typeface="Wingdings"/>
              <a:buChar char=""/>
              <a:defRPr/>
            </a:pPr>
            <a:r>
              <a:rPr lang="en-US" dirty="0" smtClean="0"/>
              <a:t>Because there are too many possible strings, the integer value returned by the function can't be unique</a:t>
            </a:r>
          </a:p>
          <a:p>
            <a:pPr eaLnBrk="1" hangingPunct="1">
              <a:defRPr/>
            </a:pPr>
            <a:r>
              <a:rPr lang="en-US" dirty="0"/>
              <a:t>However, the probability of two </a:t>
            </a:r>
            <a:r>
              <a:rPr lang="en-US" dirty="0" smtClean="0"/>
              <a:t>strings having </a:t>
            </a:r>
            <a:r>
              <a:rPr lang="en-US" dirty="0"/>
              <a:t>the same hash code value is relatively small, because this function </a:t>
            </a:r>
            <a:r>
              <a:rPr lang="en-US" dirty="0" smtClean="0"/>
              <a:t>distributes the </a:t>
            </a:r>
            <a:r>
              <a:rPr lang="en-US" dirty="0"/>
              <a:t>hash code values fairly evenly throughout the range of </a:t>
            </a:r>
            <a:r>
              <a:rPr lang="en-US" sz="2400" dirty="0" err="1">
                <a:latin typeface="Courier New" pitchFamily="49" charset="0"/>
                <a:cs typeface="Courier New" pitchFamily="49" charset="0"/>
              </a:rPr>
              <a:t>int</a:t>
            </a:r>
            <a:r>
              <a:rPr lang="en-US" b="1" dirty="0"/>
              <a:t> </a:t>
            </a:r>
            <a:r>
              <a:rPr lang="en-US" dirty="0" smtClean="0"/>
              <a:t>values</a:t>
            </a:r>
          </a:p>
          <a:p>
            <a:pPr marL="320040" indent="-320040" eaLnBrk="1" fontAlgn="auto" hangingPunct="1">
              <a:lnSpc>
                <a:spcPct val="90000"/>
              </a:lnSpc>
              <a:spcAft>
                <a:spcPts val="0"/>
              </a:spcAft>
              <a:buFont typeface="Wingdings"/>
              <a:buChar char=""/>
              <a:defRPr/>
            </a:pPr>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t>Functions for Generating Hash Codes (cont.)</a:t>
            </a:r>
            <a:endParaRPr lang="en-US" dirty="0" smtClean="0"/>
          </a:p>
        </p:txBody>
      </p:sp>
      <p:sp>
        <p:nvSpPr>
          <p:cNvPr id="79874" name="Rectangle 3"/>
          <p:cNvSpPr>
            <a:spLocks noGrp="1" noChangeArrowheads="1"/>
          </p:cNvSpPr>
          <p:nvPr>
            <p:ph sz="quarter" idx="1"/>
          </p:nvPr>
        </p:nvSpPr>
        <p:spPr>
          <a:xfrm>
            <a:off x="612775" y="1600200"/>
            <a:ext cx="8153400" cy="4495800"/>
          </a:xfrm>
        </p:spPr>
        <p:txBody>
          <a:bodyPr/>
          <a:lstStyle/>
          <a:p>
            <a:pPr eaLnBrk="1" hangingPunct="1"/>
            <a:r>
              <a:rPr lang="en-US" smtClean="0"/>
              <a:t>Because the hash codes are distributed evenly throughout the range of </a:t>
            </a:r>
            <a:r>
              <a:rPr lang="en-US" sz="2400" smtClean="0">
                <a:latin typeface="Courier New" pitchFamily="49" charset="0"/>
                <a:cs typeface="Courier New" pitchFamily="49" charset="0"/>
              </a:rPr>
              <a:t>int</a:t>
            </a:r>
            <a:r>
              <a:rPr lang="en-US" b="1" smtClean="0"/>
              <a:t> </a:t>
            </a:r>
            <a:r>
              <a:rPr lang="en-US" smtClean="0"/>
              <a:t>values, this function appears to produce a random value that can be used as the table index for retrieval</a:t>
            </a:r>
          </a:p>
          <a:p>
            <a:pPr eaLnBrk="1" hangingPunct="1"/>
            <a:r>
              <a:rPr lang="en-US" smtClean="0"/>
              <a:t>If the object is not already present in the table, the probability that the table slot with this index is empty is proportional to how full the table is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t>Functions for Generating Hash Codes (cont.)</a:t>
            </a:r>
            <a:endParaRPr lang="en-US" dirty="0" smtClean="0"/>
          </a:p>
        </p:txBody>
      </p:sp>
      <p:sp>
        <p:nvSpPr>
          <p:cNvPr id="80898" name="Rectangle 3"/>
          <p:cNvSpPr>
            <a:spLocks noGrp="1" noChangeArrowheads="1"/>
          </p:cNvSpPr>
          <p:nvPr>
            <p:ph sz="quarter" idx="1"/>
          </p:nvPr>
        </p:nvSpPr>
        <p:spPr>
          <a:xfrm>
            <a:off x="612775" y="1600200"/>
            <a:ext cx="8153400" cy="4495800"/>
          </a:xfrm>
        </p:spPr>
        <p:txBody>
          <a:bodyPr/>
          <a:lstStyle/>
          <a:p>
            <a:pPr eaLnBrk="1" hangingPunct="1"/>
            <a:r>
              <a:rPr lang="en-US" smtClean="0"/>
              <a:t>Although the hash function result appears to be random and gives a random distribution of keys, keep in mind that the calculation is deterministic </a:t>
            </a:r>
          </a:p>
          <a:p>
            <a:pPr eaLnBrk="1" hangingPunct="1"/>
            <a:r>
              <a:rPr lang="en-US" smtClean="0"/>
              <a:t>You always get the same hash code for a particular key</a:t>
            </a:r>
          </a:p>
          <a:p>
            <a:pPr eaLnBrk="1" hangingPunct="1"/>
            <a:r>
              <a:rPr lang="en-US" smtClean="0"/>
              <a:t>A good hash function should be relatively simple and efficient to compute</a:t>
            </a:r>
          </a:p>
          <a:p>
            <a:pPr eaLnBrk="1" hangingPunct="1"/>
            <a:r>
              <a:rPr lang="en-US" smtClean="0"/>
              <a:t>It doesn't make sense to use an O(</a:t>
            </a:r>
            <a:r>
              <a:rPr lang="en-US" i="1" smtClean="0"/>
              <a:t>n</a:t>
            </a:r>
            <a:r>
              <a:rPr lang="en-US" smtClean="0"/>
              <a:t>)</a:t>
            </a:r>
            <a:r>
              <a:rPr lang="en-US" i="1" smtClean="0"/>
              <a:t> </a:t>
            </a:r>
            <a:r>
              <a:rPr lang="en-US" smtClean="0"/>
              <a:t>hash function to avoid doing an O(</a:t>
            </a:r>
            <a:r>
              <a:rPr lang="en-US" i="1" smtClean="0"/>
              <a:t>n</a:t>
            </a:r>
            <a:r>
              <a:rPr lang="en-US" smtClean="0"/>
              <a:t>) search</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12775" y="228600"/>
            <a:ext cx="8153400" cy="990600"/>
          </a:xfrm>
        </p:spPr>
        <p:txBody>
          <a:bodyPr/>
          <a:lstStyle/>
          <a:p>
            <a:pPr eaLnBrk="1" hangingPunct="1"/>
            <a:r>
              <a:rPr lang="en-US" smtClean="0"/>
              <a:t>Open Addressing</a:t>
            </a:r>
          </a:p>
        </p:txBody>
      </p:sp>
      <p:sp>
        <p:nvSpPr>
          <p:cNvPr id="15365" name="Rectangle 3"/>
          <p:cNvSpPr>
            <a:spLocks noGrp="1" noChangeArrowheads="1"/>
          </p:cNvSpPr>
          <p:nvPr>
            <p:ph sz="quarter" idx="1"/>
          </p:nvPr>
        </p:nvSpPr>
        <p:spPr>
          <a:xfrm>
            <a:off x="612775" y="1600200"/>
            <a:ext cx="8153400" cy="4495800"/>
          </a:xfrm>
        </p:spPr>
        <p:txBody>
          <a:bodyPr>
            <a:normAutofit fontScale="92500" lnSpcReduction="10000"/>
          </a:bodyPr>
          <a:lstStyle/>
          <a:p>
            <a:pPr marL="320040" indent="-320040" eaLnBrk="1" fontAlgn="auto" hangingPunct="1">
              <a:spcAft>
                <a:spcPts val="0"/>
              </a:spcAft>
              <a:buFont typeface="Wingdings"/>
              <a:buChar char=""/>
              <a:defRPr/>
            </a:pPr>
            <a:r>
              <a:rPr lang="en-US" dirty="0" smtClean="0"/>
              <a:t>We now consider two ways to organize hash tables:</a:t>
            </a:r>
          </a:p>
          <a:p>
            <a:pPr marL="640080" lvl="1" indent="-274320" eaLnBrk="1" fontAlgn="auto" hangingPunct="1">
              <a:spcAft>
                <a:spcPts val="0"/>
              </a:spcAft>
              <a:buFont typeface="Wingdings 2"/>
              <a:buChar char=""/>
              <a:defRPr/>
            </a:pPr>
            <a:r>
              <a:rPr lang="en-US" i="1" dirty="0" smtClean="0"/>
              <a:t>open addressing</a:t>
            </a:r>
          </a:p>
          <a:p>
            <a:pPr marL="640080" lvl="1" indent="-274320" eaLnBrk="1" fontAlgn="auto" hangingPunct="1">
              <a:spcAft>
                <a:spcPts val="0"/>
              </a:spcAft>
              <a:buFont typeface="Wingdings 2"/>
              <a:buChar char=""/>
              <a:defRPr/>
            </a:pPr>
            <a:r>
              <a:rPr lang="en-US" i="1" dirty="0"/>
              <a:t>chaining</a:t>
            </a:r>
          </a:p>
          <a:p>
            <a:pPr marL="320040" indent="-320040" eaLnBrk="1" fontAlgn="auto" hangingPunct="1">
              <a:spcAft>
                <a:spcPts val="0"/>
              </a:spcAft>
              <a:buFont typeface="Wingdings"/>
              <a:buChar char=""/>
              <a:defRPr/>
            </a:pPr>
            <a:r>
              <a:rPr lang="en-US" dirty="0" smtClean="0"/>
              <a:t>In open addressing, </a:t>
            </a:r>
            <a:r>
              <a:rPr lang="en-US" i="1" dirty="0" smtClean="0"/>
              <a:t>linear probing </a:t>
            </a:r>
            <a:r>
              <a:rPr lang="en-US" dirty="0" smtClean="0"/>
              <a:t>can be used to access an item (type </a:t>
            </a:r>
            <a:r>
              <a:rPr lang="en-US" sz="2600" dirty="0" err="1" smtClean="0">
                <a:latin typeface="Courier New" pitchFamily="49" charset="0"/>
                <a:cs typeface="Courier New" pitchFamily="49" charset="0"/>
              </a:rPr>
              <a:t>Entry_Type</a:t>
            </a:r>
            <a:r>
              <a:rPr lang="en-US" sz="2600" dirty="0" smtClean="0">
                <a:latin typeface="Courier New" pitchFamily="49" charset="0"/>
                <a:cs typeface="Courier New" pitchFamily="49" charset="0"/>
              </a:rPr>
              <a:t>*</a:t>
            </a:r>
            <a:r>
              <a:rPr lang="en-US" dirty="0" smtClean="0"/>
              <a:t>) in a hash table</a:t>
            </a:r>
          </a:p>
          <a:p>
            <a:pPr marL="640080" lvl="1" indent="-274320" eaLnBrk="1" fontAlgn="auto" hangingPunct="1">
              <a:spcAft>
                <a:spcPts val="0"/>
              </a:spcAft>
              <a:buFont typeface="Wingdings 2"/>
              <a:buChar char=""/>
              <a:defRPr/>
            </a:pPr>
            <a:r>
              <a:rPr lang="en-US" dirty="0" smtClean="0"/>
              <a:t>If the index calculated for an item's key is occupied by an item with that key, we have found the item</a:t>
            </a:r>
          </a:p>
          <a:p>
            <a:pPr marL="640080" lvl="1" indent="-274320" eaLnBrk="1" fontAlgn="auto" hangingPunct="1">
              <a:spcAft>
                <a:spcPts val="0"/>
              </a:spcAft>
              <a:buFont typeface="Wingdings 2"/>
              <a:buChar char=""/>
              <a:defRPr/>
            </a:pPr>
            <a:r>
              <a:rPr lang="en-US" dirty="0" smtClean="0"/>
              <a:t>If that element contains an item with a different key, increment the index by one</a:t>
            </a:r>
          </a:p>
          <a:p>
            <a:pPr marL="640080" lvl="1" indent="-274320" eaLnBrk="1" fontAlgn="auto" hangingPunct="1">
              <a:spcAft>
                <a:spcPts val="0"/>
              </a:spcAft>
              <a:buFont typeface="Wingdings 2"/>
              <a:buChar char=""/>
              <a:defRPr/>
            </a:pPr>
            <a:r>
              <a:rPr lang="en-US" dirty="0" smtClean="0"/>
              <a:t>Keep incrementing until you find the key or a </a:t>
            </a:r>
            <a:r>
              <a:rPr lang="en-US" dirty="0" smtClean="0">
                <a:latin typeface="Courier New" pitchFamily="49" charset="0"/>
                <a:cs typeface="Courier New" pitchFamily="49" charset="0"/>
              </a:rPr>
              <a:t>NULL</a:t>
            </a:r>
            <a:r>
              <a:rPr lang="en-US" dirty="0" smtClean="0"/>
              <a:t> entry (assuming the table is not full)</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612775" y="228600"/>
            <a:ext cx="8153400" cy="990600"/>
          </a:xfrm>
        </p:spPr>
        <p:txBody>
          <a:bodyPr/>
          <a:lstStyle/>
          <a:p>
            <a:pPr eaLnBrk="1" hangingPunct="1"/>
            <a:r>
              <a:rPr lang="en-US" smtClean="0"/>
              <a:t>Open Addressing (cont.)</a:t>
            </a:r>
          </a:p>
        </p:txBody>
      </p:sp>
      <p:pic>
        <p:nvPicPr>
          <p:cNvPr id="82946" name="Picture 4"/>
          <p:cNvPicPr>
            <a:picLocks noChangeAspect="1" noChangeArrowheads="1"/>
          </p:cNvPicPr>
          <p:nvPr/>
        </p:nvPicPr>
        <p:blipFill>
          <a:blip r:embed="rId2"/>
          <a:srcRect/>
          <a:stretch>
            <a:fillRect/>
          </a:stretch>
        </p:blipFill>
        <p:spPr bwMode="auto">
          <a:xfrm>
            <a:off x="539750" y="2182813"/>
            <a:ext cx="8064500" cy="2693987"/>
          </a:xfrm>
          <a:prstGeom prst="rect">
            <a:avLst/>
          </a:prstGeom>
          <a:noFill/>
          <a:ln w="9525">
            <a:noFill/>
            <a:miter lim="800000"/>
            <a:headEnd/>
            <a:tailEnd/>
          </a:ln>
        </p:spPr>
      </p:pic>
      <p:pic>
        <p:nvPicPr>
          <p:cNvPr id="82947" name="Picture 3"/>
          <p:cNvPicPr>
            <a:picLocks noChangeAspect="1" noChangeArrowheads="1"/>
          </p:cNvPicPr>
          <p:nvPr/>
        </p:nvPicPr>
        <p:blipFill>
          <a:blip r:embed="rId3"/>
          <a:srcRect/>
          <a:stretch>
            <a:fillRect/>
          </a:stretch>
        </p:blipFill>
        <p:spPr bwMode="auto">
          <a:xfrm>
            <a:off x="554038" y="2228850"/>
            <a:ext cx="8050212" cy="307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Table Wraparound and Search Termination</a:t>
            </a:r>
          </a:p>
        </p:txBody>
      </p:sp>
      <p:sp>
        <p:nvSpPr>
          <p:cNvPr id="17413" name="Rectangle 3"/>
          <p:cNvSpPr>
            <a:spLocks noGrp="1" noChangeArrowheads="1"/>
          </p:cNvSpPr>
          <p:nvPr>
            <p:ph sz="quarter" idx="1"/>
          </p:nvPr>
        </p:nvSpPr>
        <p:spPr>
          <a:xfrm>
            <a:off x="612775" y="1600200"/>
            <a:ext cx="8153400" cy="4495800"/>
          </a:xfrm>
        </p:spPr>
        <p:txBody>
          <a:bodyPr>
            <a:normAutofit fontScale="85000" lnSpcReduction="10000"/>
          </a:bodyPr>
          <a:lstStyle/>
          <a:p>
            <a:pPr marL="320040" indent="-320040" eaLnBrk="1" fontAlgn="auto" hangingPunct="1">
              <a:spcAft>
                <a:spcPts val="0"/>
              </a:spcAft>
              <a:buFont typeface="Wingdings"/>
              <a:buChar char=""/>
              <a:defRPr/>
            </a:pPr>
            <a:r>
              <a:rPr lang="en-US" dirty="0" smtClean="0"/>
              <a:t>As you increment the table index, your table should wrap around as in a circular array</a:t>
            </a:r>
          </a:p>
          <a:p>
            <a:pPr marL="320040" indent="-320040" eaLnBrk="1" fontAlgn="auto" hangingPunct="1">
              <a:spcAft>
                <a:spcPts val="0"/>
              </a:spcAft>
              <a:buFont typeface="Wingdings"/>
              <a:buChar char=""/>
              <a:defRPr/>
            </a:pPr>
            <a:r>
              <a:rPr lang="en-US" dirty="0" smtClean="0"/>
              <a:t>This enables you to search the part of the table before the hash code value in addition to the part of the table after the hash code value</a:t>
            </a:r>
          </a:p>
          <a:p>
            <a:pPr marL="320040" indent="-320040" eaLnBrk="1" fontAlgn="auto" hangingPunct="1">
              <a:spcAft>
                <a:spcPts val="0"/>
              </a:spcAft>
              <a:buFont typeface="Wingdings"/>
              <a:buChar char=""/>
              <a:defRPr/>
            </a:pPr>
            <a:r>
              <a:rPr lang="en-US" dirty="0"/>
              <a:t>B</a:t>
            </a:r>
            <a:r>
              <a:rPr lang="en-US" dirty="0" smtClean="0"/>
              <a:t>ut this could lead to an infinite loop</a:t>
            </a:r>
          </a:p>
          <a:p>
            <a:pPr marL="320040" indent="-320040" eaLnBrk="1" fontAlgn="auto" hangingPunct="1">
              <a:spcAft>
                <a:spcPts val="0"/>
              </a:spcAft>
              <a:buFont typeface="Wingdings"/>
              <a:buChar char=""/>
              <a:defRPr/>
            </a:pPr>
            <a:r>
              <a:rPr lang="en-US" dirty="0" smtClean="0"/>
              <a:t>How do you know when to stop searching if the table is full and you have not found the correct value?</a:t>
            </a:r>
          </a:p>
          <a:p>
            <a:pPr marL="640080" lvl="1" indent="-274320" eaLnBrk="1" fontAlgn="auto" hangingPunct="1">
              <a:spcAft>
                <a:spcPts val="0"/>
              </a:spcAft>
              <a:buFont typeface="Wingdings 2"/>
              <a:buChar char=""/>
              <a:defRPr/>
            </a:pPr>
            <a:r>
              <a:rPr lang="en-US" dirty="0" smtClean="0"/>
              <a:t>Stop when the index value for the next probe is the same as the hash code value for the object</a:t>
            </a:r>
          </a:p>
          <a:p>
            <a:pPr marL="640080" lvl="1" indent="-274320" eaLnBrk="1" fontAlgn="auto" hangingPunct="1">
              <a:spcAft>
                <a:spcPts val="0"/>
              </a:spcAft>
              <a:buFont typeface="Wingdings 2"/>
              <a:buChar char=""/>
              <a:defRPr/>
            </a:pPr>
            <a:r>
              <a:rPr lang="en-US" dirty="0" smtClean="0"/>
              <a:t>Or ensure that the table is never full by increasing its size after an insertion when its load factor exceeds a specified threshold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Placeholder 4"/>
          <p:cNvSpPr>
            <a:spLocks noGrp="1"/>
          </p:cNvSpPr>
          <p:nvPr>
            <p:ph type="body" idx="1"/>
          </p:nvPr>
        </p:nvSpPr>
        <p:spPr/>
        <p:txBody>
          <a:bodyPr/>
          <a:lstStyle/>
          <a:p>
            <a:pPr eaLnBrk="1" hangingPunct="1"/>
            <a:r>
              <a:rPr lang="en-US" smtClean="0"/>
              <a:t>Section 9.1</a:t>
            </a:r>
          </a:p>
        </p:txBody>
      </p:sp>
      <p:sp>
        <p:nvSpPr>
          <p:cNvPr id="20482" name="Title 3"/>
          <p:cNvSpPr>
            <a:spLocks noGrp="1"/>
          </p:cNvSpPr>
          <p:nvPr>
            <p:ph type="title"/>
          </p:nvPr>
        </p:nvSpPr>
        <p:spPr/>
        <p:txBody>
          <a:bodyPr/>
          <a:lstStyle/>
          <a:p>
            <a:pPr eaLnBrk="1" hangingPunct="1"/>
            <a:r>
              <a:rPr lang="en-US" sz="3600" b="1" smtClean="0"/>
              <a:t>Associative Container Requirements</a:t>
            </a:r>
            <a:endParaRPr lang="en-US" sz="36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612775" y="228600"/>
            <a:ext cx="8153400" cy="990600"/>
          </a:xfrm>
        </p:spPr>
        <p:txBody>
          <a:bodyPr/>
          <a:lstStyle/>
          <a:p>
            <a:pPr eaLnBrk="1" hangingPunct="1"/>
            <a:r>
              <a:rPr lang="en-US" smtClean="0"/>
              <a:t>Hash Code Insertion Example</a:t>
            </a:r>
          </a:p>
        </p:txBody>
      </p:sp>
      <p:graphicFrame>
        <p:nvGraphicFramePr>
          <p:cNvPr id="4" name="Table 3"/>
          <p:cNvGraphicFramePr>
            <a:graphicFrameLocks noGrp="1"/>
          </p:cNvGraphicFramePr>
          <p:nvPr/>
        </p:nvGraphicFramePr>
        <p:xfrm>
          <a:off x="4800600" y="1822450"/>
          <a:ext cx="4053841" cy="2219960"/>
        </p:xfrm>
        <a:graphic>
          <a:graphicData uri="http://schemas.openxmlformats.org/drawingml/2006/table">
            <a:tbl>
              <a:tblPr firstRow="1">
                <a:tableStyleId>{5C22544A-7EE6-4342-B048-85BDC9FD1C3A}</a:tableStyleId>
              </a:tblPr>
              <a:tblGrid>
                <a:gridCol w="1160780"/>
                <a:gridCol w="1305243"/>
                <a:gridCol w="1587818"/>
              </a:tblGrid>
              <a:tr h="287843">
                <a:tc>
                  <a:txBody>
                    <a:bodyPr/>
                    <a:lstStyle/>
                    <a:p>
                      <a:r>
                        <a:rPr lang="en-US" dirty="0" smtClean="0"/>
                        <a:t>Name</a:t>
                      </a:r>
                      <a:endParaRPr lang="en-US" dirty="0"/>
                    </a:p>
                  </a:txBody>
                  <a:tcPr/>
                </a:tc>
                <a:tc>
                  <a:txBody>
                    <a:bodyPr/>
                    <a:lstStyle/>
                    <a:p>
                      <a:r>
                        <a:rPr lang="en-US" dirty="0" err="1" smtClean="0"/>
                        <a:t>hash_fcn</a:t>
                      </a:r>
                      <a:r>
                        <a:rPr lang="en-US" dirty="0" smtClean="0"/>
                        <a:t>()</a:t>
                      </a:r>
                      <a:endParaRPr lang="en-US" dirty="0"/>
                    </a:p>
                  </a:txBody>
                  <a:tcPr/>
                </a:tc>
                <a:tc>
                  <a:txBody>
                    <a:bodyPr/>
                    <a:lstStyle/>
                    <a:p>
                      <a:r>
                        <a:rPr lang="en-US" sz="1600" dirty="0" err="1" smtClean="0"/>
                        <a:t>hash_fcn</a:t>
                      </a:r>
                      <a:r>
                        <a:rPr lang="en-US" sz="1600" dirty="0" smtClean="0"/>
                        <a:t>()%5</a:t>
                      </a:r>
                      <a:endParaRPr lang="en-US" sz="1600" dirty="0"/>
                    </a:p>
                  </a:txBody>
                  <a:tcPr/>
                </a:tc>
              </a:tr>
              <a:tr h="370840">
                <a:tc>
                  <a:txBody>
                    <a:bodyPr/>
                    <a:lstStyle/>
                    <a:p>
                      <a:r>
                        <a:rPr lang="en-US" sz="1600" dirty="0" smtClean="0">
                          <a:latin typeface="Courier New" pitchFamily="49" charset="0"/>
                          <a:cs typeface="Courier New" pitchFamily="49" charset="0"/>
                        </a:rPr>
                        <a:t>"Tom"</a:t>
                      </a:r>
                      <a:endParaRPr lang="en-US" sz="1600" dirty="0">
                        <a:latin typeface="Courier New" pitchFamily="49" charset="0"/>
                        <a:cs typeface="Courier New" pitchFamily="49" charset="0"/>
                      </a:endParaRPr>
                    </a:p>
                  </a:txBody>
                  <a:tcPr/>
                </a:tc>
                <a:tc>
                  <a:txBody>
                    <a:bodyPr/>
                    <a:lstStyle/>
                    <a:p>
                      <a:r>
                        <a:rPr lang="en-US" dirty="0" smtClean="0"/>
                        <a:t>84274</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"Dick"</a:t>
                      </a:r>
                      <a:endParaRPr lang="en-US" sz="1600" dirty="0">
                        <a:latin typeface="Courier New" pitchFamily="49" charset="0"/>
                        <a:cs typeface="Courier New" pitchFamily="49" charset="0"/>
                      </a:endParaRPr>
                    </a:p>
                  </a:txBody>
                  <a:tcPr/>
                </a:tc>
                <a:tc>
                  <a:txBody>
                    <a:bodyPr/>
                    <a:lstStyle/>
                    <a:p>
                      <a:r>
                        <a:rPr lang="en-US" dirty="0" smtClean="0"/>
                        <a:t>2129869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"Harry"</a:t>
                      </a:r>
                      <a:endParaRPr lang="en-US" sz="1600" dirty="0">
                        <a:latin typeface="Courier New" pitchFamily="49" charset="0"/>
                        <a:cs typeface="Courier New" pitchFamily="49" charset="0"/>
                      </a:endParaRPr>
                    </a:p>
                  </a:txBody>
                  <a:tcPr/>
                </a:tc>
                <a:tc>
                  <a:txBody>
                    <a:bodyPr/>
                    <a:lstStyle/>
                    <a:p>
                      <a:r>
                        <a:rPr lang="en-US" dirty="0" smtClean="0"/>
                        <a:t>69496448</a:t>
                      </a:r>
                      <a:endParaRPr lang="en-US" dirty="0"/>
                    </a:p>
                  </a:txBody>
                  <a:tcPr/>
                </a:tc>
                <a:tc>
                  <a:txBody>
                    <a:bodyPr/>
                    <a:lstStyle/>
                    <a:p>
                      <a:pPr algn="ctr"/>
                      <a:r>
                        <a:rPr lang="en-US" dirty="0" smtClean="0"/>
                        <a:t>3</a:t>
                      </a:r>
                      <a:endParaRPr lang="en-US" dirty="0"/>
                    </a:p>
                  </a:txBody>
                  <a:tcPr/>
                </a:tc>
              </a:tr>
              <a:tr h="370840">
                <a:tc>
                  <a:txBody>
                    <a:bodyPr/>
                    <a:lstStyle/>
                    <a:p>
                      <a:r>
                        <a:rPr lang="en-US" sz="1600" dirty="0" smtClean="0">
                          <a:latin typeface="Courier New" pitchFamily="49" charset="0"/>
                          <a:cs typeface="Courier New" pitchFamily="49" charset="0"/>
                        </a:rPr>
                        <a:t>"Sam"</a:t>
                      </a:r>
                      <a:endParaRPr lang="en-US" sz="1600" dirty="0">
                        <a:latin typeface="Courier New" pitchFamily="49" charset="0"/>
                        <a:cs typeface="Courier New" pitchFamily="49" charset="0"/>
                      </a:endParaRPr>
                    </a:p>
                  </a:txBody>
                  <a:tcPr/>
                </a:tc>
                <a:tc>
                  <a:txBody>
                    <a:bodyPr/>
                    <a:lstStyle/>
                    <a:p>
                      <a:r>
                        <a:rPr lang="en-US" dirty="0" smtClean="0"/>
                        <a:t>82879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"Pete"</a:t>
                      </a:r>
                      <a:endParaRPr lang="en-US" sz="1600" dirty="0">
                        <a:latin typeface="Courier New" pitchFamily="49" charset="0"/>
                        <a:cs typeface="Courier New" pitchFamily="49" charset="0"/>
                      </a:endParaRPr>
                    </a:p>
                  </a:txBody>
                  <a:tcPr/>
                </a:tc>
                <a:tc>
                  <a:txBody>
                    <a:bodyPr/>
                    <a:lstStyle/>
                    <a:p>
                      <a:r>
                        <a:rPr lang="en-US" dirty="0" smtClean="0"/>
                        <a:t>2484038</a:t>
                      </a:r>
                      <a:endParaRPr lang="en-US" dirty="0"/>
                    </a:p>
                  </a:txBody>
                  <a:tcPr/>
                </a:tc>
                <a:tc>
                  <a:txBody>
                    <a:bodyPr/>
                    <a:lstStyle/>
                    <a:p>
                      <a:pPr algn="ctr"/>
                      <a:r>
                        <a:rPr lang="en-US" dirty="0" smtClean="0"/>
                        <a:t>3</a:t>
                      </a:r>
                      <a:endParaRPr lang="en-US" dirty="0"/>
                    </a:p>
                  </a:txBody>
                  <a:tcPr/>
                </a:tc>
              </a:tr>
            </a:tbl>
          </a:graphicData>
        </a:graphic>
      </p:graphicFrame>
      <p:grpSp>
        <p:nvGrpSpPr>
          <p:cNvPr id="85024" name="Group 15"/>
          <p:cNvGrpSpPr>
            <a:grpSpLocks/>
          </p:cNvGrpSpPr>
          <p:nvPr/>
        </p:nvGrpSpPr>
        <p:grpSpPr bwMode="auto">
          <a:xfrm>
            <a:off x="1943100" y="3260725"/>
            <a:ext cx="1584325" cy="1587500"/>
            <a:chOff x="5273854" y="4006334"/>
            <a:chExt cx="1584146" cy="1588532"/>
          </a:xfrm>
        </p:grpSpPr>
        <p:grpSp>
          <p:nvGrpSpPr>
            <p:cNvPr id="85031" name="Group 9"/>
            <p:cNvGrpSpPr>
              <a:grpSpLocks/>
            </p:cNvGrpSpPr>
            <p:nvPr/>
          </p:nvGrpSpPr>
          <p:grpSpPr bwMode="auto">
            <a:xfrm>
              <a:off x="5715000" y="4038600"/>
              <a:ext cx="1143000" cy="1524000"/>
              <a:chOff x="4343400" y="4343400"/>
              <a:chExt cx="1143000" cy="1524000"/>
            </a:xfrm>
          </p:grpSpPr>
          <p:sp>
            <p:nvSpPr>
              <p:cNvPr id="5" name="Rectangle 4"/>
              <p:cNvSpPr/>
              <p:nvPr/>
            </p:nvSpPr>
            <p:spPr>
              <a:xfrm>
                <a:off x="4343529" y="4342905"/>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6" name="Rectangle 5"/>
              <p:cNvSpPr/>
              <p:nvPr/>
            </p:nvSpPr>
            <p:spPr>
              <a:xfrm>
                <a:off x="4343529" y="4647903"/>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7" name="Rectangle 6"/>
              <p:cNvSpPr/>
              <p:nvPr/>
            </p:nvSpPr>
            <p:spPr>
              <a:xfrm>
                <a:off x="4343529" y="4952901"/>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8" name="Rectangle 7"/>
              <p:cNvSpPr/>
              <p:nvPr/>
            </p:nvSpPr>
            <p:spPr>
              <a:xfrm>
                <a:off x="4343529" y="5257899"/>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9" name="Rectangle 8"/>
              <p:cNvSpPr/>
              <p:nvPr/>
            </p:nvSpPr>
            <p:spPr>
              <a:xfrm>
                <a:off x="4343529" y="5562897"/>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grpSp>
        <p:sp>
          <p:nvSpPr>
            <p:cNvPr id="85032" name="TextBox 10"/>
            <p:cNvSpPr txBox="1">
              <a:spLocks noChangeArrowheads="1"/>
            </p:cNvSpPr>
            <p:nvPr/>
          </p:nvSpPr>
          <p:spPr bwMode="auto">
            <a:xfrm>
              <a:off x="5273854" y="4006334"/>
              <a:ext cx="441146" cy="369332"/>
            </a:xfrm>
            <a:prstGeom prst="rect">
              <a:avLst/>
            </a:prstGeom>
            <a:noFill/>
            <a:ln w="9525">
              <a:noFill/>
              <a:miter lim="800000"/>
              <a:headEnd/>
              <a:tailEnd/>
            </a:ln>
          </p:spPr>
          <p:txBody>
            <a:bodyPr wrap="none">
              <a:spAutoFit/>
            </a:bodyPr>
            <a:lstStyle/>
            <a:p>
              <a:r>
                <a:rPr lang="en-US"/>
                <a:t>[0]</a:t>
              </a:r>
            </a:p>
          </p:txBody>
        </p:sp>
        <p:sp>
          <p:nvSpPr>
            <p:cNvPr id="85033" name="TextBox 11"/>
            <p:cNvSpPr txBox="1">
              <a:spLocks noChangeArrowheads="1"/>
            </p:cNvSpPr>
            <p:nvPr/>
          </p:nvSpPr>
          <p:spPr bwMode="auto">
            <a:xfrm>
              <a:off x="5273854" y="4311134"/>
              <a:ext cx="441146" cy="369332"/>
            </a:xfrm>
            <a:prstGeom prst="rect">
              <a:avLst/>
            </a:prstGeom>
            <a:noFill/>
            <a:ln w="9525">
              <a:noFill/>
              <a:miter lim="800000"/>
              <a:headEnd/>
              <a:tailEnd/>
            </a:ln>
          </p:spPr>
          <p:txBody>
            <a:bodyPr wrap="none">
              <a:spAutoFit/>
            </a:bodyPr>
            <a:lstStyle/>
            <a:p>
              <a:r>
                <a:rPr lang="en-US"/>
                <a:t>[1]</a:t>
              </a:r>
            </a:p>
          </p:txBody>
        </p:sp>
        <p:sp>
          <p:nvSpPr>
            <p:cNvPr id="85034" name="TextBox 12"/>
            <p:cNvSpPr txBox="1">
              <a:spLocks noChangeArrowheads="1"/>
            </p:cNvSpPr>
            <p:nvPr/>
          </p:nvSpPr>
          <p:spPr bwMode="auto">
            <a:xfrm>
              <a:off x="5273854" y="4615934"/>
              <a:ext cx="441146" cy="369332"/>
            </a:xfrm>
            <a:prstGeom prst="rect">
              <a:avLst/>
            </a:prstGeom>
            <a:noFill/>
            <a:ln w="9525">
              <a:noFill/>
              <a:miter lim="800000"/>
              <a:headEnd/>
              <a:tailEnd/>
            </a:ln>
          </p:spPr>
          <p:txBody>
            <a:bodyPr wrap="none">
              <a:spAutoFit/>
            </a:bodyPr>
            <a:lstStyle/>
            <a:p>
              <a:r>
                <a:rPr lang="en-US"/>
                <a:t>[2]</a:t>
              </a:r>
            </a:p>
          </p:txBody>
        </p:sp>
        <p:sp>
          <p:nvSpPr>
            <p:cNvPr id="85035" name="TextBox 13"/>
            <p:cNvSpPr txBox="1">
              <a:spLocks noChangeArrowheads="1"/>
            </p:cNvSpPr>
            <p:nvPr/>
          </p:nvSpPr>
          <p:spPr bwMode="auto">
            <a:xfrm>
              <a:off x="5273854" y="4920734"/>
              <a:ext cx="441146" cy="369332"/>
            </a:xfrm>
            <a:prstGeom prst="rect">
              <a:avLst/>
            </a:prstGeom>
            <a:noFill/>
            <a:ln w="9525">
              <a:noFill/>
              <a:miter lim="800000"/>
              <a:headEnd/>
              <a:tailEnd/>
            </a:ln>
          </p:spPr>
          <p:txBody>
            <a:bodyPr wrap="none">
              <a:spAutoFit/>
            </a:bodyPr>
            <a:lstStyle/>
            <a:p>
              <a:r>
                <a:rPr lang="en-US"/>
                <a:t>[3]</a:t>
              </a:r>
            </a:p>
          </p:txBody>
        </p:sp>
        <p:sp>
          <p:nvSpPr>
            <p:cNvPr id="85036" name="TextBox 14"/>
            <p:cNvSpPr txBox="1">
              <a:spLocks noChangeArrowheads="1"/>
            </p:cNvSpPr>
            <p:nvPr/>
          </p:nvSpPr>
          <p:spPr bwMode="auto">
            <a:xfrm>
              <a:off x="5273854" y="5225534"/>
              <a:ext cx="441146" cy="369332"/>
            </a:xfrm>
            <a:prstGeom prst="rect">
              <a:avLst/>
            </a:prstGeom>
            <a:noFill/>
            <a:ln w="9525">
              <a:noFill/>
              <a:miter lim="800000"/>
              <a:headEnd/>
              <a:tailEnd/>
            </a:ln>
          </p:spPr>
          <p:txBody>
            <a:bodyPr wrap="none">
              <a:spAutoFit/>
            </a:bodyPr>
            <a:lstStyle/>
            <a:p>
              <a:r>
                <a:rPr lang="en-US"/>
                <a:t>[4]</a:t>
              </a:r>
            </a:p>
          </p:txBody>
        </p:sp>
      </p:grpSp>
      <p:sp>
        <p:nvSpPr>
          <p:cNvPr id="17" name="TextBox 16"/>
          <p:cNvSpPr txBox="1">
            <a:spLocks noChangeArrowheads="1"/>
          </p:cNvSpPr>
          <p:nvPr/>
        </p:nvSpPr>
        <p:spPr bwMode="auto">
          <a:xfrm>
            <a:off x="762000" y="1949450"/>
            <a:ext cx="598488"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Tom</a:t>
            </a:r>
          </a:p>
        </p:txBody>
      </p:sp>
      <p:sp>
        <p:nvSpPr>
          <p:cNvPr id="85026" name="TextBox 17"/>
          <p:cNvSpPr txBox="1">
            <a:spLocks noChangeArrowheads="1"/>
          </p:cNvSpPr>
          <p:nvPr/>
        </p:nvSpPr>
        <p:spPr bwMode="auto">
          <a:xfrm>
            <a:off x="1360488" y="1949450"/>
            <a:ext cx="736600"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Dick</a:t>
            </a:r>
          </a:p>
        </p:txBody>
      </p:sp>
      <p:sp>
        <p:nvSpPr>
          <p:cNvPr id="85027" name="TextBox 18"/>
          <p:cNvSpPr txBox="1">
            <a:spLocks noChangeArrowheads="1"/>
          </p:cNvSpPr>
          <p:nvPr/>
        </p:nvSpPr>
        <p:spPr bwMode="auto">
          <a:xfrm>
            <a:off x="2097088" y="1949450"/>
            <a:ext cx="873125"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Harry</a:t>
            </a:r>
          </a:p>
        </p:txBody>
      </p:sp>
      <p:sp>
        <p:nvSpPr>
          <p:cNvPr id="85028" name="TextBox 19"/>
          <p:cNvSpPr txBox="1">
            <a:spLocks noChangeArrowheads="1"/>
          </p:cNvSpPr>
          <p:nvPr/>
        </p:nvSpPr>
        <p:spPr bwMode="auto">
          <a:xfrm>
            <a:off x="2970213" y="1949450"/>
            <a:ext cx="598487"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Sam</a:t>
            </a:r>
          </a:p>
        </p:txBody>
      </p:sp>
      <p:sp>
        <p:nvSpPr>
          <p:cNvPr id="85029" name="TextBox 20"/>
          <p:cNvSpPr txBox="1">
            <a:spLocks noChangeArrowheads="1"/>
          </p:cNvSpPr>
          <p:nvPr/>
        </p:nvSpPr>
        <p:spPr bwMode="auto">
          <a:xfrm>
            <a:off x="3527425" y="1949450"/>
            <a:ext cx="736600"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Pete</a:t>
            </a:r>
          </a:p>
        </p:txBody>
      </p:sp>
      <p:sp>
        <p:nvSpPr>
          <p:cNvPr id="22" name="TextBox 21"/>
          <p:cNvSpPr txBox="1">
            <a:spLocks noChangeArrowheads="1"/>
          </p:cNvSpPr>
          <p:nvPr/>
        </p:nvSpPr>
        <p:spPr bwMode="auto">
          <a:xfrm>
            <a:off x="2587625" y="4479925"/>
            <a:ext cx="598488"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Tom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grpId="0" nodeType="clickEffect">
                                  <p:stCondLst>
                                    <p:cond delay="0"/>
                                  </p:stCondLst>
                                  <p:childTnLst>
                                    <p:animMotion origin="layout" path="M -0.0092 0.00925 L -0.0118 0.16189 C -0.01389 0.19473 -0.00364 0.23127 0.01459 0.26295 C 0.03472 0.29741 0.05781 0.31915 0.08195 0.32563 L 0.19375 0.36356 " pathEditMode="relative" rAng="-2239124" ptsTypes="FffFF">
                                      <p:cBhvr>
                                        <p:cTn id="6" dur="2000" fill="hold"/>
                                        <p:tgtEl>
                                          <p:spTgt spid="17"/>
                                        </p:tgtEl>
                                        <p:attrNameLst>
                                          <p:attrName>ppt_x</p:attrName>
                                          <p:attrName>ppt_y</p:attrName>
                                        </p:attrNameLst>
                                      </p:cBhvr>
                                      <p:rCtr x="6302" y="21623"/>
                                    </p:animMotion>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Hash Code Insertion Example (cont.)</a:t>
            </a:r>
            <a:endParaRPr lang="en-US" dirty="0"/>
          </a:p>
        </p:txBody>
      </p:sp>
      <p:graphicFrame>
        <p:nvGraphicFramePr>
          <p:cNvPr id="4" name="Table 3"/>
          <p:cNvGraphicFramePr>
            <a:graphicFrameLocks noGrp="1"/>
          </p:cNvGraphicFramePr>
          <p:nvPr/>
        </p:nvGraphicFramePr>
        <p:xfrm>
          <a:off x="4800600" y="1822450"/>
          <a:ext cx="4053841" cy="2219960"/>
        </p:xfrm>
        <a:graphic>
          <a:graphicData uri="http://schemas.openxmlformats.org/drawingml/2006/table">
            <a:tbl>
              <a:tblPr firstRow="1">
                <a:tableStyleId>{5C22544A-7EE6-4342-B048-85BDC9FD1C3A}</a:tableStyleId>
              </a:tblPr>
              <a:tblGrid>
                <a:gridCol w="1160780"/>
                <a:gridCol w="1305243"/>
                <a:gridCol w="1587818"/>
              </a:tblGrid>
              <a:tr h="287843">
                <a:tc>
                  <a:txBody>
                    <a:bodyPr/>
                    <a:lstStyle/>
                    <a:p>
                      <a:r>
                        <a:rPr lang="en-US" dirty="0" smtClean="0"/>
                        <a:t>Name</a:t>
                      </a:r>
                      <a:endParaRPr lang="en-US" dirty="0"/>
                    </a:p>
                  </a:txBody>
                  <a:tcPr/>
                </a:tc>
                <a:tc>
                  <a:txBody>
                    <a:bodyPr/>
                    <a:lstStyle/>
                    <a:p>
                      <a:r>
                        <a:rPr lang="en-US" dirty="0" err="1" smtClean="0"/>
                        <a:t>hash_fcn</a:t>
                      </a:r>
                      <a:r>
                        <a:rPr lang="en-US" dirty="0" smtClean="0"/>
                        <a:t>()</a:t>
                      </a:r>
                      <a:endParaRPr lang="en-US" dirty="0"/>
                    </a:p>
                  </a:txBody>
                  <a:tcPr/>
                </a:tc>
                <a:tc>
                  <a:txBody>
                    <a:bodyPr/>
                    <a:lstStyle/>
                    <a:p>
                      <a:r>
                        <a:rPr lang="en-US" sz="1600" dirty="0" err="1" smtClean="0"/>
                        <a:t>hash_fcn</a:t>
                      </a:r>
                      <a:r>
                        <a:rPr lang="en-US" sz="1600" dirty="0" smtClean="0"/>
                        <a:t>()%5</a:t>
                      </a:r>
                      <a:endParaRPr lang="en-US" sz="1600" dirty="0"/>
                    </a:p>
                  </a:txBody>
                  <a:tcPr/>
                </a:tc>
              </a:tr>
              <a:tr h="370840">
                <a:tc>
                  <a:txBody>
                    <a:bodyPr/>
                    <a:lstStyle/>
                    <a:p>
                      <a:r>
                        <a:rPr lang="en-US" sz="1600" dirty="0" smtClean="0">
                          <a:latin typeface="Courier New" pitchFamily="49" charset="0"/>
                          <a:cs typeface="Courier New" pitchFamily="49" charset="0"/>
                        </a:rPr>
                        <a:t>"Tom"</a:t>
                      </a:r>
                      <a:endParaRPr lang="en-US" sz="1600" dirty="0">
                        <a:latin typeface="Courier New" pitchFamily="49" charset="0"/>
                        <a:cs typeface="Courier New" pitchFamily="49" charset="0"/>
                      </a:endParaRPr>
                    </a:p>
                  </a:txBody>
                  <a:tcPr/>
                </a:tc>
                <a:tc>
                  <a:txBody>
                    <a:bodyPr/>
                    <a:lstStyle/>
                    <a:p>
                      <a:r>
                        <a:rPr lang="en-US" dirty="0" smtClean="0"/>
                        <a:t>84274</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"Dick"</a:t>
                      </a:r>
                      <a:endParaRPr lang="en-US" sz="1600" dirty="0">
                        <a:latin typeface="Courier New" pitchFamily="49" charset="0"/>
                        <a:cs typeface="Courier New" pitchFamily="49" charset="0"/>
                      </a:endParaRPr>
                    </a:p>
                  </a:txBody>
                  <a:tcPr/>
                </a:tc>
                <a:tc>
                  <a:txBody>
                    <a:bodyPr/>
                    <a:lstStyle/>
                    <a:p>
                      <a:r>
                        <a:rPr lang="en-US" dirty="0" smtClean="0"/>
                        <a:t>2129869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"Harry"</a:t>
                      </a:r>
                      <a:endParaRPr lang="en-US" sz="1600" dirty="0">
                        <a:latin typeface="Courier New" pitchFamily="49" charset="0"/>
                        <a:cs typeface="Courier New" pitchFamily="49" charset="0"/>
                      </a:endParaRPr>
                    </a:p>
                  </a:txBody>
                  <a:tcPr/>
                </a:tc>
                <a:tc>
                  <a:txBody>
                    <a:bodyPr/>
                    <a:lstStyle/>
                    <a:p>
                      <a:r>
                        <a:rPr lang="en-US" dirty="0" smtClean="0"/>
                        <a:t>69496448</a:t>
                      </a:r>
                      <a:endParaRPr lang="en-US" dirty="0"/>
                    </a:p>
                  </a:txBody>
                  <a:tcPr/>
                </a:tc>
                <a:tc>
                  <a:txBody>
                    <a:bodyPr/>
                    <a:lstStyle/>
                    <a:p>
                      <a:pPr algn="ctr"/>
                      <a:r>
                        <a:rPr lang="en-US" dirty="0" smtClean="0"/>
                        <a:t>3</a:t>
                      </a:r>
                      <a:endParaRPr lang="en-US" dirty="0"/>
                    </a:p>
                  </a:txBody>
                  <a:tcPr/>
                </a:tc>
              </a:tr>
              <a:tr h="370840">
                <a:tc>
                  <a:txBody>
                    <a:bodyPr/>
                    <a:lstStyle/>
                    <a:p>
                      <a:r>
                        <a:rPr lang="en-US" sz="1600" dirty="0" smtClean="0">
                          <a:latin typeface="Courier New" pitchFamily="49" charset="0"/>
                          <a:cs typeface="Courier New" pitchFamily="49" charset="0"/>
                        </a:rPr>
                        <a:t>"Sam"</a:t>
                      </a:r>
                      <a:endParaRPr lang="en-US" sz="1600" dirty="0">
                        <a:latin typeface="Courier New" pitchFamily="49" charset="0"/>
                        <a:cs typeface="Courier New" pitchFamily="49" charset="0"/>
                      </a:endParaRPr>
                    </a:p>
                  </a:txBody>
                  <a:tcPr/>
                </a:tc>
                <a:tc>
                  <a:txBody>
                    <a:bodyPr/>
                    <a:lstStyle/>
                    <a:p>
                      <a:r>
                        <a:rPr lang="en-US" dirty="0" smtClean="0"/>
                        <a:t>82879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"Pete"</a:t>
                      </a:r>
                      <a:endParaRPr lang="en-US" sz="1600" dirty="0">
                        <a:latin typeface="Courier New" pitchFamily="49" charset="0"/>
                        <a:cs typeface="Courier New" pitchFamily="49" charset="0"/>
                      </a:endParaRPr>
                    </a:p>
                  </a:txBody>
                  <a:tcPr/>
                </a:tc>
                <a:tc>
                  <a:txBody>
                    <a:bodyPr/>
                    <a:lstStyle/>
                    <a:p>
                      <a:r>
                        <a:rPr lang="en-US" dirty="0" smtClean="0"/>
                        <a:t>2484038</a:t>
                      </a:r>
                      <a:endParaRPr lang="en-US" dirty="0"/>
                    </a:p>
                  </a:txBody>
                  <a:tcPr/>
                </a:tc>
                <a:tc>
                  <a:txBody>
                    <a:bodyPr/>
                    <a:lstStyle/>
                    <a:p>
                      <a:pPr algn="ctr"/>
                      <a:r>
                        <a:rPr lang="en-US" dirty="0" smtClean="0"/>
                        <a:t>3</a:t>
                      </a:r>
                      <a:endParaRPr lang="en-US" dirty="0"/>
                    </a:p>
                  </a:txBody>
                  <a:tcPr/>
                </a:tc>
              </a:tr>
            </a:tbl>
          </a:graphicData>
        </a:graphic>
      </p:graphicFrame>
      <p:grpSp>
        <p:nvGrpSpPr>
          <p:cNvPr id="86048" name="Group 15"/>
          <p:cNvGrpSpPr>
            <a:grpSpLocks/>
          </p:cNvGrpSpPr>
          <p:nvPr/>
        </p:nvGrpSpPr>
        <p:grpSpPr bwMode="auto">
          <a:xfrm>
            <a:off x="1943100" y="3260725"/>
            <a:ext cx="1584325" cy="1587500"/>
            <a:chOff x="5273854" y="4006334"/>
            <a:chExt cx="1584146" cy="1588532"/>
          </a:xfrm>
        </p:grpSpPr>
        <p:grpSp>
          <p:nvGrpSpPr>
            <p:cNvPr id="86055" name="Group 9"/>
            <p:cNvGrpSpPr>
              <a:grpSpLocks/>
            </p:cNvGrpSpPr>
            <p:nvPr/>
          </p:nvGrpSpPr>
          <p:grpSpPr bwMode="auto">
            <a:xfrm>
              <a:off x="5715000" y="4038600"/>
              <a:ext cx="1143000" cy="1524000"/>
              <a:chOff x="4343400" y="4343400"/>
              <a:chExt cx="1143000" cy="1524000"/>
            </a:xfrm>
          </p:grpSpPr>
          <p:sp>
            <p:nvSpPr>
              <p:cNvPr id="5" name="Rectangle 4"/>
              <p:cNvSpPr/>
              <p:nvPr/>
            </p:nvSpPr>
            <p:spPr>
              <a:xfrm>
                <a:off x="4343529" y="4342905"/>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6" name="Rectangle 5"/>
              <p:cNvSpPr/>
              <p:nvPr/>
            </p:nvSpPr>
            <p:spPr>
              <a:xfrm>
                <a:off x="4343529" y="4647903"/>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7" name="Rectangle 6"/>
              <p:cNvSpPr/>
              <p:nvPr/>
            </p:nvSpPr>
            <p:spPr>
              <a:xfrm>
                <a:off x="4343529" y="4952901"/>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8" name="Rectangle 7"/>
              <p:cNvSpPr/>
              <p:nvPr/>
            </p:nvSpPr>
            <p:spPr>
              <a:xfrm>
                <a:off x="4343529" y="5257899"/>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9" name="Rectangle 8"/>
              <p:cNvSpPr/>
              <p:nvPr/>
            </p:nvSpPr>
            <p:spPr>
              <a:xfrm>
                <a:off x="4343529" y="5562897"/>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grpSp>
        <p:sp>
          <p:nvSpPr>
            <p:cNvPr id="86056" name="TextBox 10"/>
            <p:cNvSpPr txBox="1">
              <a:spLocks noChangeArrowheads="1"/>
            </p:cNvSpPr>
            <p:nvPr/>
          </p:nvSpPr>
          <p:spPr bwMode="auto">
            <a:xfrm>
              <a:off x="5273854" y="4006334"/>
              <a:ext cx="441146" cy="369332"/>
            </a:xfrm>
            <a:prstGeom prst="rect">
              <a:avLst/>
            </a:prstGeom>
            <a:noFill/>
            <a:ln w="9525">
              <a:noFill/>
              <a:miter lim="800000"/>
              <a:headEnd/>
              <a:tailEnd/>
            </a:ln>
          </p:spPr>
          <p:txBody>
            <a:bodyPr wrap="none">
              <a:spAutoFit/>
            </a:bodyPr>
            <a:lstStyle/>
            <a:p>
              <a:r>
                <a:rPr lang="en-US"/>
                <a:t>[0]</a:t>
              </a:r>
            </a:p>
          </p:txBody>
        </p:sp>
        <p:sp>
          <p:nvSpPr>
            <p:cNvPr id="86057" name="TextBox 11"/>
            <p:cNvSpPr txBox="1">
              <a:spLocks noChangeArrowheads="1"/>
            </p:cNvSpPr>
            <p:nvPr/>
          </p:nvSpPr>
          <p:spPr bwMode="auto">
            <a:xfrm>
              <a:off x="5273854" y="4311134"/>
              <a:ext cx="441146" cy="369332"/>
            </a:xfrm>
            <a:prstGeom prst="rect">
              <a:avLst/>
            </a:prstGeom>
            <a:noFill/>
            <a:ln w="9525">
              <a:noFill/>
              <a:miter lim="800000"/>
              <a:headEnd/>
              <a:tailEnd/>
            </a:ln>
          </p:spPr>
          <p:txBody>
            <a:bodyPr wrap="none">
              <a:spAutoFit/>
            </a:bodyPr>
            <a:lstStyle/>
            <a:p>
              <a:r>
                <a:rPr lang="en-US"/>
                <a:t>[1]</a:t>
              </a:r>
            </a:p>
          </p:txBody>
        </p:sp>
        <p:sp>
          <p:nvSpPr>
            <p:cNvPr id="86058" name="TextBox 12"/>
            <p:cNvSpPr txBox="1">
              <a:spLocks noChangeArrowheads="1"/>
            </p:cNvSpPr>
            <p:nvPr/>
          </p:nvSpPr>
          <p:spPr bwMode="auto">
            <a:xfrm>
              <a:off x="5273854" y="4615934"/>
              <a:ext cx="441146" cy="369332"/>
            </a:xfrm>
            <a:prstGeom prst="rect">
              <a:avLst/>
            </a:prstGeom>
            <a:noFill/>
            <a:ln w="9525">
              <a:noFill/>
              <a:miter lim="800000"/>
              <a:headEnd/>
              <a:tailEnd/>
            </a:ln>
          </p:spPr>
          <p:txBody>
            <a:bodyPr wrap="none">
              <a:spAutoFit/>
            </a:bodyPr>
            <a:lstStyle/>
            <a:p>
              <a:r>
                <a:rPr lang="en-US"/>
                <a:t>[2]</a:t>
              </a:r>
            </a:p>
          </p:txBody>
        </p:sp>
        <p:sp>
          <p:nvSpPr>
            <p:cNvPr id="86059" name="TextBox 13"/>
            <p:cNvSpPr txBox="1">
              <a:spLocks noChangeArrowheads="1"/>
            </p:cNvSpPr>
            <p:nvPr/>
          </p:nvSpPr>
          <p:spPr bwMode="auto">
            <a:xfrm>
              <a:off x="5273854" y="4920734"/>
              <a:ext cx="441146" cy="369332"/>
            </a:xfrm>
            <a:prstGeom prst="rect">
              <a:avLst/>
            </a:prstGeom>
            <a:noFill/>
            <a:ln w="9525">
              <a:noFill/>
              <a:miter lim="800000"/>
              <a:headEnd/>
              <a:tailEnd/>
            </a:ln>
          </p:spPr>
          <p:txBody>
            <a:bodyPr wrap="none">
              <a:spAutoFit/>
            </a:bodyPr>
            <a:lstStyle/>
            <a:p>
              <a:r>
                <a:rPr lang="en-US"/>
                <a:t>[3]</a:t>
              </a:r>
            </a:p>
          </p:txBody>
        </p:sp>
        <p:sp>
          <p:nvSpPr>
            <p:cNvPr id="86060" name="TextBox 14"/>
            <p:cNvSpPr txBox="1">
              <a:spLocks noChangeArrowheads="1"/>
            </p:cNvSpPr>
            <p:nvPr/>
          </p:nvSpPr>
          <p:spPr bwMode="auto">
            <a:xfrm>
              <a:off x="5273854" y="5225534"/>
              <a:ext cx="441146" cy="369332"/>
            </a:xfrm>
            <a:prstGeom prst="rect">
              <a:avLst/>
            </a:prstGeom>
            <a:noFill/>
            <a:ln w="9525">
              <a:noFill/>
              <a:miter lim="800000"/>
              <a:headEnd/>
              <a:tailEnd/>
            </a:ln>
          </p:spPr>
          <p:txBody>
            <a:bodyPr wrap="none">
              <a:spAutoFit/>
            </a:bodyPr>
            <a:lstStyle/>
            <a:p>
              <a:r>
                <a:rPr lang="en-US"/>
                <a:t>[4]</a:t>
              </a:r>
            </a:p>
          </p:txBody>
        </p:sp>
      </p:grpSp>
      <p:sp>
        <p:nvSpPr>
          <p:cNvPr id="17" name="TextBox 16"/>
          <p:cNvSpPr txBox="1">
            <a:spLocks noChangeArrowheads="1"/>
          </p:cNvSpPr>
          <p:nvPr/>
        </p:nvSpPr>
        <p:spPr bwMode="auto">
          <a:xfrm>
            <a:off x="1189038" y="4479925"/>
            <a:ext cx="736600"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Dick</a:t>
            </a:r>
          </a:p>
        </p:txBody>
      </p:sp>
      <p:sp>
        <p:nvSpPr>
          <p:cNvPr id="18" name="TextBox 17"/>
          <p:cNvSpPr txBox="1">
            <a:spLocks noChangeArrowheads="1"/>
          </p:cNvSpPr>
          <p:nvPr/>
        </p:nvSpPr>
        <p:spPr bwMode="auto">
          <a:xfrm>
            <a:off x="1360488" y="1949450"/>
            <a:ext cx="736600"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Dick</a:t>
            </a:r>
          </a:p>
        </p:txBody>
      </p:sp>
      <p:sp>
        <p:nvSpPr>
          <p:cNvPr id="86051" name="TextBox 18"/>
          <p:cNvSpPr txBox="1">
            <a:spLocks noChangeArrowheads="1"/>
          </p:cNvSpPr>
          <p:nvPr/>
        </p:nvSpPr>
        <p:spPr bwMode="auto">
          <a:xfrm>
            <a:off x="2097088" y="1949450"/>
            <a:ext cx="873125"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Harry</a:t>
            </a:r>
          </a:p>
        </p:txBody>
      </p:sp>
      <p:sp>
        <p:nvSpPr>
          <p:cNvPr id="86052" name="TextBox 19"/>
          <p:cNvSpPr txBox="1">
            <a:spLocks noChangeArrowheads="1"/>
          </p:cNvSpPr>
          <p:nvPr/>
        </p:nvSpPr>
        <p:spPr bwMode="auto">
          <a:xfrm>
            <a:off x="2970213" y="1949450"/>
            <a:ext cx="598487"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Sam</a:t>
            </a:r>
          </a:p>
        </p:txBody>
      </p:sp>
      <p:sp>
        <p:nvSpPr>
          <p:cNvPr id="86053" name="TextBox 20"/>
          <p:cNvSpPr txBox="1">
            <a:spLocks noChangeArrowheads="1"/>
          </p:cNvSpPr>
          <p:nvPr/>
        </p:nvSpPr>
        <p:spPr bwMode="auto">
          <a:xfrm>
            <a:off x="3527425" y="1949450"/>
            <a:ext cx="736600"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Pete</a:t>
            </a:r>
          </a:p>
        </p:txBody>
      </p:sp>
      <p:sp>
        <p:nvSpPr>
          <p:cNvPr id="86054" name="TextBox 21"/>
          <p:cNvSpPr txBox="1">
            <a:spLocks noChangeArrowheads="1"/>
          </p:cNvSpPr>
          <p:nvPr/>
        </p:nvSpPr>
        <p:spPr bwMode="auto">
          <a:xfrm>
            <a:off x="2587625" y="4479925"/>
            <a:ext cx="598488"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Tom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path" presetSubtype="0" accel="50000" decel="50000" fill="hold" grpId="0" nodeType="withEffect">
                                  <p:stCondLst>
                                    <p:cond delay="0"/>
                                  </p:stCondLst>
                                  <p:childTnLst>
                                    <p:animMotion origin="layout" path="M -0.02239 -3.31175E-6 L -0.0368 0.09783 C -0.0401 0.11818 -0.04166 0.14894 -0.04166 0.18109 C -0.04166 0.21786 -0.0401 0.24723 -0.0368 0.26758 L -0.02239 0.36633 " pathEditMode="relative" rAng="0" ptsTypes="FffFF">
                                      <p:cBhvr>
                                        <p:cTn id="6" dur="2000" fill="hold"/>
                                        <p:tgtEl>
                                          <p:spTgt spid="18"/>
                                        </p:tgtEl>
                                        <p:attrNameLst>
                                          <p:attrName>ppt_x</p:attrName>
                                          <p:attrName>ppt_y</p:attrName>
                                        </p:attrNameLst>
                                      </p:cBhvr>
                                      <p:rCtr x="-972" y="18316"/>
                                    </p:animMotion>
                                  </p:childTnLst>
                                  <p:subTnLst>
                                    <p:set>
                                      <p:cBhvr override="childStyle">
                                        <p:cTn dur="1" fill="hold" display="0" masterRel="sameClick" afterEffect="1">
                                          <p:stCondLst>
                                            <p:cond evt="end" delay="0">
                                              <p:tn val="5"/>
                                            </p:cond>
                                          </p:stCondLst>
                                        </p:cTn>
                                        <p:tgtEl>
                                          <p:spTgt spid="18"/>
                                        </p:tgtEl>
                                        <p:attrNameLst>
                                          <p:attrName>style.visibility</p:attrName>
                                        </p:attrNameLst>
                                      </p:cBhvr>
                                      <p:to>
                                        <p:strVal val="hidden"/>
                                      </p:to>
                                    </p:set>
                                  </p:sub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Hash Code Insertion Example (cont.)</a:t>
            </a:r>
            <a:endParaRPr lang="en-US" dirty="0"/>
          </a:p>
        </p:txBody>
      </p:sp>
      <p:graphicFrame>
        <p:nvGraphicFramePr>
          <p:cNvPr id="4" name="Table 3"/>
          <p:cNvGraphicFramePr>
            <a:graphicFrameLocks noGrp="1"/>
          </p:cNvGraphicFramePr>
          <p:nvPr/>
        </p:nvGraphicFramePr>
        <p:xfrm>
          <a:off x="4800600" y="1822450"/>
          <a:ext cx="4053841" cy="2219960"/>
        </p:xfrm>
        <a:graphic>
          <a:graphicData uri="http://schemas.openxmlformats.org/drawingml/2006/table">
            <a:tbl>
              <a:tblPr firstRow="1">
                <a:tableStyleId>{5C22544A-7EE6-4342-B048-85BDC9FD1C3A}</a:tableStyleId>
              </a:tblPr>
              <a:tblGrid>
                <a:gridCol w="1160780"/>
                <a:gridCol w="1305243"/>
                <a:gridCol w="1587818"/>
              </a:tblGrid>
              <a:tr h="287843">
                <a:tc>
                  <a:txBody>
                    <a:bodyPr/>
                    <a:lstStyle/>
                    <a:p>
                      <a:r>
                        <a:rPr lang="en-US" dirty="0" smtClean="0"/>
                        <a:t>Name</a:t>
                      </a:r>
                      <a:endParaRPr lang="en-US" dirty="0"/>
                    </a:p>
                  </a:txBody>
                  <a:tcPr/>
                </a:tc>
                <a:tc>
                  <a:txBody>
                    <a:bodyPr/>
                    <a:lstStyle/>
                    <a:p>
                      <a:r>
                        <a:rPr lang="en-US" dirty="0" err="1" smtClean="0"/>
                        <a:t>hash_fcn</a:t>
                      </a:r>
                      <a:r>
                        <a:rPr lang="en-US" dirty="0" smtClean="0"/>
                        <a:t>()</a:t>
                      </a:r>
                      <a:endParaRPr lang="en-US" dirty="0"/>
                    </a:p>
                  </a:txBody>
                  <a:tcPr/>
                </a:tc>
                <a:tc>
                  <a:txBody>
                    <a:bodyPr/>
                    <a:lstStyle/>
                    <a:p>
                      <a:r>
                        <a:rPr lang="en-US" sz="1600" dirty="0" err="1" smtClean="0"/>
                        <a:t>hash_fcn</a:t>
                      </a:r>
                      <a:r>
                        <a:rPr lang="en-US" sz="1600" dirty="0" smtClean="0"/>
                        <a:t>()%5</a:t>
                      </a:r>
                      <a:endParaRPr lang="en-US" sz="1600" dirty="0"/>
                    </a:p>
                  </a:txBody>
                  <a:tcPr/>
                </a:tc>
              </a:tr>
              <a:tr h="370840">
                <a:tc>
                  <a:txBody>
                    <a:bodyPr/>
                    <a:lstStyle/>
                    <a:p>
                      <a:r>
                        <a:rPr lang="en-US" sz="1600" dirty="0" smtClean="0">
                          <a:latin typeface="Courier New" pitchFamily="49" charset="0"/>
                          <a:cs typeface="Courier New" pitchFamily="49" charset="0"/>
                        </a:rPr>
                        <a:t>"Tom"</a:t>
                      </a:r>
                      <a:endParaRPr lang="en-US" sz="1600" dirty="0">
                        <a:latin typeface="Courier New" pitchFamily="49" charset="0"/>
                        <a:cs typeface="Courier New" pitchFamily="49" charset="0"/>
                      </a:endParaRPr>
                    </a:p>
                  </a:txBody>
                  <a:tcPr/>
                </a:tc>
                <a:tc>
                  <a:txBody>
                    <a:bodyPr/>
                    <a:lstStyle/>
                    <a:p>
                      <a:r>
                        <a:rPr lang="en-US" dirty="0" smtClean="0"/>
                        <a:t>84274</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"Dick"</a:t>
                      </a:r>
                      <a:endParaRPr lang="en-US" sz="1600" dirty="0">
                        <a:latin typeface="Courier New" pitchFamily="49" charset="0"/>
                        <a:cs typeface="Courier New" pitchFamily="49" charset="0"/>
                      </a:endParaRPr>
                    </a:p>
                  </a:txBody>
                  <a:tcPr/>
                </a:tc>
                <a:tc>
                  <a:txBody>
                    <a:bodyPr/>
                    <a:lstStyle/>
                    <a:p>
                      <a:r>
                        <a:rPr lang="en-US" dirty="0" smtClean="0"/>
                        <a:t>2129869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"Harry"</a:t>
                      </a:r>
                      <a:endParaRPr lang="en-US" sz="1600" dirty="0">
                        <a:latin typeface="Courier New" pitchFamily="49" charset="0"/>
                        <a:cs typeface="Courier New" pitchFamily="49" charset="0"/>
                      </a:endParaRPr>
                    </a:p>
                  </a:txBody>
                  <a:tcPr/>
                </a:tc>
                <a:tc>
                  <a:txBody>
                    <a:bodyPr/>
                    <a:lstStyle/>
                    <a:p>
                      <a:r>
                        <a:rPr lang="en-US" dirty="0" smtClean="0"/>
                        <a:t>69496448</a:t>
                      </a:r>
                      <a:endParaRPr lang="en-US" dirty="0"/>
                    </a:p>
                  </a:txBody>
                  <a:tcPr/>
                </a:tc>
                <a:tc>
                  <a:txBody>
                    <a:bodyPr/>
                    <a:lstStyle/>
                    <a:p>
                      <a:pPr algn="ctr"/>
                      <a:r>
                        <a:rPr lang="en-US" dirty="0" smtClean="0"/>
                        <a:t>3</a:t>
                      </a:r>
                      <a:endParaRPr lang="en-US" dirty="0"/>
                    </a:p>
                  </a:txBody>
                  <a:tcPr/>
                </a:tc>
              </a:tr>
              <a:tr h="370840">
                <a:tc>
                  <a:txBody>
                    <a:bodyPr/>
                    <a:lstStyle/>
                    <a:p>
                      <a:r>
                        <a:rPr lang="en-US" sz="1600" dirty="0" smtClean="0">
                          <a:latin typeface="Courier New" pitchFamily="49" charset="0"/>
                          <a:cs typeface="Courier New" pitchFamily="49" charset="0"/>
                        </a:rPr>
                        <a:t>"Sam"</a:t>
                      </a:r>
                      <a:endParaRPr lang="en-US" sz="1600" dirty="0">
                        <a:latin typeface="Courier New" pitchFamily="49" charset="0"/>
                        <a:cs typeface="Courier New" pitchFamily="49" charset="0"/>
                      </a:endParaRPr>
                    </a:p>
                  </a:txBody>
                  <a:tcPr/>
                </a:tc>
                <a:tc>
                  <a:txBody>
                    <a:bodyPr/>
                    <a:lstStyle/>
                    <a:p>
                      <a:r>
                        <a:rPr lang="en-US" dirty="0" smtClean="0"/>
                        <a:t>82879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"Pete"</a:t>
                      </a:r>
                      <a:endParaRPr lang="en-US" sz="1600" dirty="0">
                        <a:latin typeface="Courier New" pitchFamily="49" charset="0"/>
                        <a:cs typeface="Courier New" pitchFamily="49" charset="0"/>
                      </a:endParaRPr>
                    </a:p>
                  </a:txBody>
                  <a:tcPr/>
                </a:tc>
                <a:tc>
                  <a:txBody>
                    <a:bodyPr/>
                    <a:lstStyle/>
                    <a:p>
                      <a:r>
                        <a:rPr lang="en-US" dirty="0" smtClean="0"/>
                        <a:t>2484038</a:t>
                      </a:r>
                      <a:endParaRPr lang="en-US" dirty="0"/>
                    </a:p>
                  </a:txBody>
                  <a:tcPr/>
                </a:tc>
                <a:tc>
                  <a:txBody>
                    <a:bodyPr/>
                    <a:lstStyle/>
                    <a:p>
                      <a:pPr algn="ctr"/>
                      <a:r>
                        <a:rPr lang="en-US" dirty="0" smtClean="0"/>
                        <a:t>3</a:t>
                      </a:r>
                      <a:endParaRPr lang="en-US" dirty="0"/>
                    </a:p>
                  </a:txBody>
                  <a:tcPr/>
                </a:tc>
              </a:tr>
            </a:tbl>
          </a:graphicData>
        </a:graphic>
      </p:graphicFrame>
      <p:grpSp>
        <p:nvGrpSpPr>
          <p:cNvPr id="87072" name="Group 15"/>
          <p:cNvGrpSpPr>
            <a:grpSpLocks/>
          </p:cNvGrpSpPr>
          <p:nvPr/>
        </p:nvGrpSpPr>
        <p:grpSpPr bwMode="auto">
          <a:xfrm>
            <a:off x="1943100" y="3260725"/>
            <a:ext cx="1584325" cy="1587500"/>
            <a:chOff x="5273854" y="4006334"/>
            <a:chExt cx="1584146" cy="1588532"/>
          </a:xfrm>
        </p:grpSpPr>
        <p:grpSp>
          <p:nvGrpSpPr>
            <p:cNvPr id="87079" name="Group 9"/>
            <p:cNvGrpSpPr>
              <a:grpSpLocks/>
            </p:cNvGrpSpPr>
            <p:nvPr/>
          </p:nvGrpSpPr>
          <p:grpSpPr bwMode="auto">
            <a:xfrm>
              <a:off x="5715000" y="4038600"/>
              <a:ext cx="1143000" cy="1524000"/>
              <a:chOff x="4343400" y="4343400"/>
              <a:chExt cx="1143000" cy="1524000"/>
            </a:xfrm>
          </p:grpSpPr>
          <p:sp>
            <p:nvSpPr>
              <p:cNvPr id="5" name="Rectangle 4"/>
              <p:cNvSpPr/>
              <p:nvPr/>
            </p:nvSpPr>
            <p:spPr>
              <a:xfrm>
                <a:off x="4343529" y="4342905"/>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6" name="Rectangle 5"/>
              <p:cNvSpPr/>
              <p:nvPr/>
            </p:nvSpPr>
            <p:spPr>
              <a:xfrm>
                <a:off x="4343529" y="4647903"/>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7" name="Rectangle 6"/>
              <p:cNvSpPr/>
              <p:nvPr/>
            </p:nvSpPr>
            <p:spPr>
              <a:xfrm>
                <a:off x="4343529" y="4952901"/>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8" name="Rectangle 7"/>
              <p:cNvSpPr/>
              <p:nvPr/>
            </p:nvSpPr>
            <p:spPr>
              <a:xfrm>
                <a:off x="4343529" y="5257899"/>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9" name="Rectangle 8"/>
              <p:cNvSpPr/>
              <p:nvPr/>
            </p:nvSpPr>
            <p:spPr>
              <a:xfrm>
                <a:off x="4343529" y="5562897"/>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grpSp>
        <p:sp>
          <p:nvSpPr>
            <p:cNvPr id="87080" name="TextBox 10"/>
            <p:cNvSpPr txBox="1">
              <a:spLocks noChangeArrowheads="1"/>
            </p:cNvSpPr>
            <p:nvPr/>
          </p:nvSpPr>
          <p:spPr bwMode="auto">
            <a:xfrm>
              <a:off x="5273854" y="4006334"/>
              <a:ext cx="441146" cy="369332"/>
            </a:xfrm>
            <a:prstGeom prst="rect">
              <a:avLst/>
            </a:prstGeom>
            <a:noFill/>
            <a:ln w="9525">
              <a:noFill/>
              <a:miter lim="800000"/>
              <a:headEnd/>
              <a:tailEnd/>
            </a:ln>
          </p:spPr>
          <p:txBody>
            <a:bodyPr wrap="none">
              <a:spAutoFit/>
            </a:bodyPr>
            <a:lstStyle/>
            <a:p>
              <a:r>
                <a:rPr lang="en-US"/>
                <a:t>[0]</a:t>
              </a:r>
            </a:p>
          </p:txBody>
        </p:sp>
        <p:sp>
          <p:nvSpPr>
            <p:cNvPr id="87081" name="TextBox 11"/>
            <p:cNvSpPr txBox="1">
              <a:spLocks noChangeArrowheads="1"/>
            </p:cNvSpPr>
            <p:nvPr/>
          </p:nvSpPr>
          <p:spPr bwMode="auto">
            <a:xfrm>
              <a:off x="5273854" y="4311134"/>
              <a:ext cx="441146" cy="369332"/>
            </a:xfrm>
            <a:prstGeom prst="rect">
              <a:avLst/>
            </a:prstGeom>
            <a:noFill/>
            <a:ln w="9525">
              <a:noFill/>
              <a:miter lim="800000"/>
              <a:headEnd/>
              <a:tailEnd/>
            </a:ln>
          </p:spPr>
          <p:txBody>
            <a:bodyPr wrap="none">
              <a:spAutoFit/>
            </a:bodyPr>
            <a:lstStyle/>
            <a:p>
              <a:r>
                <a:rPr lang="en-US"/>
                <a:t>[1]</a:t>
              </a:r>
            </a:p>
          </p:txBody>
        </p:sp>
        <p:sp>
          <p:nvSpPr>
            <p:cNvPr id="87082" name="TextBox 12"/>
            <p:cNvSpPr txBox="1">
              <a:spLocks noChangeArrowheads="1"/>
            </p:cNvSpPr>
            <p:nvPr/>
          </p:nvSpPr>
          <p:spPr bwMode="auto">
            <a:xfrm>
              <a:off x="5273854" y="4615934"/>
              <a:ext cx="441146" cy="369332"/>
            </a:xfrm>
            <a:prstGeom prst="rect">
              <a:avLst/>
            </a:prstGeom>
            <a:noFill/>
            <a:ln w="9525">
              <a:noFill/>
              <a:miter lim="800000"/>
              <a:headEnd/>
              <a:tailEnd/>
            </a:ln>
          </p:spPr>
          <p:txBody>
            <a:bodyPr wrap="none">
              <a:spAutoFit/>
            </a:bodyPr>
            <a:lstStyle/>
            <a:p>
              <a:r>
                <a:rPr lang="en-US"/>
                <a:t>[2]</a:t>
              </a:r>
            </a:p>
          </p:txBody>
        </p:sp>
        <p:sp>
          <p:nvSpPr>
            <p:cNvPr id="87083" name="TextBox 13"/>
            <p:cNvSpPr txBox="1">
              <a:spLocks noChangeArrowheads="1"/>
            </p:cNvSpPr>
            <p:nvPr/>
          </p:nvSpPr>
          <p:spPr bwMode="auto">
            <a:xfrm>
              <a:off x="5273854" y="4920734"/>
              <a:ext cx="441146" cy="369332"/>
            </a:xfrm>
            <a:prstGeom prst="rect">
              <a:avLst/>
            </a:prstGeom>
            <a:noFill/>
            <a:ln w="9525">
              <a:noFill/>
              <a:miter lim="800000"/>
              <a:headEnd/>
              <a:tailEnd/>
            </a:ln>
          </p:spPr>
          <p:txBody>
            <a:bodyPr wrap="none">
              <a:spAutoFit/>
            </a:bodyPr>
            <a:lstStyle/>
            <a:p>
              <a:r>
                <a:rPr lang="en-US"/>
                <a:t>[3]</a:t>
              </a:r>
            </a:p>
          </p:txBody>
        </p:sp>
        <p:sp>
          <p:nvSpPr>
            <p:cNvPr id="87084" name="TextBox 14"/>
            <p:cNvSpPr txBox="1">
              <a:spLocks noChangeArrowheads="1"/>
            </p:cNvSpPr>
            <p:nvPr/>
          </p:nvSpPr>
          <p:spPr bwMode="auto">
            <a:xfrm>
              <a:off x="5273854" y="5225534"/>
              <a:ext cx="441146" cy="369332"/>
            </a:xfrm>
            <a:prstGeom prst="rect">
              <a:avLst/>
            </a:prstGeom>
            <a:noFill/>
            <a:ln w="9525">
              <a:noFill/>
              <a:miter lim="800000"/>
              <a:headEnd/>
              <a:tailEnd/>
            </a:ln>
          </p:spPr>
          <p:txBody>
            <a:bodyPr wrap="none">
              <a:spAutoFit/>
            </a:bodyPr>
            <a:lstStyle/>
            <a:p>
              <a:r>
                <a:rPr lang="en-US"/>
                <a:t>[4]</a:t>
              </a:r>
            </a:p>
          </p:txBody>
        </p:sp>
      </p:grpSp>
      <p:sp>
        <p:nvSpPr>
          <p:cNvPr id="17" name="TextBox 16"/>
          <p:cNvSpPr txBox="1">
            <a:spLocks noChangeArrowheads="1"/>
          </p:cNvSpPr>
          <p:nvPr/>
        </p:nvSpPr>
        <p:spPr bwMode="auto">
          <a:xfrm>
            <a:off x="1189038" y="4479925"/>
            <a:ext cx="736600"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Dick</a:t>
            </a:r>
          </a:p>
        </p:txBody>
      </p:sp>
      <p:sp>
        <p:nvSpPr>
          <p:cNvPr id="87074" name="TextBox 18"/>
          <p:cNvSpPr txBox="1">
            <a:spLocks noChangeArrowheads="1"/>
          </p:cNvSpPr>
          <p:nvPr/>
        </p:nvSpPr>
        <p:spPr bwMode="auto">
          <a:xfrm>
            <a:off x="2097088" y="1949450"/>
            <a:ext cx="873125"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Harry</a:t>
            </a:r>
          </a:p>
        </p:txBody>
      </p:sp>
      <p:sp>
        <p:nvSpPr>
          <p:cNvPr id="87075" name="TextBox 19"/>
          <p:cNvSpPr txBox="1">
            <a:spLocks noChangeArrowheads="1"/>
          </p:cNvSpPr>
          <p:nvPr/>
        </p:nvSpPr>
        <p:spPr bwMode="auto">
          <a:xfrm>
            <a:off x="2970213" y="1949450"/>
            <a:ext cx="598487"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Sam</a:t>
            </a:r>
          </a:p>
        </p:txBody>
      </p:sp>
      <p:sp>
        <p:nvSpPr>
          <p:cNvPr id="87076" name="TextBox 20"/>
          <p:cNvSpPr txBox="1">
            <a:spLocks noChangeArrowheads="1"/>
          </p:cNvSpPr>
          <p:nvPr/>
        </p:nvSpPr>
        <p:spPr bwMode="auto">
          <a:xfrm>
            <a:off x="3527425" y="1949450"/>
            <a:ext cx="736600"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Pete</a:t>
            </a:r>
          </a:p>
        </p:txBody>
      </p:sp>
      <p:sp>
        <p:nvSpPr>
          <p:cNvPr id="87077" name="TextBox 21"/>
          <p:cNvSpPr txBox="1">
            <a:spLocks noChangeArrowheads="1"/>
          </p:cNvSpPr>
          <p:nvPr/>
        </p:nvSpPr>
        <p:spPr bwMode="auto">
          <a:xfrm>
            <a:off x="2587625" y="4479925"/>
            <a:ext cx="598488"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Tom</a:t>
            </a:r>
          </a:p>
        </p:txBody>
      </p:sp>
      <p:sp>
        <p:nvSpPr>
          <p:cNvPr id="23" name="TextBox 22"/>
          <p:cNvSpPr txBox="1">
            <a:spLocks noChangeArrowheads="1"/>
          </p:cNvSpPr>
          <p:nvPr/>
        </p:nvSpPr>
        <p:spPr bwMode="auto">
          <a:xfrm>
            <a:off x="2587625" y="3260725"/>
            <a:ext cx="736600"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Dick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path" presetSubtype="0" accel="50000" decel="50000" fill="hold" grpId="0" nodeType="withEffect">
                                  <p:stCondLst>
                                    <p:cond delay="0"/>
                                  </p:stCondLst>
                                  <p:childTnLst>
                                    <p:animMotion origin="layout" path="M 0.00747 0.00879 L -0.00538 -0.09967 C -0.0092 -0.12303 -0.00399 -0.14569 0.00729 -0.16235 C 0.02014 -0.18085 0.03611 -0.18917 0.05347 -0.1864 L 0.13559 -0.17923 " pathEditMode="relative" rAng="2529034" ptsTypes="FffFF">
                                      <p:cBhvr>
                                        <p:cTn id="6" dur="2000" fill="hold"/>
                                        <p:tgtEl>
                                          <p:spTgt spid="17"/>
                                        </p:tgtEl>
                                        <p:attrNameLst>
                                          <p:attrName>ppt_x</p:attrName>
                                          <p:attrName>ppt_y</p:attrName>
                                        </p:attrNameLst>
                                      </p:cBhvr>
                                      <p:rCtr x="3194" y="-13275"/>
                                    </p:animMotion>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Hash Code Insertion Example (cont.)</a:t>
            </a:r>
            <a:endParaRPr lang="en-US" dirty="0"/>
          </a:p>
        </p:txBody>
      </p:sp>
      <p:graphicFrame>
        <p:nvGraphicFramePr>
          <p:cNvPr id="4" name="Table 3"/>
          <p:cNvGraphicFramePr>
            <a:graphicFrameLocks noGrp="1"/>
          </p:cNvGraphicFramePr>
          <p:nvPr/>
        </p:nvGraphicFramePr>
        <p:xfrm>
          <a:off x="4800600" y="1822450"/>
          <a:ext cx="4053841" cy="2219960"/>
        </p:xfrm>
        <a:graphic>
          <a:graphicData uri="http://schemas.openxmlformats.org/drawingml/2006/table">
            <a:tbl>
              <a:tblPr firstRow="1">
                <a:tableStyleId>{5C22544A-7EE6-4342-B048-85BDC9FD1C3A}</a:tableStyleId>
              </a:tblPr>
              <a:tblGrid>
                <a:gridCol w="1160780"/>
                <a:gridCol w="1305243"/>
                <a:gridCol w="1587818"/>
              </a:tblGrid>
              <a:tr h="287843">
                <a:tc>
                  <a:txBody>
                    <a:bodyPr/>
                    <a:lstStyle/>
                    <a:p>
                      <a:r>
                        <a:rPr lang="en-US" dirty="0" smtClean="0"/>
                        <a:t>Name</a:t>
                      </a:r>
                      <a:endParaRPr lang="en-US" dirty="0"/>
                    </a:p>
                  </a:txBody>
                  <a:tcPr/>
                </a:tc>
                <a:tc>
                  <a:txBody>
                    <a:bodyPr/>
                    <a:lstStyle/>
                    <a:p>
                      <a:r>
                        <a:rPr lang="en-US" dirty="0" err="1" smtClean="0"/>
                        <a:t>hash_fcn</a:t>
                      </a:r>
                      <a:r>
                        <a:rPr lang="en-US" dirty="0" smtClean="0"/>
                        <a:t>()</a:t>
                      </a:r>
                      <a:endParaRPr lang="en-US" dirty="0"/>
                    </a:p>
                  </a:txBody>
                  <a:tcPr/>
                </a:tc>
                <a:tc>
                  <a:txBody>
                    <a:bodyPr/>
                    <a:lstStyle/>
                    <a:p>
                      <a:r>
                        <a:rPr lang="en-US" sz="1600" dirty="0" err="1" smtClean="0"/>
                        <a:t>hash_fcn</a:t>
                      </a:r>
                      <a:r>
                        <a:rPr lang="en-US" sz="1600" dirty="0" smtClean="0"/>
                        <a:t>()%5</a:t>
                      </a:r>
                      <a:endParaRPr lang="en-US" sz="1600" dirty="0"/>
                    </a:p>
                  </a:txBody>
                  <a:tcPr/>
                </a:tc>
              </a:tr>
              <a:tr h="370840">
                <a:tc>
                  <a:txBody>
                    <a:bodyPr/>
                    <a:lstStyle/>
                    <a:p>
                      <a:r>
                        <a:rPr lang="en-US" sz="1600" dirty="0" smtClean="0">
                          <a:latin typeface="Courier New" pitchFamily="49" charset="0"/>
                          <a:cs typeface="Courier New" pitchFamily="49" charset="0"/>
                        </a:rPr>
                        <a:t>"Tom"</a:t>
                      </a:r>
                      <a:endParaRPr lang="en-US" sz="1600" dirty="0">
                        <a:latin typeface="Courier New" pitchFamily="49" charset="0"/>
                        <a:cs typeface="Courier New" pitchFamily="49" charset="0"/>
                      </a:endParaRPr>
                    </a:p>
                  </a:txBody>
                  <a:tcPr/>
                </a:tc>
                <a:tc>
                  <a:txBody>
                    <a:bodyPr/>
                    <a:lstStyle/>
                    <a:p>
                      <a:r>
                        <a:rPr lang="en-US" dirty="0" smtClean="0"/>
                        <a:t>84274</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"Dick"</a:t>
                      </a:r>
                      <a:endParaRPr lang="en-US" sz="1600" dirty="0">
                        <a:latin typeface="Courier New" pitchFamily="49" charset="0"/>
                        <a:cs typeface="Courier New" pitchFamily="49" charset="0"/>
                      </a:endParaRPr>
                    </a:p>
                  </a:txBody>
                  <a:tcPr/>
                </a:tc>
                <a:tc>
                  <a:txBody>
                    <a:bodyPr/>
                    <a:lstStyle/>
                    <a:p>
                      <a:r>
                        <a:rPr lang="en-US" dirty="0" smtClean="0"/>
                        <a:t>2129869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"Harry"</a:t>
                      </a:r>
                      <a:endParaRPr lang="en-US" sz="1600" dirty="0">
                        <a:latin typeface="Courier New" pitchFamily="49" charset="0"/>
                        <a:cs typeface="Courier New" pitchFamily="49" charset="0"/>
                      </a:endParaRPr>
                    </a:p>
                  </a:txBody>
                  <a:tcPr/>
                </a:tc>
                <a:tc>
                  <a:txBody>
                    <a:bodyPr/>
                    <a:lstStyle/>
                    <a:p>
                      <a:r>
                        <a:rPr lang="en-US" dirty="0" smtClean="0"/>
                        <a:t>69496448</a:t>
                      </a:r>
                      <a:endParaRPr lang="en-US" dirty="0"/>
                    </a:p>
                  </a:txBody>
                  <a:tcPr/>
                </a:tc>
                <a:tc>
                  <a:txBody>
                    <a:bodyPr/>
                    <a:lstStyle/>
                    <a:p>
                      <a:pPr algn="ctr"/>
                      <a:r>
                        <a:rPr lang="en-US" dirty="0" smtClean="0"/>
                        <a:t>3</a:t>
                      </a:r>
                      <a:endParaRPr lang="en-US" dirty="0"/>
                    </a:p>
                  </a:txBody>
                  <a:tcPr/>
                </a:tc>
              </a:tr>
              <a:tr h="370840">
                <a:tc>
                  <a:txBody>
                    <a:bodyPr/>
                    <a:lstStyle/>
                    <a:p>
                      <a:r>
                        <a:rPr lang="en-US" sz="1600" dirty="0" smtClean="0">
                          <a:latin typeface="Courier New" pitchFamily="49" charset="0"/>
                          <a:cs typeface="Courier New" pitchFamily="49" charset="0"/>
                        </a:rPr>
                        <a:t>"Sam"</a:t>
                      </a:r>
                      <a:endParaRPr lang="en-US" sz="1600" dirty="0">
                        <a:latin typeface="Courier New" pitchFamily="49" charset="0"/>
                        <a:cs typeface="Courier New" pitchFamily="49" charset="0"/>
                      </a:endParaRPr>
                    </a:p>
                  </a:txBody>
                  <a:tcPr/>
                </a:tc>
                <a:tc>
                  <a:txBody>
                    <a:bodyPr/>
                    <a:lstStyle/>
                    <a:p>
                      <a:r>
                        <a:rPr lang="en-US" dirty="0" smtClean="0"/>
                        <a:t>82879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"Pete"</a:t>
                      </a:r>
                      <a:endParaRPr lang="en-US" sz="1600" dirty="0">
                        <a:latin typeface="Courier New" pitchFamily="49" charset="0"/>
                        <a:cs typeface="Courier New" pitchFamily="49" charset="0"/>
                      </a:endParaRPr>
                    </a:p>
                  </a:txBody>
                  <a:tcPr/>
                </a:tc>
                <a:tc>
                  <a:txBody>
                    <a:bodyPr/>
                    <a:lstStyle/>
                    <a:p>
                      <a:r>
                        <a:rPr lang="en-US" dirty="0" smtClean="0"/>
                        <a:t>2484038</a:t>
                      </a:r>
                      <a:endParaRPr lang="en-US" dirty="0"/>
                    </a:p>
                  </a:txBody>
                  <a:tcPr/>
                </a:tc>
                <a:tc>
                  <a:txBody>
                    <a:bodyPr/>
                    <a:lstStyle/>
                    <a:p>
                      <a:pPr algn="ctr"/>
                      <a:r>
                        <a:rPr lang="en-US" dirty="0" smtClean="0"/>
                        <a:t>3</a:t>
                      </a:r>
                      <a:endParaRPr lang="en-US" dirty="0"/>
                    </a:p>
                  </a:txBody>
                  <a:tcPr/>
                </a:tc>
              </a:tr>
            </a:tbl>
          </a:graphicData>
        </a:graphic>
      </p:graphicFrame>
      <p:grpSp>
        <p:nvGrpSpPr>
          <p:cNvPr id="88096" name="Group 15"/>
          <p:cNvGrpSpPr>
            <a:grpSpLocks/>
          </p:cNvGrpSpPr>
          <p:nvPr/>
        </p:nvGrpSpPr>
        <p:grpSpPr bwMode="auto">
          <a:xfrm>
            <a:off x="1943100" y="3260725"/>
            <a:ext cx="1584325" cy="1587500"/>
            <a:chOff x="5273854" y="4006334"/>
            <a:chExt cx="1584146" cy="1588532"/>
          </a:xfrm>
        </p:grpSpPr>
        <p:grpSp>
          <p:nvGrpSpPr>
            <p:cNvPr id="88103" name="Group 9"/>
            <p:cNvGrpSpPr>
              <a:grpSpLocks/>
            </p:cNvGrpSpPr>
            <p:nvPr/>
          </p:nvGrpSpPr>
          <p:grpSpPr bwMode="auto">
            <a:xfrm>
              <a:off x="5715000" y="4038600"/>
              <a:ext cx="1143000" cy="1524000"/>
              <a:chOff x="4343400" y="4343400"/>
              <a:chExt cx="1143000" cy="1524000"/>
            </a:xfrm>
          </p:grpSpPr>
          <p:sp>
            <p:nvSpPr>
              <p:cNvPr id="5" name="Rectangle 4"/>
              <p:cNvSpPr/>
              <p:nvPr/>
            </p:nvSpPr>
            <p:spPr>
              <a:xfrm>
                <a:off x="4343529" y="4342905"/>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6" name="Rectangle 5"/>
              <p:cNvSpPr/>
              <p:nvPr/>
            </p:nvSpPr>
            <p:spPr>
              <a:xfrm>
                <a:off x="4343529" y="4647903"/>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7" name="Rectangle 6"/>
              <p:cNvSpPr/>
              <p:nvPr/>
            </p:nvSpPr>
            <p:spPr>
              <a:xfrm>
                <a:off x="4343529" y="4952901"/>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8" name="Rectangle 7"/>
              <p:cNvSpPr/>
              <p:nvPr/>
            </p:nvSpPr>
            <p:spPr>
              <a:xfrm>
                <a:off x="4343529" y="5257899"/>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9" name="Rectangle 8"/>
              <p:cNvSpPr/>
              <p:nvPr/>
            </p:nvSpPr>
            <p:spPr>
              <a:xfrm>
                <a:off x="4343529" y="5562897"/>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grpSp>
        <p:sp>
          <p:nvSpPr>
            <p:cNvPr id="88104" name="TextBox 10"/>
            <p:cNvSpPr txBox="1">
              <a:spLocks noChangeArrowheads="1"/>
            </p:cNvSpPr>
            <p:nvPr/>
          </p:nvSpPr>
          <p:spPr bwMode="auto">
            <a:xfrm>
              <a:off x="5273854" y="4006334"/>
              <a:ext cx="441146" cy="369332"/>
            </a:xfrm>
            <a:prstGeom prst="rect">
              <a:avLst/>
            </a:prstGeom>
            <a:noFill/>
            <a:ln w="9525">
              <a:noFill/>
              <a:miter lim="800000"/>
              <a:headEnd/>
              <a:tailEnd/>
            </a:ln>
          </p:spPr>
          <p:txBody>
            <a:bodyPr wrap="none">
              <a:spAutoFit/>
            </a:bodyPr>
            <a:lstStyle/>
            <a:p>
              <a:r>
                <a:rPr lang="en-US"/>
                <a:t>[0]</a:t>
              </a:r>
            </a:p>
          </p:txBody>
        </p:sp>
        <p:sp>
          <p:nvSpPr>
            <p:cNvPr id="88105" name="TextBox 11"/>
            <p:cNvSpPr txBox="1">
              <a:spLocks noChangeArrowheads="1"/>
            </p:cNvSpPr>
            <p:nvPr/>
          </p:nvSpPr>
          <p:spPr bwMode="auto">
            <a:xfrm>
              <a:off x="5273854" y="4311134"/>
              <a:ext cx="441146" cy="369332"/>
            </a:xfrm>
            <a:prstGeom prst="rect">
              <a:avLst/>
            </a:prstGeom>
            <a:noFill/>
            <a:ln w="9525">
              <a:noFill/>
              <a:miter lim="800000"/>
              <a:headEnd/>
              <a:tailEnd/>
            </a:ln>
          </p:spPr>
          <p:txBody>
            <a:bodyPr wrap="none">
              <a:spAutoFit/>
            </a:bodyPr>
            <a:lstStyle/>
            <a:p>
              <a:r>
                <a:rPr lang="en-US"/>
                <a:t>[1]</a:t>
              </a:r>
            </a:p>
          </p:txBody>
        </p:sp>
        <p:sp>
          <p:nvSpPr>
            <p:cNvPr id="88106" name="TextBox 12"/>
            <p:cNvSpPr txBox="1">
              <a:spLocks noChangeArrowheads="1"/>
            </p:cNvSpPr>
            <p:nvPr/>
          </p:nvSpPr>
          <p:spPr bwMode="auto">
            <a:xfrm>
              <a:off x="5273854" y="4615934"/>
              <a:ext cx="441146" cy="369332"/>
            </a:xfrm>
            <a:prstGeom prst="rect">
              <a:avLst/>
            </a:prstGeom>
            <a:noFill/>
            <a:ln w="9525">
              <a:noFill/>
              <a:miter lim="800000"/>
              <a:headEnd/>
              <a:tailEnd/>
            </a:ln>
          </p:spPr>
          <p:txBody>
            <a:bodyPr wrap="none">
              <a:spAutoFit/>
            </a:bodyPr>
            <a:lstStyle/>
            <a:p>
              <a:r>
                <a:rPr lang="en-US"/>
                <a:t>[2]</a:t>
              </a:r>
            </a:p>
          </p:txBody>
        </p:sp>
        <p:sp>
          <p:nvSpPr>
            <p:cNvPr id="88107" name="TextBox 13"/>
            <p:cNvSpPr txBox="1">
              <a:spLocks noChangeArrowheads="1"/>
            </p:cNvSpPr>
            <p:nvPr/>
          </p:nvSpPr>
          <p:spPr bwMode="auto">
            <a:xfrm>
              <a:off x="5273854" y="4920734"/>
              <a:ext cx="441146" cy="369332"/>
            </a:xfrm>
            <a:prstGeom prst="rect">
              <a:avLst/>
            </a:prstGeom>
            <a:noFill/>
            <a:ln w="9525">
              <a:noFill/>
              <a:miter lim="800000"/>
              <a:headEnd/>
              <a:tailEnd/>
            </a:ln>
          </p:spPr>
          <p:txBody>
            <a:bodyPr wrap="none">
              <a:spAutoFit/>
            </a:bodyPr>
            <a:lstStyle/>
            <a:p>
              <a:r>
                <a:rPr lang="en-US"/>
                <a:t>[3]</a:t>
              </a:r>
            </a:p>
          </p:txBody>
        </p:sp>
        <p:sp>
          <p:nvSpPr>
            <p:cNvPr id="88108" name="TextBox 14"/>
            <p:cNvSpPr txBox="1">
              <a:spLocks noChangeArrowheads="1"/>
            </p:cNvSpPr>
            <p:nvPr/>
          </p:nvSpPr>
          <p:spPr bwMode="auto">
            <a:xfrm>
              <a:off x="5273854" y="5225534"/>
              <a:ext cx="441146" cy="369332"/>
            </a:xfrm>
            <a:prstGeom prst="rect">
              <a:avLst/>
            </a:prstGeom>
            <a:noFill/>
            <a:ln w="9525">
              <a:noFill/>
              <a:miter lim="800000"/>
              <a:headEnd/>
              <a:tailEnd/>
            </a:ln>
          </p:spPr>
          <p:txBody>
            <a:bodyPr wrap="none">
              <a:spAutoFit/>
            </a:bodyPr>
            <a:lstStyle/>
            <a:p>
              <a:r>
                <a:rPr lang="en-US"/>
                <a:t>[4]</a:t>
              </a:r>
            </a:p>
          </p:txBody>
        </p:sp>
      </p:grpSp>
      <p:sp>
        <p:nvSpPr>
          <p:cNvPr id="17" name="TextBox 16"/>
          <p:cNvSpPr txBox="1">
            <a:spLocks noChangeArrowheads="1"/>
          </p:cNvSpPr>
          <p:nvPr/>
        </p:nvSpPr>
        <p:spPr bwMode="auto">
          <a:xfrm>
            <a:off x="2449513" y="4175125"/>
            <a:ext cx="874712"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Harry</a:t>
            </a:r>
          </a:p>
        </p:txBody>
      </p:sp>
      <p:sp>
        <p:nvSpPr>
          <p:cNvPr id="19" name="TextBox 18"/>
          <p:cNvSpPr txBox="1">
            <a:spLocks noChangeArrowheads="1"/>
          </p:cNvSpPr>
          <p:nvPr/>
        </p:nvSpPr>
        <p:spPr bwMode="auto">
          <a:xfrm>
            <a:off x="2097088" y="1949450"/>
            <a:ext cx="873125"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Harry</a:t>
            </a:r>
          </a:p>
        </p:txBody>
      </p:sp>
      <p:sp>
        <p:nvSpPr>
          <p:cNvPr id="88099" name="TextBox 19"/>
          <p:cNvSpPr txBox="1">
            <a:spLocks noChangeArrowheads="1"/>
          </p:cNvSpPr>
          <p:nvPr/>
        </p:nvSpPr>
        <p:spPr bwMode="auto">
          <a:xfrm>
            <a:off x="2970213" y="1949450"/>
            <a:ext cx="598487"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Sam</a:t>
            </a:r>
          </a:p>
        </p:txBody>
      </p:sp>
      <p:sp>
        <p:nvSpPr>
          <p:cNvPr id="88100" name="TextBox 20"/>
          <p:cNvSpPr txBox="1">
            <a:spLocks noChangeArrowheads="1"/>
          </p:cNvSpPr>
          <p:nvPr/>
        </p:nvSpPr>
        <p:spPr bwMode="auto">
          <a:xfrm>
            <a:off x="3527425" y="1949450"/>
            <a:ext cx="736600"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Pete</a:t>
            </a:r>
          </a:p>
        </p:txBody>
      </p:sp>
      <p:sp>
        <p:nvSpPr>
          <p:cNvPr id="88101" name="TextBox 21"/>
          <p:cNvSpPr txBox="1">
            <a:spLocks noChangeArrowheads="1"/>
          </p:cNvSpPr>
          <p:nvPr/>
        </p:nvSpPr>
        <p:spPr bwMode="auto">
          <a:xfrm>
            <a:off x="2587625" y="4479925"/>
            <a:ext cx="598488"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Tom</a:t>
            </a:r>
          </a:p>
        </p:txBody>
      </p:sp>
      <p:sp>
        <p:nvSpPr>
          <p:cNvPr id="88102" name="TextBox 22"/>
          <p:cNvSpPr txBox="1">
            <a:spLocks noChangeArrowheads="1"/>
          </p:cNvSpPr>
          <p:nvPr/>
        </p:nvSpPr>
        <p:spPr bwMode="auto">
          <a:xfrm>
            <a:off x="2587625" y="3260725"/>
            <a:ext cx="736600"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Dick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path" presetSubtype="0" accel="50000" decel="50000" fill="hold" grpId="0" nodeType="withEffect">
                                  <p:stCondLst>
                                    <p:cond delay="0"/>
                                  </p:stCondLst>
                                  <p:childTnLst>
                                    <p:animMotion origin="layout" path="M -3.33333E-6 -3.31175E-6 L -0.03576 0.09344 C -0.04392 0.11309 -0.0467 0.14108 -0.04375 0.16906 C -0.04045 0.20074 -0.03229 0.22549 -0.02048 0.24122 L 0.03282 0.31892 " pathEditMode="relative" rAng="-465417" ptsTypes="FffFF">
                                      <p:cBhvr>
                                        <p:cTn id="6" dur="2000" fill="hold"/>
                                        <p:tgtEl>
                                          <p:spTgt spid="19"/>
                                        </p:tgtEl>
                                        <p:attrNameLst>
                                          <p:attrName>ppt_x</p:attrName>
                                          <p:attrName>ppt_y</p:attrName>
                                        </p:attrNameLst>
                                      </p:cBhvr>
                                      <p:rCtr x="-1372" y="16489"/>
                                    </p:animMotion>
                                  </p:childTnLst>
                                  <p:subTnLst>
                                    <p:set>
                                      <p:cBhvr override="childStyle">
                                        <p:cTn dur="1" fill="hold" display="0" masterRel="sameClick" afterEffect="1">
                                          <p:stCondLst>
                                            <p:cond evt="end" delay="0">
                                              <p:tn val="5"/>
                                            </p:cond>
                                          </p:stCondLst>
                                        </p:cTn>
                                        <p:tgtEl>
                                          <p:spTgt spid="19"/>
                                        </p:tgtEl>
                                        <p:attrNameLst>
                                          <p:attrName>style.visibility</p:attrName>
                                        </p:attrNameLst>
                                      </p:cBhvr>
                                      <p:to>
                                        <p:strVal val="hidden"/>
                                      </p:to>
                                    </p:set>
                                  </p:sub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Hash Code Insertion Example (cont.)</a:t>
            </a:r>
            <a:endParaRPr lang="en-US" dirty="0"/>
          </a:p>
        </p:txBody>
      </p:sp>
      <p:graphicFrame>
        <p:nvGraphicFramePr>
          <p:cNvPr id="4" name="Table 3"/>
          <p:cNvGraphicFramePr>
            <a:graphicFrameLocks noGrp="1"/>
          </p:cNvGraphicFramePr>
          <p:nvPr/>
        </p:nvGraphicFramePr>
        <p:xfrm>
          <a:off x="4800600" y="1822450"/>
          <a:ext cx="4053841" cy="2219960"/>
        </p:xfrm>
        <a:graphic>
          <a:graphicData uri="http://schemas.openxmlformats.org/drawingml/2006/table">
            <a:tbl>
              <a:tblPr firstRow="1">
                <a:tableStyleId>{5C22544A-7EE6-4342-B048-85BDC9FD1C3A}</a:tableStyleId>
              </a:tblPr>
              <a:tblGrid>
                <a:gridCol w="1160780"/>
                <a:gridCol w="1305243"/>
                <a:gridCol w="1587818"/>
              </a:tblGrid>
              <a:tr h="287843">
                <a:tc>
                  <a:txBody>
                    <a:bodyPr/>
                    <a:lstStyle/>
                    <a:p>
                      <a:r>
                        <a:rPr lang="en-US" dirty="0" smtClean="0"/>
                        <a:t>Name</a:t>
                      </a:r>
                      <a:endParaRPr lang="en-US" dirty="0"/>
                    </a:p>
                  </a:txBody>
                  <a:tcPr/>
                </a:tc>
                <a:tc>
                  <a:txBody>
                    <a:bodyPr/>
                    <a:lstStyle/>
                    <a:p>
                      <a:r>
                        <a:rPr lang="en-US" dirty="0" err="1" smtClean="0"/>
                        <a:t>hash_fcn</a:t>
                      </a:r>
                      <a:r>
                        <a:rPr lang="en-US" dirty="0" smtClean="0"/>
                        <a:t>()</a:t>
                      </a:r>
                      <a:endParaRPr lang="en-US" dirty="0"/>
                    </a:p>
                  </a:txBody>
                  <a:tcPr/>
                </a:tc>
                <a:tc>
                  <a:txBody>
                    <a:bodyPr/>
                    <a:lstStyle/>
                    <a:p>
                      <a:r>
                        <a:rPr lang="en-US" sz="1600" dirty="0" err="1" smtClean="0"/>
                        <a:t>hash_fcn</a:t>
                      </a:r>
                      <a:r>
                        <a:rPr lang="en-US" sz="1600" dirty="0" smtClean="0"/>
                        <a:t>()%5</a:t>
                      </a:r>
                      <a:endParaRPr lang="en-US" sz="1600" dirty="0"/>
                    </a:p>
                  </a:txBody>
                  <a:tcPr/>
                </a:tc>
              </a:tr>
              <a:tr h="370840">
                <a:tc>
                  <a:txBody>
                    <a:bodyPr/>
                    <a:lstStyle/>
                    <a:p>
                      <a:r>
                        <a:rPr lang="en-US" sz="1600" dirty="0" smtClean="0">
                          <a:latin typeface="Courier New" pitchFamily="49" charset="0"/>
                          <a:cs typeface="Courier New" pitchFamily="49" charset="0"/>
                        </a:rPr>
                        <a:t>"Tom"</a:t>
                      </a:r>
                      <a:endParaRPr lang="en-US" sz="1600" dirty="0">
                        <a:latin typeface="Courier New" pitchFamily="49" charset="0"/>
                        <a:cs typeface="Courier New" pitchFamily="49" charset="0"/>
                      </a:endParaRPr>
                    </a:p>
                  </a:txBody>
                  <a:tcPr/>
                </a:tc>
                <a:tc>
                  <a:txBody>
                    <a:bodyPr/>
                    <a:lstStyle/>
                    <a:p>
                      <a:r>
                        <a:rPr lang="en-US" dirty="0" smtClean="0"/>
                        <a:t>84274</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"Dick"</a:t>
                      </a:r>
                      <a:endParaRPr lang="en-US" sz="1600" dirty="0">
                        <a:latin typeface="Courier New" pitchFamily="49" charset="0"/>
                        <a:cs typeface="Courier New" pitchFamily="49" charset="0"/>
                      </a:endParaRPr>
                    </a:p>
                  </a:txBody>
                  <a:tcPr/>
                </a:tc>
                <a:tc>
                  <a:txBody>
                    <a:bodyPr/>
                    <a:lstStyle/>
                    <a:p>
                      <a:r>
                        <a:rPr lang="en-US" dirty="0" smtClean="0"/>
                        <a:t>2129869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"Harry"</a:t>
                      </a:r>
                      <a:endParaRPr lang="en-US" sz="1600" dirty="0">
                        <a:latin typeface="Courier New" pitchFamily="49" charset="0"/>
                        <a:cs typeface="Courier New" pitchFamily="49" charset="0"/>
                      </a:endParaRPr>
                    </a:p>
                  </a:txBody>
                  <a:tcPr/>
                </a:tc>
                <a:tc>
                  <a:txBody>
                    <a:bodyPr/>
                    <a:lstStyle/>
                    <a:p>
                      <a:r>
                        <a:rPr lang="en-US" dirty="0" smtClean="0"/>
                        <a:t>69496448</a:t>
                      </a:r>
                      <a:endParaRPr lang="en-US" dirty="0"/>
                    </a:p>
                  </a:txBody>
                  <a:tcPr/>
                </a:tc>
                <a:tc>
                  <a:txBody>
                    <a:bodyPr/>
                    <a:lstStyle/>
                    <a:p>
                      <a:pPr algn="ctr"/>
                      <a:r>
                        <a:rPr lang="en-US" dirty="0" smtClean="0"/>
                        <a:t>3</a:t>
                      </a:r>
                      <a:endParaRPr lang="en-US" dirty="0"/>
                    </a:p>
                  </a:txBody>
                  <a:tcPr/>
                </a:tc>
              </a:tr>
              <a:tr h="370840">
                <a:tc>
                  <a:txBody>
                    <a:bodyPr/>
                    <a:lstStyle/>
                    <a:p>
                      <a:r>
                        <a:rPr lang="en-US" sz="1600" dirty="0" smtClean="0">
                          <a:latin typeface="Courier New" pitchFamily="49" charset="0"/>
                          <a:cs typeface="Courier New" pitchFamily="49" charset="0"/>
                        </a:rPr>
                        <a:t>"Sam"</a:t>
                      </a:r>
                      <a:endParaRPr lang="en-US" sz="1600" dirty="0">
                        <a:latin typeface="Courier New" pitchFamily="49" charset="0"/>
                        <a:cs typeface="Courier New" pitchFamily="49" charset="0"/>
                      </a:endParaRPr>
                    </a:p>
                  </a:txBody>
                  <a:tcPr/>
                </a:tc>
                <a:tc>
                  <a:txBody>
                    <a:bodyPr/>
                    <a:lstStyle/>
                    <a:p>
                      <a:r>
                        <a:rPr lang="en-US" dirty="0" smtClean="0"/>
                        <a:t>82879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"Pete"</a:t>
                      </a:r>
                      <a:endParaRPr lang="en-US" sz="1600" dirty="0">
                        <a:latin typeface="Courier New" pitchFamily="49" charset="0"/>
                        <a:cs typeface="Courier New" pitchFamily="49" charset="0"/>
                      </a:endParaRPr>
                    </a:p>
                  </a:txBody>
                  <a:tcPr/>
                </a:tc>
                <a:tc>
                  <a:txBody>
                    <a:bodyPr/>
                    <a:lstStyle/>
                    <a:p>
                      <a:r>
                        <a:rPr lang="en-US" dirty="0" smtClean="0"/>
                        <a:t>2484038</a:t>
                      </a:r>
                      <a:endParaRPr lang="en-US" dirty="0"/>
                    </a:p>
                  </a:txBody>
                  <a:tcPr/>
                </a:tc>
                <a:tc>
                  <a:txBody>
                    <a:bodyPr/>
                    <a:lstStyle/>
                    <a:p>
                      <a:pPr algn="ctr"/>
                      <a:r>
                        <a:rPr lang="en-US" dirty="0" smtClean="0"/>
                        <a:t>3</a:t>
                      </a:r>
                      <a:endParaRPr lang="en-US" dirty="0"/>
                    </a:p>
                  </a:txBody>
                  <a:tcPr/>
                </a:tc>
              </a:tr>
            </a:tbl>
          </a:graphicData>
        </a:graphic>
      </p:graphicFrame>
      <p:grpSp>
        <p:nvGrpSpPr>
          <p:cNvPr id="89120" name="Group 15"/>
          <p:cNvGrpSpPr>
            <a:grpSpLocks/>
          </p:cNvGrpSpPr>
          <p:nvPr/>
        </p:nvGrpSpPr>
        <p:grpSpPr bwMode="auto">
          <a:xfrm>
            <a:off x="1943100" y="3260725"/>
            <a:ext cx="1584325" cy="1587500"/>
            <a:chOff x="5273854" y="4006334"/>
            <a:chExt cx="1584146" cy="1588532"/>
          </a:xfrm>
        </p:grpSpPr>
        <p:grpSp>
          <p:nvGrpSpPr>
            <p:cNvPr id="89127" name="Group 9"/>
            <p:cNvGrpSpPr>
              <a:grpSpLocks/>
            </p:cNvGrpSpPr>
            <p:nvPr/>
          </p:nvGrpSpPr>
          <p:grpSpPr bwMode="auto">
            <a:xfrm>
              <a:off x="5715000" y="4038600"/>
              <a:ext cx="1143000" cy="1524000"/>
              <a:chOff x="4343400" y="4343400"/>
              <a:chExt cx="1143000" cy="1524000"/>
            </a:xfrm>
          </p:grpSpPr>
          <p:sp>
            <p:nvSpPr>
              <p:cNvPr id="5" name="Rectangle 4"/>
              <p:cNvSpPr/>
              <p:nvPr/>
            </p:nvSpPr>
            <p:spPr>
              <a:xfrm>
                <a:off x="4343529" y="4342905"/>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6" name="Rectangle 5"/>
              <p:cNvSpPr/>
              <p:nvPr/>
            </p:nvSpPr>
            <p:spPr>
              <a:xfrm>
                <a:off x="4343529" y="4647903"/>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7" name="Rectangle 6"/>
              <p:cNvSpPr/>
              <p:nvPr/>
            </p:nvSpPr>
            <p:spPr>
              <a:xfrm>
                <a:off x="4343529" y="4952901"/>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8" name="Rectangle 7"/>
              <p:cNvSpPr/>
              <p:nvPr/>
            </p:nvSpPr>
            <p:spPr>
              <a:xfrm>
                <a:off x="4343529" y="5257899"/>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9" name="Rectangle 8"/>
              <p:cNvSpPr/>
              <p:nvPr/>
            </p:nvSpPr>
            <p:spPr>
              <a:xfrm>
                <a:off x="4343529" y="5562897"/>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grpSp>
        <p:sp>
          <p:nvSpPr>
            <p:cNvPr id="89128" name="TextBox 10"/>
            <p:cNvSpPr txBox="1">
              <a:spLocks noChangeArrowheads="1"/>
            </p:cNvSpPr>
            <p:nvPr/>
          </p:nvSpPr>
          <p:spPr bwMode="auto">
            <a:xfrm>
              <a:off x="5273854" y="4006334"/>
              <a:ext cx="441146" cy="369332"/>
            </a:xfrm>
            <a:prstGeom prst="rect">
              <a:avLst/>
            </a:prstGeom>
            <a:noFill/>
            <a:ln w="9525">
              <a:noFill/>
              <a:miter lim="800000"/>
              <a:headEnd/>
              <a:tailEnd/>
            </a:ln>
          </p:spPr>
          <p:txBody>
            <a:bodyPr wrap="none">
              <a:spAutoFit/>
            </a:bodyPr>
            <a:lstStyle/>
            <a:p>
              <a:r>
                <a:rPr lang="en-US"/>
                <a:t>[0]</a:t>
              </a:r>
            </a:p>
          </p:txBody>
        </p:sp>
        <p:sp>
          <p:nvSpPr>
            <p:cNvPr id="89129" name="TextBox 11"/>
            <p:cNvSpPr txBox="1">
              <a:spLocks noChangeArrowheads="1"/>
            </p:cNvSpPr>
            <p:nvPr/>
          </p:nvSpPr>
          <p:spPr bwMode="auto">
            <a:xfrm>
              <a:off x="5273854" y="4311134"/>
              <a:ext cx="441146" cy="369332"/>
            </a:xfrm>
            <a:prstGeom prst="rect">
              <a:avLst/>
            </a:prstGeom>
            <a:noFill/>
            <a:ln w="9525">
              <a:noFill/>
              <a:miter lim="800000"/>
              <a:headEnd/>
              <a:tailEnd/>
            </a:ln>
          </p:spPr>
          <p:txBody>
            <a:bodyPr wrap="none">
              <a:spAutoFit/>
            </a:bodyPr>
            <a:lstStyle/>
            <a:p>
              <a:r>
                <a:rPr lang="en-US"/>
                <a:t>[1]</a:t>
              </a:r>
            </a:p>
          </p:txBody>
        </p:sp>
        <p:sp>
          <p:nvSpPr>
            <p:cNvPr id="89130" name="TextBox 12"/>
            <p:cNvSpPr txBox="1">
              <a:spLocks noChangeArrowheads="1"/>
            </p:cNvSpPr>
            <p:nvPr/>
          </p:nvSpPr>
          <p:spPr bwMode="auto">
            <a:xfrm>
              <a:off x="5273854" y="4615934"/>
              <a:ext cx="441146" cy="369332"/>
            </a:xfrm>
            <a:prstGeom prst="rect">
              <a:avLst/>
            </a:prstGeom>
            <a:noFill/>
            <a:ln w="9525">
              <a:noFill/>
              <a:miter lim="800000"/>
              <a:headEnd/>
              <a:tailEnd/>
            </a:ln>
          </p:spPr>
          <p:txBody>
            <a:bodyPr wrap="none">
              <a:spAutoFit/>
            </a:bodyPr>
            <a:lstStyle/>
            <a:p>
              <a:r>
                <a:rPr lang="en-US"/>
                <a:t>[2]</a:t>
              </a:r>
            </a:p>
          </p:txBody>
        </p:sp>
        <p:sp>
          <p:nvSpPr>
            <p:cNvPr id="89131" name="TextBox 13"/>
            <p:cNvSpPr txBox="1">
              <a:spLocks noChangeArrowheads="1"/>
            </p:cNvSpPr>
            <p:nvPr/>
          </p:nvSpPr>
          <p:spPr bwMode="auto">
            <a:xfrm>
              <a:off x="5273854" y="4920734"/>
              <a:ext cx="441146" cy="369332"/>
            </a:xfrm>
            <a:prstGeom prst="rect">
              <a:avLst/>
            </a:prstGeom>
            <a:noFill/>
            <a:ln w="9525">
              <a:noFill/>
              <a:miter lim="800000"/>
              <a:headEnd/>
              <a:tailEnd/>
            </a:ln>
          </p:spPr>
          <p:txBody>
            <a:bodyPr wrap="none">
              <a:spAutoFit/>
            </a:bodyPr>
            <a:lstStyle/>
            <a:p>
              <a:r>
                <a:rPr lang="en-US"/>
                <a:t>[3]</a:t>
              </a:r>
            </a:p>
          </p:txBody>
        </p:sp>
        <p:sp>
          <p:nvSpPr>
            <p:cNvPr id="89132" name="TextBox 14"/>
            <p:cNvSpPr txBox="1">
              <a:spLocks noChangeArrowheads="1"/>
            </p:cNvSpPr>
            <p:nvPr/>
          </p:nvSpPr>
          <p:spPr bwMode="auto">
            <a:xfrm>
              <a:off x="5273854" y="5225534"/>
              <a:ext cx="441146" cy="369332"/>
            </a:xfrm>
            <a:prstGeom prst="rect">
              <a:avLst/>
            </a:prstGeom>
            <a:noFill/>
            <a:ln w="9525">
              <a:noFill/>
              <a:miter lim="800000"/>
              <a:headEnd/>
              <a:tailEnd/>
            </a:ln>
          </p:spPr>
          <p:txBody>
            <a:bodyPr wrap="none">
              <a:spAutoFit/>
            </a:bodyPr>
            <a:lstStyle/>
            <a:p>
              <a:r>
                <a:rPr lang="en-US"/>
                <a:t>[4]</a:t>
              </a:r>
            </a:p>
          </p:txBody>
        </p:sp>
      </p:grpSp>
      <p:sp>
        <p:nvSpPr>
          <p:cNvPr id="89121" name="TextBox 16"/>
          <p:cNvSpPr txBox="1">
            <a:spLocks noChangeArrowheads="1"/>
          </p:cNvSpPr>
          <p:nvPr/>
        </p:nvSpPr>
        <p:spPr bwMode="auto">
          <a:xfrm>
            <a:off x="2449513" y="4175125"/>
            <a:ext cx="874712"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Harry</a:t>
            </a:r>
          </a:p>
        </p:txBody>
      </p:sp>
      <p:sp>
        <p:nvSpPr>
          <p:cNvPr id="19" name="TextBox 18"/>
          <p:cNvSpPr txBox="1">
            <a:spLocks noChangeArrowheads="1"/>
          </p:cNvSpPr>
          <p:nvPr/>
        </p:nvSpPr>
        <p:spPr bwMode="auto">
          <a:xfrm>
            <a:off x="1344613" y="4479925"/>
            <a:ext cx="598487"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Sam</a:t>
            </a:r>
          </a:p>
        </p:txBody>
      </p:sp>
      <p:sp>
        <p:nvSpPr>
          <p:cNvPr id="20" name="TextBox 19"/>
          <p:cNvSpPr txBox="1">
            <a:spLocks noChangeArrowheads="1"/>
          </p:cNvSpPr>
          <p:nvPr/>
        </p:nvSpPr>
        <p:spPr bwMode="auto">
          <a:xfrm>
            <a:off x="2970213" y="1949450"/>
            <a:ext cx="598487"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Sam</a:t>
            </a:r>
          </a:p>
        </p:txBody>
      </p:sp>
      <p:sp>
        <p:nvSpPr>
          <p:cNvPr id="89124" name="TextBox 20"/>
          <p:cNvSpPr txBox="1">
            <a:spLocks noChangeArrowheads="1"/>
          </p:cNvSpPr>
          <p:nvPr/>
        </p:nvSpPr>
        <p:spPr bwMode="auto">
          <a:xfrm>
            <a:off x="3527425" y="1949450"/>
            <a:ext cx="736600"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Pete</a:t>
            </a:r>
          </a:p>
        </p:txBody>
      </p:sp>
      <p:sp>
        <p:nvSpPr>
          <p:cNvPr id="89125" name="TextBox 21"/>
          <p:cNvSpPr txBox="1">
            <a:spLocks noChangeArrowheads="1"/>
          </p:cNvSpPr>
          <p:nvPr/>
        </p:nvSpPr>
        <p:spPr bwMode="auto">
          <a:xfrm>
            <a:off x="2587625" y="4479925"/>
            <a:ext cx="598488"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Tom</a:t>
            </a:r>
          </a:p>
        </p:txBody>
      </p:sp>
      <p:sp>
        <p:nvSpPr>
          <p:cNvPr id="89126" name="TextBox 22"/>
          <p:cNvSpPr txBox="1">
            <a:spLocks noChangeArrowheads="1"/>
          </p:cNvSpPr>
          <p:nvPr/>
        </p:nvSpPr>
        <p:spPr bwMode="auto">
          <a:xfrm>
            <a:off x="2587625" y="3260725"/>
            <a:ext cx="736600"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Dick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path" presetSubtype="0" accel="50000" decel="50000" fill="hold" grpId="0" nodeType="withEffect">
                                  <p:stCondLst>
                                    <p:cond delay="0"/>
                                  </p:stCondLst>
                                  <p:childTnLst>
                                    <p:animMotion origin="layout" path="M -0.01129 -0.00925 L -0.08178 0.07077 C -0.09653 0.08742 -0.11407 0.11633 -0.12952 0.14986 C -0.14688 0.1871 -0.15764 0.21948 -0.16216 0.24492 L -0.18438 0.36564 " pathEditMode="relative" rAng="1898738" ptsTypes="FffFF">
                                      <p:cBhvr>
                                        <p:cTn id="6" dur="2000" fill="hold"/>
                                        <p:tgtEl>
                                          <p:spTgt spid="20"/>
                                        </p:tgtEl>
                                        <p:attrNameLst>
                                          <p:attrName>ppt_x</p:attrName>
                                          <p:attrName>ppt_y</p:attrName>
                                        </p:attrNameLst>
                                      </p:cBhvr>
                                      <p:rCtr x="-10278" y="17414"/>
                                    </p:animMotion>
                                  </p:childTnLst>
                                  <p:subTnLst>
                                    <p:set>
                                      <p:cBhvr override="childStyle">
                                        <p:cTn dur="1" fill="hold" display="0" masterRel="sameClick" afterEffect="1">
                                          <p:stCondLst>
                                            <p:cond evt="end" delay="0">
                                              <p:tn val="5"/>
                                            </p:cond>
                                          </p:stCondLst>
                                        </p:cTn>
                                        <p:tgtEl>
                                          <p:spTgt spid="20"/>
                                        </p:tgtEl>
                                        <p:attrNameLst>
                                          <p:attrName>style.visibility</p:attrName>
                                        </p:attrNameLst>
                                      </p:cBhvr>
                                      <p:to>
                                        <p:strVal val="hidden"/>
                                      </p:to>
                                    </p:set>
                                  </p:sub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Hash Code Insertion Example (cont.)</a:t>
            </a:r>
            <a:endParaRPr lang="en-US" dirty="0"/>
          </a:p>
        </p:txBody>
      </p:sp>
      <p:graphicFrame>
        <p:nvGraphicFramePr>
          <p:cNvPr id="4" name="Table 3"/>
          <p:cNvGraphicFramePr>
            <a:graphicFrameLocks noGrp="1"/>
          </p:cNvGraphicFramePr>
          <p:nvPr/>
        </p:nvGraphicFramePr>
        <p:xfrm>
          <a:off x="4800600" y="1822450"/>
          <a:ext cx="4053841" cy="2219960"/>
        </p:xfrm>
        <a:graphic>
          <a:graphicData uri="http://schemas.openxmlformats.org/drawingml/2006/table">
            <a:tbl>
              <a:tblPr firstRow="1">
                <a:tableStyleId>{5C22544A-7EE6-4342-B048-85BDC9FD1C3A}</a:tableStyleId>
              </a:tblPr>
              <a:tblGrid>
                <a:gridCol w="1160780"/>
                <a:gridCol w="1305243"/>
                <a:gridCol w="1587818"/>
              </a:tblGrid>
              <a:tr h="287843">
                <a:tc>
                  <a:txBody>
                    <a:bodyPr/>
                    <a:lstStyle/>
                    <a:p>
                      <a:r>
                        <a:rPr lang="en-US" dirty="0" smtClean="0"/>
                        <a:t>Name</a:t>
                      </a:r>
                      <a:endParaRPr lang="en-US" dirty="0"/>
                    </a:p>
                  </a:txBody>
                  <a:tcPr/>
                </a:tc>
                <a:tc>
                  <a:txBody>
                    <a:bodyPr/>
                    <a:lstStyle/>
                    <a:p>
                      <a:r>
                        <a:rPr lang="en-US" dirty="0" err="1" smtClean="0"/>
                        <a:t>hash_fcn</a:t>
                      </a:r>
                      <a:r>
                        <a:rPr lang="en-US" dirty="0" smtClean="0"/>
                        <a:t>()</a:t>
                      </a:r>
                      <a:endParaRPr lang="en-US" dirty="0"/>
                    </a:p>
                  </a:txBody>
                  <a:tcPr/>
                </a:tc>
                <a:tc>
                  <a:txBody>
                    <a:bodyPr/>
                    <a:lstStyle/>
                    <a:p>
                      <a:r>
                        <a:rPr lang="en-US" sz="1600" dirty="0" err="1" smtClean="0"/>
                        <a:t>hash_fcn</a:t>
                      </a:r>
                      <a:r>
                        <a:rPr lang="en-US" sz="1600" dirty="0" smtClean="0"/>
                        <a:t>()%5</a:t>
                      </a:r>
                      <a:endParaRPr lang="en-US" sz="1600" dirty="0"/>
                    </a:p>
                  </a:txBody>
                  <a:tcPr/>
                </a:tc>
              </a:tr>
              <a:tr h="370840">
                <a:tc>
                  <a:txBody>
                    <a:bodyPr/>
                    <a:lstStyle/>
                    <a:p>
                      <a:r>
                        <a:rPr lang="en-US" sz="1600" dirty="0" smtClean="0">
                          <a:latin typeface="Courier New" pitchFamily="49" charset="0"/>
                          <a:cs typeface="Courier New" pitchFamily="49" charset="0"/>
                        </a:rPr>
                        <a:t>"Tom"</a:t>
                      </a:r>
                      <a:endParaRPr lang="en-US" sz="1600" dirty="0">
                        <a:latin typeface="Courier New" pitchFamily="49" charset="0"/>
                        <a:cs typeface="Courier New" pitchFamily="49" charset="0"/>
                      </a:endParaRPr>
                    </a:p>
                  </a:txBody>
                  <a:tcPr/>
                </a:tc>
                <a:tc>
                  <a:txBody>
                    <a:bodyPr/>
                    <a:lstStyle/>
                    <a:p>
                      <a:r>
                        <a:rPr lang="en-US" dirty="0" smtClean="0"/>
                        <a:t>84274</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"Dick"</a:t>
                      </a:r>
                      <a:endParaRPr lang="en-US" sz="1600" dirty="0">
                        <a:latin typeface="Courier New" pitchFamily="49" charset="0"/>
                        <a:cs typeface="Courier New" pitchFamily="49" charset="0"/>
                      </a:endParaRPr>
                    </a:p>
                  </a:txBody>
                  <a:tcPr/>
                </a:tc>
                <a:tc>
                  <a:txBody>
                    <a:bodyPr/>
                    <a:lstStyle/>
                    <a:p>
                      <a:r>
                        <a:rPr lang="en-US" dirty="0" smtClean="0"/>
                        <a:t>2129869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"Harry"</a:t>
                      </a:r>
                      <a:endParaRPr lang="en-US" sz="1600" dirty="0">
                        <a:latin typeface="Courier New" pitchFamily="49" charset="0"/>
                        <a:cs typeface="Courier New" pitchFamily="49" charset="0"/>
                      </a:endParaRPr>
                    </a:p>
                  </a:txBody>
                  <a:tcPr/>
                </a:tc>
                <a:tc>
                  <a:txBody>
                    <a:bodyPr/>
                    <a:lstStyle/>
                    <a:p>
                      <a:r>
                        <a:rPr lang="en-US" dirty="0" smtClean="0"/>
                        <a:t>69496448</a:t>
                      </a:r>
                      <a:endParaRPr lang="en-US" dirty="0"/>
                    </a:p>
                  </a:txBody>
                  <a:tcPr/>
                </a:tc>
                <a:tc>
                  <a:txBody>
                    <a:bodyPr/>
                    <a:lstStyle/>
                    <a:p>
                      <a:pPr algn="ctr"/>
                      <a:r>
                        <a:rPr lang="en-US" dirty="0" smtClean="0"/>
                        <a:t>3</a:t>
                      </a:r>
                      <a:endParaRPr lang="en-US" dirty="0"/>
                    </a:p>
                  </a:txBody>
                  <a:tcPr/>
                </a:tc>
              </a:tr>
              <a:tr h="370840">
                <a:tc>
                  <a:txBody>
                    <a:bodyPr/>
                    <a:lstStyle/>
                    <a:p>
                      <a:r>
                        <a:rPr lang="en-US" sz="1600" dirty="0" smtClean="0">
                          <a:latin typeface="Courier New" pitchFamily="49" charset="0"/>
                          <a:cs typeface="Courier New" pitchFamily="49" charset="0"/>
                        </a:rPr>
                        <a:t>"Sam"</a:t>
                      </a:r>
                      <a:endParaRPr lang="en-US" sz="1600" dirty="0">
                        <a:latin typeface="Courier New" pitchFamily="49" charset="0"/>
                        <a:cs typeface="Courier New" pitchFamily="49" charset="0"/>
                      </a:endParaRPr>
                    </a:p>
                  </a:txBody>
                  <a:tcPr/>
                </a:tc>
                <a:tc>
                  <a:txBody>
                    <a:bodyPr/>
                    <a:lstStyle/>
                    <a:p>
                      <a:r>
                        <a:rPr lang="en-US" dirty="0" smtClean="0"/>
                        <a:t>82879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"Pete"</a:t>
                      </a:r>
                      <a:endParaRPr lang="en-US" sz="1600" dirty="0">
                        <a:latin typeface="Courier New" pitchFamily="49" charset="0"/>
                        <a:cs typeface="Courier New" pitchFamily="49" charset="0"/>
                      </a:endParaRPr>
                    </a:p>
                  </a:txBody>
                  <a:tcPr/>
                </a:tc>
                <a:tc>
                  <a:txBody>
                    <a:bodyPr/>
                    <a:lstStyle/>
                    <a:p>
                      <a:r>
                        <a:rPr lang="en-US" dirty="0" smtClean="0"/>
                        <a:t>2484038</a:t>
                      </a:r>
                      <a:endParaRPr lang="en-US" dirty="0"/>
                    </a:p>
                  </a:txBody>
                  <a:tcPr/>
                </a:tc>
                <a:tc>
                  <a:txBody>
                    <a:bodyPr/>
                    <a:lstStyle/>
                    <a:p>
                      <a:pPr algn="ctr"/>
                      <a:r>
                        <a:rPr lang="en-US" dirty="0" smtClean="0"/>
                        <a:t>3</a:t>
                      </a:r>
                      <a:endParaRPr lang="en-US" dirty="0"/>
                    </a:p>
                  </a:txBody>
                  <a:tcPr/>
                </a:tc>
              </a:tr>
            </a:tbl>
          </a:graphicData>
        </a:graphic>
      </p:graphicFrame>
      <p:grpSp>
        <p:nvGrpSpPr>
          <p:cNvPr id="90144" name="Group 15"/>
          <p:cNvGrpSpPr>
            <a:grpSpLocks/>
          </p:cNvGrpSpPr>
          <p:nvPr/>
        </p:nvGrpSpPr>
        <p:grpSpPr bwMode="auto">
          <a:xfrm>
            <a:off x="1943100" y="3260725"/>
            <a:ext cx="1584325" cy="1587500"/>
            <a:chOff x="5273854" y="4006334"/>
            <a:chExt cx="1584146" cy="1588532"/>
          </a:xfrm>
        </p:grpSpPr>
        <p:grpSp>
          <p:nvGrpSpPr>
            <p:cNvPr id="90151" name="Group 9"/>
            <p:cNvGrpSpPr>
              <a:grpSpLocks/>
            </p:cNvGrpSpPr>
            <p:nvPr/>
          </p:nvGrpSpPr>
          <p:grpSpPr bwMode="auto">
            <a:xfrm>
              <a:off x="5715000" y="4038600"/>
              <a:ext cx="1143000" cy="1524000"/>
              <a:chOff x="4343400" y="4343400"/>
              <a:chExt cx="1143000" cy="1524000"/>
            </a:xfrm>
          </p:grpSpPr>
          <p:sp>
            <p:nvSpPr>
              <p:cNvPr id="5" name="Rectangle 4"/>
              <p:cNvSpPr/>
              <p:nvPr/>
            </p:nvSpPr>
            <p:spPr>
              <a:xfrm>
                <a:off x="4343529" y="4342905"/>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6" name="Rectangle 5"/>
              <p:cNvSpPr/>
              <p:nvPr/>
            </p:nvSpPr>
            <p:spPr>
              <a:xfrm>
                <a:off x="4343529" y="4647903"/>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7" name="Rectangle 6"/>
              <p:cNvSpPr/>
              <p:nvPr/>
            </p:nvSpPr>
            <p:spPr>
              <a:xfrm>
                <a:off x="4343529" y="4952901"/>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8" name="Rectangle 7"/>
              <p:cNvSpPr/>
              <p:nvPr/>
            </p:nvSpPr>
            <p:spPr>
              <a:xfrm>
                <a:off x="4343529" y="5257899"/>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9" name="Rectangle 8"/>
              <p:cNvSpPr/>
              <p:nvPr/>
            </p:nvSpPr>
            <p:spPr>
              <a:xfrm>
                <a:off x="4343529" y="5562897"/>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grpSp>
        <p:sp>
          <p:nvSpPr>
            <p:cNvPr id="90152" name="TextBox 10"/>
            <p:cNvSpPr txBox="1">
              <a:spLocks noChangeArrowheads="1"/>
            </p:cNvSpPr>
            <p:nvPr/>
          </p:nvSpPr>
          <p:spPr bwMode="auto">
            <a:xfrm>
              <a:off x="5273854" y="4006334"/>
              <a:ext cx="441146" cy="369332"/>
            </a:xfrm>
            <a:prstGeom prst="rect">
              <a:avLst/>
            </a:prstGeom>
            <a:noFill/>
            <a:ln w="9525">
              <a:noFill/>
              <a:miter lim="800000"/>
              <a:headEnd/>
              <a:tailEnd/>
            </a:ln>
          </p:spPr>
          <p:txBody>
            <a:bodyPr wrap="none">
              <a:spAutoFit/>
            </a:bodyPr>
            <a:lstStyle/>
            <a:p>
              <a:r>
                <a:rPr lang="en-US"/>
                <a:t>[0]</a:t>
              </a:r>
            </a:p>
          </p:txBody>
        </p:sp>
        <p:sp>
          <p:nvSpPr>
            <p:cNvPr id="90153" name="TextBox 11"/>
            <p:cNvSpPr txBox="1">
              <a:spLocks noChangeArrowheads="1"/>
            </p:cNvSpPr>
            <p:nvPr/>
          </p:nvSpPr>
          <p:spPr bwMode="auto">
            <a:xfrm>
              <a:off x="5273854" y="4311134"/>
              <a:ext cx="441146" cy="369332"/>
            </a:xfrm>
            <a:prstGeom prst="rect">
              <a:avLst/>
            </a:prstGeom>
            <a:noFill/>
            <a:ln w="9525">
              <a:noFill/>
              <a:miter lim="800000"/>
              <a:headEnd/>
              <a:tailEnd/>
            </a:ln>
          </p:spPr>
          <p:txBody>
            <a:bodyPr wrap="none">
              <a:spAutoFit/>
            </a:bodyPr>
            <a:lstStyle/>
            <a:p>
              <a:r>
                <a:rPr lang="en-US"/>
                <a:t>[1]</a:t>
              </a:r>
            </a:p>
          </p:txBody>
        </p:sp>
        <p:sp>
          <p:nvSpPr>
            <p:cNvPr id="90154" name="TextBox 12"/>
            <p:cNvSpPr txBox="1">
              <a:spLocks noChangeArrowheads="1"/>
            </p:cNvSpPr>
            <p:nvPr/>
          </p:nvSpPr>
          <p:spPr bwMode="auto">
            <a:xfrm>
              <a:off x="5273854" y="4615934"/>
              <a:ext cx="441146" cy="369332"/>
            </a:xfrm>
            <a:prstGeom prst="rect">
              <a:avLst/>
            </a:prstGeom>
            <a:noFill/>
            <a:ln w="9525">
              <a:noFill/>
              <a:miter lim="800000"/>
              <a:headEnd/>
              <a:tailEnd/>
            </a:ln>
          </p:spPr>
          <p:txBody>
            <a:bodyPr wrap="none">
              <a:spAutoFit/>
            </a:bodyPr>
            <a:lstStyle/>
            <a:p>
              <a:r>
                <a:rPr lang="en-US"/>
                <a:t>[2]</a:t>
              </a:r>
            </a:p>
          </p:txBody>
        </p:sp>
        <p:sp>
          <p:nvSpPr>
            <p:cNvPr id="90155" name="TextBox 13"/>
            <p:cNvSpPr txBox="1">
              <a:spLocks noChangeArrowheads="1"/>
            </p:cNvSpPr>
            <p:nvPr/>
          </p:nvSpPr>
          <p:spPr bwMode="auto">
            <a:xfrm>
              <a:off x="5273854" y="4920734"/>
              <a:ext cx="441146" cy="369332"/>
            </a:xfrm>
            <a:prstGeom prst="rect">
              <a:avLst/>
            </a:prstGeom>
            <a:noFill/>
            <a:ln w="9525">
              <a:noFill/>
              <a:miter lim="800000"/>
              <a:headEnd/>
              <a:tailEnd/>
            </a:ln>
          </p:spPr>
          <p:txBody>
            <a:bodyPr wrap="none">
              <a:spAutoFit/>
            </a:bodyPr>
            <a:lstStyle/>
            <a:p>
              <a:r>
                <a:rPr lang="en-US"/>
                <a:t>[3]</a:t>
              </a:r>
            </a:p>
          </p:txBody>
        </p:sp>
        <p:sp>
          <p:nvSpPr>
            <p:cNvPr id="90156" name="TextBox 14"/>
            <p:cNvSpPr txBox="1">
              <a:spLocks noChangeArrowheads="1"/>
            </p:cNvSpPr>
            <p:nvPr/>
          </p:nvSpPr>
          <p:spPr bwMode="auto">
            <a:xfrm>
              <a:off x="5273854" y="5225534"/>
              <a:ext cx="441146" cy="369332"/>
            </a:xfrm>
            <a:prstGeom prst="rect">
              <a:avLst/>
            </a:prstGeom>
            <a:noFill/>
            <a:ln w="9525">
              <a:noFill/>
              <a:miter lim="800000"/>
              <a:headEnd/>
              <a:tailEnd/>
            </a:ln>
          </p:spPr>
          <p:txBody>
            <a:bodyPr wrap="none">
              <a:spAutoFit/>
            </a:bodyPr>
            <a:lstStyle/>
            <a:p>
              <a:r>
                <a:rPr lang="en-US"/>
                <a:t>[4]</a:t>
              </a:r>
            </a:p>
          </p:txBody>
        </p:sp>
      </p:grpSp>
      <p:sp>
        <p:nvSpPr>
          <p:cNvPr id="90145" name="TextBox 16"/>
          <p:cNvSpPr txBox="1">
            <a:spLocks noChangeArrowheads="1"/>
          </p:cNvSpPr>
          <p:nvPr/>
        </p:nvSpPr>
        <p:spPr bwMode="auto">
          <a:xfrm>
            <a:off x="2449513" y="4175125"/>
            <a:ext cx="874712"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Harry</a:t>
            </a:r>
          </a:p>
        </p:txBody>
      </p:sp>
      <p:sp>
        <p:nvSpPr>
          <p:cNvPr id="19" name="TextBox 18"/>
          <p:cNvSpPr txBox="1">
            <a:spLocks noChangeArrowheads="1"/>
          </p:cNvSpPr>
          <p:nvPr/>
        </p:nvSpPr>
        <p:spPr bwMode="auto">
          <a:xfrm>
            <a:off x="1344613" y="4479925"/>
            <a:ext cx="598487"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Sam</a:t>
            </a:r>
          </a:p>
        </p:txBody>
      </p:sp>
      <p:sp>
        <p:nvSpPr>
          <p:cNvPr id="90147" name="TextBox 20"/>
          <p:cNvSpPr txBox="1">
            <a:spLocks noChangeArrowheads="1"/>
          </p:cNvSpPr>
          <p:nvPr/>
        </p:nvSpPr>
        <p:spPr bwMode="auto">
          <a:xfrm>
            <a:off x="3527425" y="1949450"/>
            <a:ext cx="736600"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Pete</a:t>
            </a:r>
          </a:p>
        </p:txBody>
      </p:sp>
      <p:sp>
        <p:nvSpPr>
          <p:cNvPr id="90148" name="TextBox 21"/>
          <p:cNvSpPr txBox="1">
            <a:spLocks noChangeArrowheads="1"/>
          </p:cNvSpPr>
          <p:nvPr/>
        </p:nvSpPr>
        <p:spPr bwMode="auto">
          <a:xfrm>
            <a:off x="2587625" y="4479925"/>
            <a:ext cx="598488"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Tom</a:t>
            </a:r>
          </a:p>
        </p:txBody>
      </p:sp>
      <p:sp>
        <p:nvSpPr>
          <p:cNvPr id="90149" name="TextBox 22"/>
          <p:cNvSpPr txBox="1">
            <a:spLocks noChangeArrowheads="1"/>
          </p:cNvSpPr>
          <p:nvPr/>
        </p:nvSpPr>
        <p:spPr bwMode="auto">
          <a:xfrm>
            <a:off x="2587625" y="3260725"/>
            <a:ext cx="736600"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Dick</a:t>
            </a:r>
          </a:p>
        </p:txBody>
      </p:sp>
      <p:sp>
        <p:nvSpPr>
          <p:cNvPr id="24" name="TextBox 23"/>
          <p:cNvSpPr txBox="1">
            <a:spLocks noChangeArrowheads="1"/>
          </p:cNvSpPr>
          <p:nvPr/>
        </p:nvSpPr>
        <p:spPr bwMode="auto">
          <a:xfrm>
            <a:off x="1344613" y="3260725"/>
            <a:ext cx="598487"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Sam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path" presetSubtype="0" accel="50000" decel="50000" fill="hold" grpId="0" nodeType="withEffect">
                                  <p:stCondLst>
                                    <p:cond delay="0"/>
                                  </p:stCondLst>
                                  <p:childTnLst>
                                    <p:animMotion origin="layout" path="M 2.5E-6 -3.45976E-6 L -0.03993 -0.04532 C -0.04896 -0.05481 -0.054 -0.06891 -0.054 -0.08372 C -0.054 -0.1006 -0.04896 -0.11424 -0.03993 -0.12372 L 2.5E-6 -0.16882 " pathEditMode="relative" rAng="0" ptsTypes="FffFF">
                                      <p:cBhvr>
                                        <p:cTn id="6" dur="2000" fill="hold"/>
                                        <p:tgtEl>
                                          <p:spTgt spid="19"/>
                                        </p:tgtEl>
                                        <p:attrNameLst>
                                          <p:attrName>ppt_x</p:attrName>
                                          <p:attrName>ppt_y</p:attrName>
                                        </p:attrNameLst>
                                      </p:cBhvr>
                                      <p:rCtr x="-2708" y="-8441"/>
                                    </p:animMotion>
                                  </p:childTnLst>
                                  <p:subTnLst>
                                    <p:set>
                                      <p:cBhvr override="childStyle">
                                        <p:cTn dur="1" fill="hold" display="0" masterRel="sameClick" afterEffect="1">
                                          <p:stCondLst>
                                            <p:cond evt="end" delay="0">
                                              <p:tn val="5"/>
                                            </p:cond>
                                          </p:stCondLst>
                                        </p:cTn>
                                        <p:tgtEl>
                                          <p:spTgt spid="19"/>
                                        </p:tgtEl>
                                        <p:attrNameLst>
                                          <p:attrName>style.visibility</p:attrName>
                                        </p:attrNameLst>
                                      </p:cBhvr>
                                      <p:to>
                                        <p:strVal val="hidden"/>
                                      </p:to>
                                    </p:set>
                                  </p:sub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Hash Code Insertion Example (cont.)</a:t>
            </a:r>
            <a:endParaRPr lang="en-US" dirty="0"/>
          </a:p>
        </p:txBody>
      </p:sp>
      <p:graphicFrame>
        <p:nvGraphicFramePr>
          <p:cNvPr id="4" name="Table 3"/>
          <p:cNvGraphicFramePr>
            <a:graphicFrameLocks noGrp="1"/>
          </p:cNvGraphicFramePr>
          <p:nvPr/>
        </p:nvGraphicFramePr>
        <p:xfrm>
          <a:off x="4800600" y="1822450"/>
          <a:ext cx="4053841" cy="2219960"/>
        </p:xfrm>
        <a:graphic>
          <a:graphicData uri="http://schemas.openxmlformats.org/drawingml/2006/table">
            <a:tbl>
              <a:tblPr firstRow="1">
                <a:tableStyleId>{5C22544A-7EE6-4342-B048-85BDC9FD1C3A}</a:tableStyleId>
              </a:tblPr>
              <a:tblGrid>
                <a:gridCol w="1160780"/>
                <a:gridCol w="1305243"/>
                <a:gridCol w="1587818"/>
              </a:tblGrid>
              <a:tr h="287843">
                <a:tc>
                  <a:txBody>
                    <a:bodyPr/>
                    <a:lstStyle/>
                    <a:p>
                      <a:r>
                        <a:rPr lang="en-US" dirty="0" smtClean="0"/>
                        <a:t>Name</a:t>
                      </a:r>
                      <a:endParaRPr lang="en-US" dirty="0"/>
                    </a:p>
                  </a:txBody>
                  <a:tcPr/>
                </a:tc>
                <a:tc>
                  <a:txBody>
                    <a:bodyPr/>
                    <a:lstStyle/>
                    <a:p>
                      <a:r>
                        <a:rPr lang="en-US" dirty="0" err="1" smtClean="0"/>
                        <a:t>hash_fcn</a:t>
                      </a:r>
                      <a:r>
                        <a:rPr lang="en-US" dirty="0" smtClean="0"/>
                        <a:t>()</a:t>
                      </a:r>
                      <a:endParaRPr lang="en-US" dirty="0"/>
                    </a:p>
                  </a:txBody>
                  <a:tcPr/>
                </a:tc>
                <a:tc>
                  <a:txBody>
                    <a:bodyPr/>
                    <a:lstStyle/>
                    <a:p>
                      <a:r>
                        <a:rPr lang="en-US" sz="1600" dirty="0" err="1" smtClean="0"/>
                        <a:t>hash_fcn</a:t>
                      </a:r>
                      <a:r>
                        <a:rPr lang="en-US" sz="1600" dirty="0" smtClean="0"/>
                        <a:t>()%5</a:t>
                      </a:r>
                      <a:endParaRPr lang="en-US" sz="1600" dirty="0"/>
                    </a:p>
                  </a:txBody>
                  <a:tcPr/>
                </a:tc>
              </a:tr>
              <a:tr h="370840">
                <a:tc>
                  <a:txBody>
                    <a:bodyPr/>
                    <a:lstStyle/>
                    <a:p>
                      <a:r>
                        <a:rPr lang="en-US" sz="1600" dirty="0" smtClean="0">
                          <a:latin typeface="Courier New" pitchFamily="49" charset="0"/>
                          <a:cs typeface="Courier New" pitchFamily="49" charset="0"/>
                        </a:rPr>
                        <a:t>"Tom"</a:t>
                      </a:r>
                      <a:endParaRPr lang="en-US" sz="1600" dirty="0">
                        <a:latin typeface="Courier New" pitchFamily="49" charset="0"/>
                        <a:cs typeface="Courier New" pitchFamily="49" charset="0"/>
                      </a:endParaRPr>
                    </a:p>
                  </a:txBody>
                  <a:tcPr/>
                </a:tc>
                <a:tc>
                  <a:txBody>
                    <a:bodyPr/>
                    <a:lstStyle/>
                    <a:p>
                      <a:r>
                        <a:rPr lang="en-US" dirty="0" smtClean="0"/>
                        <a:t>84274</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"Dick"</a:t>
                      </a:r>
                      <a:endParaRPr lang="en-US" sz="1600" dirty="0">
                        <a:latin typeface="Courier New" pitchFamily="49" charset="0"/>
                        <a:cs typeface="Courier New" pitchFamily="49" charset="0"/>
                      </a:endParaRPr>
                    </a:p>
                  </a:txBody>
                  <a:tcPr/>
                </a:tc>
                <a:tc>
                  <a:txBody>
                    <a:bodyPr/>
                    <a:lstStyle/>
                    <a:p>
                      <a:r>
                        <a:rPr lang="en-US" dirty="0" smtClean="0"/>
                        <a:t>2129869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"Harry"</a:t>
                      </a:r>
                      <a:endParaRPr lang="en-US" sz="1600" dirty="0">
                        <a:latin typeface="Courier New" pitchFamily="49" charset="0"/>
                        <a:cs typeface="Courier New" pitchFamily="49" charset="0"/>
                      </a:endParaRPr>
                    </a:p>
                  </a:txBody>
                  <a:tcPr/>
                </a:tc>
                <a:tc>
                  <a:txBody>
                    <a:bodyPr/>
                    <a:lstStyle/>
                    <a:p>
                      <a:r>
                        <a:rPr lang="en-US" dirty="0" smtClean="0"/>
                        <a:t>69496448</a:t>
                      </a:r>
                      <a:endParaRPr lang="en-US" dirty="0"/>
                    </a:p>
                  </a:txBody>
                  <a:tcPr/>
                </a:tc>
                <a:tc>
                  <a:txBody>
                    <a:bodyPr/>
                    <a:lstStyle/>
                    <a:p>
                      <a:pPr algn="ctr"/>
                      <a:r>
                        <a:rPr lang="en-US" dirty="0" smtClean="0"/>
                        <a:t>3</a:t>
                      </a:r>
                      <a:endParaRPr lang="en-US" dirty="0"/>
                    </a:p>
                  </a:txBody>
                  <a:tcPr/>
                </a:tc>
              </a:tr>
              <a:tr h="370840">
                <a:tc>
                  <a:txBody>
                    <a:bodyPr/>
                    <a:lstStyle/>
                    <a:p>
                      <a:r>
                        <a:rPr lang="en-US" sz="1600" dirty="0" smtClean="0">
                          <a:latin typeface="Courier New" pitchFamily="49" charset="0"/>
                          <a:cs typeface="Courier New" pitchFamily="49" charset="0"/>
                        </a:rPr>
                        <a:t>"Sam"</a:t>
                      </a:r>
                      <a:endParaRPr lang="en-US" sz="1600" dirty="0">
                        <a:latin typeface="Courier New" pitchFamily="49" charset="0"/>
                        <a:cs typeface="Courier New" pitchFamily="49" charset="0"/>
                      </a:endParaRPr>
                    </a:p>
                  </a:txBody>
                  <a:tcPr/>
                </a:tc>
                <a:tc>
                  <a:txBody>
                    <a:bodyPr/>
                    <a:lstStyle/>
                    <a:p>
                      <a:r>
                        <a:rPr lang="en-US" dirty="0" smtClean="0"/>
                        <a:t>82879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"Pete"</a:t>
                      </a:r>
                      <a:endParaRPr lang="en-US" sz="1600" dirty="0">
                        <a:latin typeface="Courier New" pitchFamily="49" charset="0"/>
                        <a:cs typeface="Courier New" pitchFamily="49" charset="0"/>
                      </a:endParaRPr>
                    </a:p>
                  </a:txBody>
                  <a:tcPr/>
                </a:tc>
                <a:tc>
                  <a:txBody>
                    <a:bodyPr/>
                    <a:lstStyle/>
                    <a:p>
                      <a:r>
                        <a:rPr lang="en-US" dirty="0" smtClean="0"/>
                        <a:t>2484038</a:t>
                      </a:r>
                      <a:endParaRPr lang="en-US" dirty="0"/>
                    </a:p>
                  </a:txBody>
                  <a:tcPr/>
                </a:tc>
                <a:tc>
                  <a:txBody>
                    <a:bodyPr/>
                    <a:lstStyle/>
                    <a:p>
                      <a:pPr algn="ctr"/>
                      <a:r>
                        <a:rPr lang="en-US" dirty="0" smtClean="0"/>
                        <a:t>3</a:t>
                      </a:r>
                      <a:endParaRPr lang="en-US" dirty="0"/>
                    </a:p>
                  </a:txBody>
                  <a:tcPr/>
                </a:tc>
              </a:tr>
            </a:tbl>
          </a:graphicData>
        </a:graphic>
      </p:graphicFrame>
      <p:grpSp>
        <p:nvGrpSpPr>
          <p:cNvPr id="91168" name="Group 15"/>
          <p:cNvGrpSpPr>
            <a:grpSpLocks/>
          </p:cNvGrpSpPr>
          <p:nvPr/>
        </p:nvGrpSpPr>
        <p:grpSpPr bwMode="auto">
          <a:xfrm>
            <a:off x="1943100" y="3260725"/>
            <a:ext cx="1584325" cy="1587500"/>
            <a:chOff x="5273854" y="4006334"/>
            <a:chExt cx="1584146" cy="1588532"/>
          </a:xfrm>
        </p:grpSpPr>
        <p:grpSp>
          <p:nvGrpSpPr>
            <p:cNvPr id="91175" name="Group 9"/>
            <p:cNvGrpSpPr>
              <a:grpSpLocks/>
            </p:cNvGrpSpPr>
            <p:nvPr/>
          </p:nvGrpSpPr>
          <p:grpSpPr bwMode="auto">
            <a:xfrm>
              <a:off x="5715000" y="4038600"/>
              <a:ext cx="1143000" cy="1524000"/>
              <a:chOff x="4343400" y="4343400"/>
              <a:chExt cx="1143000" cy="1524000"/>
            </a:xfrm>
          </p:grpSpPr>
          <p:sp>
            <p:nvSpPr>
              <p:cNvPr id="5" name="Rectangle 4"/>
              <p:cNvSpPr/>
              <p:nvPr/>
            </p:nvSpPr>
            <p:spPr>
              <a:xfrm>
                <a:off x="4343529" y="4342905"/>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6" name="Rectangle 5"/>
              <p:cNvSpPr/>
              <p:nvPr/>
            </p:nvSpPr>
            <p:spPr>
              <a:xfrm>
                <a:off x="4343529" y="4647903"/>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7" name="Rectangle 6"/>
              <p:cNvSpPr/>
              <p:nvPr/>
            </p:nvSpPr>
            <p:spPr>
              <a:xfrm>
                <a:off x="4343529" y="4952901"/>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8" name="Rectangle 7"/>
              <p:cNvSpPr/>
              <p:nvPr/>
            </p:nvSpPr>
            <p:spPr>
              <a:xfrm>
                <a:off x="4343529" y="5257899"/>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9" name="Rectangle 8"/>
              <p:cNvSpPr/>
              <p:nvPr/>
            </p:nvSpPr>
            <p:spPr>
              <a:xfrm>
                <a:off x="4343529" y="5562897"/>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grpSp>
        <p:sp>
          <p:nvSpPr>
            <p:cNvPr id="91176" name="TextBox 10"/>
            <p:cNvSpPr txBox="1">
              <a:spLocks noChangeArrowheads="1"/>
            </p:cNvSpPr>
            <p:nvPr/>
          </p:nvSpPr>
          <p:spPr bwMode="auto">
            <a:xfrm>
              <a:off x="5273854" y="4006334"/>
              <a:ext cx="441146" cy="369332"/>
            </a:xfrm>
            <a:prstGeom prst="rect">
              <a:avLst/>
            </a:prstGeom>
            <a:noFill/>
            <a:ln w="9525">
              <a:noFill/>
              <a:miter lim="800000"/>
              <a:headEnd/>
              <a:tailEnd/>
            </a:ln>
          </p:spPr>
          <p:txBody>
            <a:bodyPr wrap="none">
              <a:spAutoFit/>
            </a:bodyPr>
            <a:lstStyle/>
            <a:p>
              <a:r>
                <a:rPr lang="en-US"/>
                <a:t>[0]</a:t>
              </a:r>
            </a:p>
          </p:txBody>
        </p:sp>
        <p:sp>
          <p:nvSpPr>
            <p:cNvPr id="91177" name="TextBox 11"/>
            <p:cNvSpPr txBox="1">
              <a:spLocks noChangeArrowheads="1"/>
            </p:cNvSpPr>
            <p:nvPr/>
          </p:nvSpPr>
          <p:spPr bwMode="auto">
            <a:xfrm>
              <a:off x="5273854" y="4311134"/>
              <a:ext cx="441146" cy="369332"/>
            </a:xfrm>
            <a:prstGeom prst="rect">
              <a:avLst/>
            </a:prstGeom>
            <a:noFill/>
            <a:ln w="9525">
              <a:noFill/>
              <a:miter lim="800000"/>
              <a:headEnd/>
              <a:tailEnd/>
            </a:ln>
          </p:spPr>
          <p:txBody>
            <a:bodyPr wrap="none">
              <a:spAutoFit/>
            </a:bodyPr>
            <a:lstStyle/>
            <a:p>
              <a:r>
                <a:rPr lang="en-US"/>
                <a:t>[1]</a:t>
              </a:r>
            </a:p>
          </p:txBody>
        </p:sp>
        <p:sp>
          <p:nvSpPr>
            <p:cNvPr id="91178" name="TextBox 12"/>
            <p:cNvSpPr txBox="1">
              <a:spLocks noChangeArrowheads="1"/>
            </p:cNvSpPr>
            <p:nvPr/>
          </p:nvSpPr>
          <p:spPr bwMode="auto">
            <a:xfrm>
              <a:off x="5273854" y="4615934"/>
              <a:ext cx="441146" cy="369332"/>
            </a:xfrm>
            <a:prstGeom prst="rect">
              <a:avLst/>
            </a:prstGeom>
            <a:noFill/>
            <a:ln w="9525">
              <a:noFill/>
              <a:miter lim="800000"/>
              <a:headEnd/>
              <a:tailEnd/>
            </a:ln>
          </p:spPr>
          <p:txBody>
            <a:bodyPr wrap="none">
              <a:spAutoFit/>
            </a:bodyPr>
            <a:lstStyle/>
            <a:p>
              <a:r>
                <a:rPr lang="en-US"/>
                <a:t>[2]</a:t>
              </a:r>
            </a:p>
          </p:txBody>
        </p:sp>
        <p:sp>
          <p:nvSpPr>
            <p:cNvPr id="91179" name="TextBox 13"/>
            <p:cNvSpPr txBox="1">
              <a:spLocks noChangeArrowheads="1"/>
            </p:cNvSpPr>
            <p:nvPr/>
          </p:nvSpPr>
          <p:spPr bwMode="auto">
            <a:xfrm>
              <a:off x="5273854" y="4920734"/>
              <a:ext cx="441146" cy="369332"/>
            </a:xfrm>
            <a:prstGeom prst="rect">
              <a:avLst/>
            </a:prstGeom>
            <a:noFill/>
            <a:ln w="9525">
              <a:noFill/>
              <a:miter lim="800000"/>
              <a:headEnd/>
              <a:tailEnd/>
            </a:ln>
          </p:spPr>
          <p:txBody>
            <a:bodyPr wrap="none">
              <a:spAutoFit/>
            </a:bodyPr>
            <a:lstStyle/>
            <a:p>
              <a:r>
                <a:rPr lang="en-US"/>
                <a:t>[3]</a:t>
              </a:r>
            </a:p>
          </p:txBody>
        </p:sp>
        <p:sp>
          <p:nvSpPr>
            <p:cNvPr id="91180" name="TextBox 14"/>
            <p:cNvSpPr txBox="1">
              <a:spLocks noChangeArrowheads="1"/>
            </p:cNvSpPr>
            <p:nvPr/>
          </p:nvSpPr>
          <p:spPr bwMode="auto">
            <a:xfrm>
              <a:off x="5273854" y="5225534"/>
              <a:ext cx="441146" cy="369332"/>
            </a:xfrm>
            <a:prstGeom prst="rect">
              <a:avLst/>
            </a:prstGeom>
            <a:noFill/>
            <a:ln w="9525">
              <a:noFill/>
              <a:miter lim="800000"/>
              <a:headEnd/>
              <a:tailEnd/>
            </a:ln>
          </p:spPr>
          <p:txBody>
            <a:bodyPr wrap="none">
              <a:spAutoFit/>
            </a:bodyPr>
            <a:lstStyle/>
            <a:p>
              <a:r>
                <a:rPr lang="en-US"/>
                <a:t>[4]</a:t>
              </a:r>
            </a:p>
          </p:txBody>
        </p:sp>
      </p:grpSp>
      <p:sp>
        <p:nvSpPr>
          <p:cNvPr id="91169" name="TextBox 16"/>
          <p:cNvSpPr txBox="1">
            <a:spLocks noChangeArrowheads="1"/>
          </p:cNvSpPr>
          <p:nvPr/>
        </p:nvSpPr>
        <p:spPr bwMode="auto">
          <a:xfrm>
            <a:off x="2449513" y="4175125"/>
            <a:ext cx="874712"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Harry</a:t>
            </a:r>
          </a:p>
        </p:txBody>
      </p:sp>
      <p:sp>
        <p:nvSpPr>
          <p:cNvPr id="19" name="TextBox 18"/>
          <p:cNvSpPr txBox="1">
            <a:spLocks noChangeArrowheads="1"/>
          </p:cNvSpPr>
          <p:nvPr/>
        </p:nvSpPr>
        <p:spPr bwMode="auto">
          <a:xfrm>
            <a:off x="2587625" y="3565525"/>
            <a:ext cx="598488"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Sam</a:t>
            </a:r>
          </a:p>
        </p:txBody>
      </p:sp>
      <p:sp>
        <p:nvSpPr>
          <p:cNvPr id="91171" name="TextBox 20"/>
          <p:cNvSpPr txBox="1">
            <a:spLocks noChangeArrowheads="1"/>
          </p:cNvSpPr>
          <p:nvPr/>
        </p:nvSpPr>
        <p:spPr bwMode="auto">
          <a:xfrm>
            <a:off x="3527425" y="1949450"/>
            <a:ext cx="736600"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Pete</a:t>
            </a:r>
          </a:p>
        </p:txBody>
      </p:sp>
      <p:sp>
        <p:nvSpPr>
          <p:cNvPr id="91172" name="TextBox 21"/>
          <p:cNvSpPr txBox="1">
            <a:spLocks noChangeArrowheads="1"/>
          </p:cNvSpPr>
          <p:nvPr/>
        </p:nvSpPr>
        <p:spPr bwMode="auto">
          <a:xfrm>
            <a:off x="2587625" y="4479925"/>
            <a:ext cx="598488"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Tom</a:t>
            </a:r>
          </a:p>
        </p:txBody>
      </p:sp>
      <p:sp>
        <p:nvSpPr>
          <p:cNvPr id="91173" name="TextBox 22"/>
          <p:cNvSpPr txBox="1">
            <a:spLocks noChangeArrowheads="1"/>
          </p:cNvSpPr>
          <p:nvPr/>
        </p:nvSpPr>
        <p:spPr bwMode="auto">
          <a:xfrm>
            <a:off x="2587625" y="3260725"/>
            <a:ext cx="736600"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Dick</a:t>
            </a:r>
          </a:p>
        </p:txBody>
      </p:sp>
      <p:sp>
        <p:nvSpPr>
          <p:cNvPr id="24" name="TextBox 23"/>
          <p:cNvSpPr txBox="1">
            <a:spLocks noChangeArrowheads="1"/>
          </p:cNvSpPr>
          <p:nvPr/>
        </p:nvSpPr>
        <p:spPr bwMode="auto">
          <a:xfrm>
            <a:off x="1344613" y="3260725"/>
            <a:ext cx="598487"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Sam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grpId="0" nodeType="withEffect">
                                  <p:stCondLst>
                                    <p:cond delay="0"/>
                                  </p:stCondLst>
                                  <p:childTnLst>
                                    <p:animMotion origin="layout" path="M 4.72222E-6 4.49584E-6 L 0.02447 0.03284 C 0.02916 0.04116 0.03767 0.04856 0.04739 0.05272 C 0.05833 0.05735 0.06805 0.05735 0.07552 0.0555 L 0.11024 0.04717 " pathEditMode="relative" rAng="1070690" ptsTypes="FffFF">
                                      <p:cBhvr>
                                        <p:cTn id="6" dur="2000" fill="hold"/>
                                        <p:tgtEl>
                                          <p:spTgt spid="24"/>
                                        </p:tgtEl>
                                        <p:attrNameLst>
                                          <p:attrName>ppt_x</p:attrName>
                                          <p:attrName>ppt_y</p:attrName>
                                        </p:attrNameLst>
                                      </p:cBhvr>
                                      <p:rCtr x="5156" y="3816"/>
                                    </p:animMotion>
                                  </p:childTnLst>
                                  <p:subTnLst>
                                    <p:set>
                                      <p:cBhvr override="childStyle">
                                        <p:cTn dur="1" fill="hold" display="0" masterRel="sameClick" afterEffect="1">
                                          <p:stCondLst>
                                            <p:cond evt="end" delay="0">
                                              <p:tn val="5"/>
                                            </p:cond>
                                          </p:stCondLst>
                                        </p:cTn>
                                        <p:tgtEl>
                                          <p:spTgt spid="24"/>
                                        </p:tgtEl>
                                        <p:attrNameLst>
                                          <p:attrName>style.visibility</p:attrName>
                                        </p:attrNameLst>
                                      </p:cBhvr>
                                      <p:to>
                                        <p:strVal val="hidden"/>
                                      </p:to>
                                    </p:set>
                                  </p:sub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Hash Code Insertion Example (cont.)</a:t>
            </a:r>
            <a:endParaRPr lang="en-US" dirty="0"/>
          </a:p>
        </p:txBody>
      </p:sp>
      <p:graphicFrame>
        <p:nvGraphicFramePr>
          <p:cNvPr id="4" name="Table 3"/>
          <p:cNvGraphicFramePr>
            <a:graphicFrameLocks noGrp="1"/>
          </p:cNvGraphicFramePr>
          <p:nvPr/>
        </p:nvGraphicFramePr>
        <p:xfrm>
          <a:off x="4800600" y="1822450"/>
          <a:ext cx="4053841" cy="2219960"/>
        </p:xfrm>
        <a:graphic>
          <a:graphicData uri="http://schemas.openxmlformats.org/drawingml/2006/table">
            <a:tbl>
              <a:tblPr firstRow="1">
                <a:tableStyleId>{5C22544A-7EE6-4342-B048-85BDC9FD1C3A}</a:tableStyleId>
              </a:tblPr>
              <a:tblGrid>
                <a:gridCol w="1160780"/>
                <a:gridCol w="1305243"/>
                <a:gridCol w="1587818"/>
              </a:tblGrid>
              <a:tr h="287843">
                <a:tc>
                  <a:txBody>
                    <a:bodyPr/>
                    <a:lstStyle/>
                    <a:p>
                      <a:r>
                        <a:rPr lang="en-US" dirty="0" smtClean="0"/>
                        <a:t>Name</a:t>
                      </a:r>
                      <a:endParaRPr lang="en-US" dirty="0"/>
                    </a:p>
                  </a:txBody>
                  <a:tcPr/>
                </a:tc>
                <a:tc>
                  <a:txBody>
                    <a:bodyPr/>
                    <a:lstStyle/>
                    <a:p>
                      <a:r>
                        <a:rPr lang="en-US" dirty="0" err="1" smtClean="0"/>
                        <a:t>hash_fcn</a:t>
                      </a:r>
                      <a:r>
                        <a:rPr lang="en-US" dirty="0" smtClean="0"/>
                        <a:t>()</a:t>
                      </a:r>
                      <a:endParaRPr lang="en-US" dirty="0"/>
                    </a:p>
                  </a:txBody>
                  <a:tcPr/>
                </a:tc>
                <a:tc>
                  <a:txBody>
                    <a:bodyPr/>
                    <a:lstStyle/>
                    <a:p>
                      <a:r>
                        <a:rPr lang="en-US" sz="1600" dirty="0" err="1" smtClean="0"/>
                        <a:t>hash_fcn</a:t>
                      </a:r>
                      <a:r>
                        <a:rPr lang="en-US" sz="1600" dirty="0" smtClean="0"/>
                        <a:t>()%5</a:t>
                      </a:r>
                      <a:endParaRPr lang="en-US" sz="1600" dirty="0"/>
                    </a:p>
                  </a:txBody>
                  <a:tcPr/>
                </a:tc>
              </a:tr>
              <a:tr h="370840">
                <a:tc>
                  <a:txBody>
                    <a:bodyPr/>
                    <a:lstStyle/>
                    <a:p>
                      <a:r>
                        <a:rPr lang="en-US" sz="1600" dirty="0" smtClean="0">
                          <a:latin typeface="Courier New" pitchFamily="49" charset="0"/>
                          <a:cs typeface="Courier New" pitchFamily="49" charset="0"/>
                        </a:rPr>
                        <a:t>"Tom"</a:t>
                      </a:r>
                      <a:endParaRPr lang="en-US" sz="1600" dirty="0">
                        <a:latin typeface="Courier New" pitchFamily="49" charset="0"/>
                        <a:cs typeface="Courier New" pitchFamily="49" charset="0"/>
                      </a:endParaRPr>
                    </a:p>
                  </a:txBody>
                  <a:tcPr/>
                </a:tc>
                <a:tc>
                  <a:txBody>
                    <a:bodyPr/>
                    <a:lstStyle/>
                    <a:p>
                      <a:r>
                        <a:rPr lang="en-US" dirty="0" smtClean="0"/>
                        <a:t>84274</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"Dick"</a:t>
                      </a:r>
                      <a:endParaRPr lang="en-US" sz="1600" dirty="0">
                        <a:latin typeface="Courier New" pitchFamily="49" charset="0"/>
                        <a:cs typeface="Courier New" pitchFamily="49" charset="0"/>
                      </a:endParaRPr>
                    </a:p>
                  </a:txBody>
                  <a:tcPr/>
                </a:tc>
                <a:tc>
                  <a:txBody>
                    <a:bodyPr/>
                    <a:lstStyle/>
                    <a:p>
                      <a:r>
                        <a:rPr lang="en-US" dirty="0" smtClean="0"/>
                        <a:t>2129869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"Harry"</a:t>
                      </a:r>
                      <a:endParaRPr lang="en-US" sz="1600" dirty="0">
                        <a:latin typeface="Courier New" pitchFamily="49" charset="0"/>
                        <a:cs typeface="Courier New" pitchFamily="49" charset="0"/>
                      </a:endParaRPr>
                    </a:p>
                  </a:txBody>
                  <a:tcPr/>
                </a:tc>
                <a:tc>
                  <a:txBody>
                    <a:bodyPr/>
                    <a:lstStyle/>
                    <a:p>
                      <a:r>
                        <a:rPr lang="en-US" dirty="0" smtClean="0"/>
                        <a:t>69496448</a:t>
                      </a:r>
                      <a:endParaRPr lang="en-US" dirty="0"/>
                    </a:p>
                  </a:txBody>
                  <a:tcPr/>
                </a:tc>
                <a:tc>
                  <a:txBody>
                    <a:bodyPr/>
                    <a:lstStyle/>
                    <a:p>
                      <a:pPr algn="ctr"/>
                      <a:r>
                        <a:rPr lang="en-US" dirty="0" smtClean="0"/>
                        <a:t>3</a:t>
                      </a:r>
                      <a:endParaRPr lang="en-US" dirty="0"/>
                    </a:p>
                  </a:txBody>
                  <a:tcPr/>
                </a:tc>
              </a:tr>
              <a:tr h="370840">
                <a:tc>
                  <a:txBody>
                    <a:bodyPr/>
                    <a:lstStyle/>
                    <a:p>
                      <a:r>
                        <a:rPr lang="en-US" sz="1600" dirty="0" smtClean="0">
                          <a:latin typeface="Courier New" pitchFamily="49" charset="0"/>
                          <a:cs typeface="Courier New" pitchFamily="49" charset="0"/>
                        </a:rPr>
                        <a:t>"Sam"</a:t>
                      </a:r>
                      <a:endParaRPr lang="en-US" sz="1600" dirty="0">
                        <a:latin typeface="Courier New" pitchFamily="49" charset="0"/>
                        <a:cs typeface="Courier New" pitchFamily="49" charset="0"/>
                      </a:endParaRPr>
                    </a:p>
                  </a:txBody>
                  <a:tcPr/>
                </a:tc>
                <a:tc>
                  <a:txBody>
                    <a:bodyPr/>
                    <a:lstStyle/>
                    <a:p>
                      <a:r>
                        <a:rPr lang="en-US" dirty="0" smtClean="0"/>
                        <a:t>82879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"Pete"</a:t>
                      </a:r>
                      <a:endParaRPr lang="en-US" sz="1600" dirty="0">
                        <a:latin typeface="Courier New" pitchFamily="49" charset="0"/>
                        <a:cs typeface="Courier New" pitchFamily="49" charset="0"/>
                      </a:endParaRPr>
                    </a:p>
                  </a:txBody>
                  <a:tcPr/>
                </a:tc>
                <a:tc>
                  <a:txBody>
                    <a:bodyPr/>
                    <a:lstStyle/>
                    <a:p>
                      <a:r>
                        <a:rPr lang="en-US" dirty="0" smtClean="0"/>
                        <a:t>2484038</a:t>
                      </a:r>
                      <a:endParaRPr lang="en-US" dirty="0"/>
                    </a:p>
                  </a:txBody>
                  <a:tcPr/>
                </a:tc>
                <a:tc>
                  <a:txBody>
                    <a:bodyPr/>
                    <a:lstStyle/>
                    <a:p>
                      <a:pPr algn="ctr"/>
                      <a:r>
                        <a:rPr lang="en-US" dirty="0" smtClean="0"/>
                        <a:t>3</a:t>
                      </a:r>
                      <a:endParaRPr lang="en-US" dirty="0"/>
                    </a:p>
                  </a:txBody>
                  <a:tcPr/>
                </a:tc>
              </a:tr>
            </a:tbl>
          </a:graphicData>
        </a:graphic>
      </p:graphicFrame>
      <p:grpSp>
        <p:nvGrpSpPr>
          <p:cNvPr id="92192" name="Group 15"/>
          <p:cNvGrpSpPr>
            <a:grpSpLocks/>
          </p:cNvGrpSpPr>
          <p:nvPr/>
        </p:nvGrpSpPr>
        <p:grpSpPr bwMode="auto">
          <a:xfrm>
            <a:off x="1943100" y="3260725"/>
            <a:ext cx="1584325" cy="1587500"/>
            <a:chOff x="5273854" y="4006334"/>
            <a:chExt cx="1584146" cy="1588532"/>
          </a:xfrm>
        </p:grpSpPr>
        <p:grpSp>
          <p:nvGrpSpPr>
            <p:cNvPr id="92199" name="Group 9"/>
            <p:cNvGrpSpPr>
              <a:grpSpLocks/>
            </p:cNvGrpSpPr>
            <p:nvPr/>
          </p:nvGrpSpPr>
          <p:grpSpPr bwMode="auto">
            <a:xfrm>
              <a:off x="5715000" y="4038600"/>
              <a:ext cx="1143000" cy="1524000"/>
              <a:chOff x="4343400" y="4343400"/>
              <a:chExt cx="1143000" cy="1524000"/>
            </a:xfrm>
          </p:grpSpPr>
          <p:sp>
            <p:nvSpPr>
              <p:cNvPr id="5" name="Rectangle 4"/>
              <p:cNvSpPr/>
              <p:nvPr/>
            </p:nvSpPr>
            <p:spPr>
              <a:xfrm>
                <a:off x="4343529" y="4342905"/>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6" name="Rectangle 5"/>
              <p:cNvSpPr/>
              <p:nvPr/>
            </p:nvSpPr>
            <p:spPr>
              <a:xfrm>
                <a:off x="4343529" y="4647903"/>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7" name="Rectangle 6"/>
              <p:cNvSpPr/>
              <p:nvPr/>
            </p:nvSpPr>
            <p:spPr>
              <a:xfrm>
                <a:off x="4343529" y="4952901"/>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8" name="Rectangle 7"/>
              <p:cNvSpPr/>
              <p:nvPr/>
            </p:nvSpPr>
            <p:spPr>
              <a:xfrm>
                <a:off x="4343529" y="5257899"/>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9" name="Rectangle 8"/>
              <p:cNvSpPr/>
              <p:nvPr/>
            </p:nvSpPr>
            <p:spPr>
              <a:xfrm>
                <a:off x="4343529" y="5562897"/>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grpSp>
        <p:sp>
          <p:nvSpPr>
            <p:cNvPr id="92200" name="TextBox 10"/>
            <p:cNvSpPr txBox="1">
              <a:spLocks noChangeArrowheads="1"/>
            </p:cNvSpPr>
            <p:nvPr/>
          </p:nvSpPr>
          <p:spPr bwMode="auto">
            <a:xfrm>
              <a:off x="5273854" y="4006334"/>
              <a:ext cx="441146" cy="369332"/>
            </a:xfrm>
            <a:prstGeom prst="rect">
              <a:avLst/>
            </a:prstGeom>
            <a:noFill/>
            <a:ln w="9525">
              <a:noFill/>
              <a:miter lim="800000"/>
              <a:headEnd/>
              <a:tailEnd/>
            </a:ln>
          </p:spPr>
          <p:txBody>
            <a:bodyPr wrap="none">
              <a:spAutoFit/>
            </a:bodyPr>
            <a:lstStyle/>
            <a:p>
              <a:r>
                <a:rPr lang="en-US"/>
                <a:t>[0]</a:t>
              </a:r>
            </a:p>
          </p:txBody>
        </p:sp>
        <p:sp>
          <p:nvSpPr>
            <p:cNvPr id="92201" name="TextBox 11"/>
            <p:cNvSpPr txBox="1">
              <a:spLocks noChangeArrowheads="1"/>
            </p:cNvSpPr>
            <p:nvPr/>
          </p:nvSpPr>
          <p:spPr bwMode="auto">
            <a:xfrm>
              <a:off x="5273854" y="4311134"/>
              <a:ext cx="441146" cy="369332"/>
            </a:xfrm>
            <a:prstGeom prst="rect">
              <a:avLst/>
            </a:prstGeom>
            <a:noFill/>
            <a:ln w="9525">
              <a:noFill/>
              <a:miter lim="800000"/>
              <a:headEnd/>
              <a:tailEnd/>
            </a:ln>
          </p:spPr>
          <p:txBody>
            <a:bodyPr wrap="none">
              <a:spAutoFit/>
            </a:bodyPr>
            <a:lstStyle/>
            <a:p>
              <a:r>
                <a:rPr lang="en-US"/>
                <a:t>[1]</a:t>
              </a:r>
            </a:p>
          </p:txBody>
        </p:sp>
        <p:sp>
          <p:nvSpPr>
            <p:cNvPr id="92202" name="TextBox 12"/>
            <p:cNvSpPr txBox="1">
              <a:spLocks noChangeArrowheads="1"/>
            </p:cNvSpPr>
            <p:nvPr/>
          </p:nvSpPr>
          <p:spPr bwMode="auto">
            <a:xfrm>
              <a:off x="5273854" y="4615934"/>
              <a:ext cx="441146" cy="369332"/>
            </a:xfrm>
            <a:prstGeom prst="rect">
              <a:avLst/>
            </a:prstGeom>
            <a:noFill/>
            <a:ln w="9525">
              <a:noFill/>
              <a:miter lim="800000"/>
              <a:headEnd/>
              <a:tailEnd/>
            </a:ln>
          </p:spPr>
          <p:txBody>
            <a:bodyPr wrap="none">
              <a:spAutoFit/>
            </a:bodyPr>
            <a:lstStyle/>
            <a:p>
              <a:r>
                <a:rPr lang="en-US"/>
                <a:t>[2]</a:t>
              </a:r>
            </a:p>
          </p:txBody>
        </p:sp>
        <p:sp>
          <p:nvSpPr>
            <p:cNvPr id="92203" name="TextBox 13"/>
            <p:cNvSpPr txBox="1">
              <a:spLocks noChangeArrowheads="1"/>
            </p:cNvSpPr>
            <p:nvPr/>
          </p:nvSpPr>
          <p:spPr bwMode="auto">
            <a:xfrm>
              <a:off x="5273854" y="4920734"/>
              <a:ext cx="441146" cy="369332"/>
            </a:xfrm>
            <a:prstGeom prst="rect">
              <a:avLst/>
            </a:prstGeom>
            <a:noFill/>
            <a:ln w="9525">
              <a:noFill/>
              <a:miter lim="800000"/>
              <a:headEnd/>
              <a:tailEnd/>
            </a:ln>
          </p:spPr>
          <p:txBody>
            <a:bodyPr wrap="none">
              <a:spAutoFit/>
            </a:bodyPr>
            <a:lstStyle/>
            <a:p>
              <a:r>
                <a:rPr lang="en-US"/>
                <a:t>[3]</a:t>
              </a:r>
            </a:p>
          </p:txBody>
        </p:sp>
        <p:sp>
          <p:nvSpPr>
            <p:cNvPr id="92204" name="TextBox 14"/>
            <p:cNvSpPr txBox="1">
              <a:spLocks noChangeArrowheads="1"/>
            </p:cNvSpPr>
            <p:nvPr/>
          </p:nvSpPr>
          <p:spPr bwMode="auto">
            <a:xfrm>
              <a:off x="5273854" y="5225534"/>
              <a:ext cx="441146" cy="369332"/>
            </a:xfrm>
            <a:prstGeom prst="rect">
              <a:avLst/>
            </a:prstGeom>
            <a:noFill/>
            <a:ln w="9525">
              <a:noFill/>
              <a:miter lim="800000"/>
              <a:headEnd/>
              <a:tailEnd/>
            </a:ln>
          </p:spPr>
          <p:txBody>
            <a:bodyPr wrap="none">
              <a:spAutoFit/>
            </a:bodyPr>
            <a:lstStyle/>
            <a:p>
              <a:r>
                <a:rPr lang="en-US"/>
                <a:t>[4]</a:t>
              </a:r>
            </a:p>
          </p:txBody>
        </p:sp>
      </p:grpSp>
      <p:sp>
        <p:nvSpPr>
          <p:cNvPr id="92193" name="TextBox 16"/>
          <p:cNvSpPr txBox="1">
            <a:spLocks noChangeArrowheads="1"/>
          </p:cNvSpPr>
          <p:nvPr/>
        </p:nvSpPr>
        <p:spPr bwMode="auto">
          <a:xfrm>
            <a:off x="2449513" y="4175125"/>
            <a:ext cx="874712"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Harry</a:t>
            </a:r>
          </a:p>
        </p:txBody>
      </p:sp>
      <p:sp>
        <p:nvSpPr>
          <p:cNvPr id="92194" name="TextBox 18"/>
          <p:cNvSpPr txBox="1">
            <a:spLocks noChangeArrowheads="1"/>
          </p:cNvSpPr>
          <p:nvPr/>
        </p:nvSpPr>
        <p:spPr bwMode="auto">
          <a:xfrm>
            <a:off x="2587625" y="3565525"/>
            <a:ext cx="598488"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Sam</a:t>
            </a:r>
          </a:p>
        </p:txBody>
      </p:sp>
      <p:sp>
        <p:nvSpPr>
          <p:cNvPr id="21" name="TextBox 20"/>
          <p:cNvSpPr txBox="1">
            <a:spLocks noChangeArrowheads="1"/>
          </p:cNvSpPr>
          <p:nvPr/>
        </p:nvSpPr>
        <p:spPr bwMode="auto">
          <a:xfrm>
            <a:off x="3527425" y="1949450"/>
            <a:ext cx="736600"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Pete</a:t>
            </a:r>
          </a:p>
        </p:txBody>
      </p:sp>
      <p:sp>
        <p:nvSpPr>
          <p:cNvPr id="92196" name="TextBox 21"/>
          <p:cNvSpPr txBox="1">
            <a:spLocks noChangeArrowheads="1"/>
          </p:cNvSpPr>
          <p:nvPr/>
        </p:nvSpPr>
        <p:spPr bwMode="auto">
          <a:xfrm>
            <a:off x="2587625" y="4479925"/>
            <a:ext cx="598488"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Tom</a:t>
            </a:r>
          </a:p>
        </p:txBody>
      </p:sp>
      <p:sp>
        <p:nvSpPr>
          <p:cNvPr id="92197" name="TextBox 22"/>
          <p:cNvSpPr txBox="1">
            <a:spLocks noChangeArrowheads="1"/>
          </p:cNvSpPr>
          <p:nvPr/>
        </p:nvSpPr>
        <p:spPr bwMode="auto">
          <a:xfrm>
            <a:off x="2587625" y="3260725"/>
            <a:ext cx="736600"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Dick</a:t>
            </a:r>
          </a:p>
        </p:txBody>
      </p:sp>
      <p:sp>
        <p:nvSpPr>
          <p:cNvPr id="24" name="TextBox 23"/>
          <p:cNvSpPr txBox="1">
            <a:spLocks noChangeArrowheads="1"/>
          </p:cNvSpPr>
          <p:nvPr/>
        </p:nvSpPr>
        <p:spPr bwMode="auto">
          <a:xfrm>
            <a:off x="1206500" y="4175125"/>
            <a:ext cx="736600"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Pete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path" presetSubtype="0" accel="50000" decel="50000" fill="hold" grpId="0" nodeType="withEffect">
                                  <p:stCondLst>
                                    <p:cond delay="0"/>
                                  </p:stCondLst>
                                  <p:childTnLst>
                                    <p:animMotion origin="layout" path="M -1.66667E-6 -3.31175E-6 L -0.10729 0.0229 C -0.12951 0.02729 -0.15538 0.04695 -0.17587 0.0747 C -0.19878 0.10546 -0.21215 0.13714 -0.2151 0.16813 L -0.23403 0.31221 " pathEditMode="relative" rAng="2699663" ptsTypes="FffFF">
                                      <p:cBhvr>
                                        <p:cTn id="6" dur="2000" fill="hold"/>
                                        <p:tgtEl>
                                          <p:spTgt spid="21"/>
                                        </p:tgtEl>
                                        <p:attrNameLst>
                                          <p:attrName>ppt_x</p:attrName>
                                          <p:attrName>ppt_y</p:attrName>
                                        </p:attrNameLst>
                                      </p:cBhvr>
                                      <p:rCtr x="-14705" y="11610"/>
                                    </p:animMotion>
                                  </p:childTnLst>
                                  <p:subTnLst>
                                    <p:set>
                                      <p:cBhvr override="childStyle">
                                        <p:cTn dur="1" fill="hold" display="0" masterRel="sameClick" afterEffect="1">
                                          <p:stCondLst>
                                            <p:cond evt="end" delay="0">
                                              <p:tn val="5"/>
                                            </p:cond>
                                          </p:stCondLst>
                                        </p:cTn>
                                        <p:tgtEl>
                                          <p:spTgt spid="21"/>
                                        </p:tgtEl>
                                        <p:attrNameLst>
                                          <p:attrName>style.visibility</p:attrName>
                                        </p:attrNameLst>
                                      </p:cBhvr>
                                      <p:to>
                                        <p:strVal val="hidden"/>
                                      </p:to>
                                    </p:set>
                                  </p:sub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Hash Code Insertion Example (cont.)</a:t>
            </a:r>
            <a:endParaRPr lang="en-US" dirty="0"/>
          </a:p>
        </p:txBody>
      </p:sp>
      <p:graphicFrame>
        <p:nvGraphicFramePr>
          <p:cNvPr id="4" name="Table 3"/>
          <p:cNvGraphicFramePr>
            <a:graphicFrameLocks noGrp="1"/>
          </p:cNvGraphicFramePr>
          <p:nvPr/>
        </p:nvGraphicFramePr>
        <p:xfrm>
          <a:off x="4800600" y="1822450"/>
          <a:ext cx="4053841" cy="2219960"/>
        </p:xfrm>
        <a:graphic>
          <a:graphicData uri="http://schemas.openxmlformats.org/drawingml/2006/table">
            <a:tbl>
              <a:tblPr firstRow="1">
                <a:tableStyleId>{5C22544A-7EE6-4342-B048-85BDC9FD1C3A}</a:tableStyleId>
              </a:tblPr>
              <a:tblGrid>
                <a:gridCol w="1160780"/>
                <a:gridCol w="1305243"/>
                <a:gridCol w="1587818"/>
              </a:tblGrid>
              <a:tr h="287843">
                <a:tc>
                  <a:txBody>
                    <a:bodyPr/>
                    <a:lstStyle/>
                    <a:p>
                      <a:r>
                        <a:rPr lang="en-US" dirty="0" smtClean="0"/>
                        <a:t>Name</a:t>
                      </a:r>
                      <a:endParaRPr lang="en-US" dirty="0"/>
                    </a:p>
                  </a:txBody>
                  <a:tcPr/>
                </a:tc>
                <a:tc>
                  <a:txBody>
                    <a:bodyPr/>
                    <a:lstStyle/>
                    <a:p>
                      <a:r>
                        <a:rPr lang="en-US" dirty="0" err="1" smtClean="0"/>
                        <a:t>hash_fcn</a:t>
                      </a:r>
                      <a:r>
                        <a:rPr lang="en-US" dirty="0" smtClean="0"/>
                        <a:t>()</a:t>
                      </a:r>
                      <a:endParaRPr lang="en-US" dirty="0"/>
                    </a:p>
                  </a:txBody>
                  <a:tcPr/>
                </a:tc>
                <a:tc>
                  <a:txBody>
                    <a:bodyPr/>
                    <a:lstStyle/>
                    <a:p>
                      <a:r>
                        <a:rPr lang="en-US" sz="1600" dirty="0" err="1" smtClean="0"/>
                        <a:t>hash_fcn</a:t>
                      </a:r>
                      <a:r>
                        <a:rPr lang="en-US" sz="1600" dirty="0" smtClean="0"/>
                        <a:t>()%5</a:t>
                      </a:r>
                      <a:endParaRPr lang="en-US" sz="1600" dirty="0"/>
                    </a:p>
                  </a:txBody>
                  <a:tcPr/>
                </a:tc>
              </a:tr>
              <a:tr h="370840">
                <a:tc>
                  <a:txBody>
                    <a:bodyPr/>
                    <a:lstStyle/>
                    <a:p>
                      <a:r>
                        <a:rPr lang="en-US" sz="1600" dirty="0" smtClean="0">
                          <a:latin typeface="Courier New" pitchFamily="49" charset="0"/>
                          <a:cs typeface="Courier New" pitchFamily="49" charset="0"/>
                        </a:rPr>
                        <a:t>"Tom"</a:t>
                      </a:r>
                      <a:endParaRPr lang="en-US" sz="1600" dirty="0">
                        <a:latin typeface="Courier New" pitchFamily="49" charset="0"/>
                        <a:cs typeface="Courier New" pitchFamily="49" charset="0"/>
                      </a:endParaRPr>
                    </a:p>
                  </a:txBody>
                  <a:tcPr/>
                </a:tc>
                <a:tc>
                  <a:txBody>
                    <a:bodyPr/>
                    <a:lstStyle/>
                    <a:p>
                      <a:r>
                        <a:rPr lang="en-US" dirty="0" smtClean="0"/>
                        <a:t>84274</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"Dick"</a:t>
                      </a:r>
                      <a:endParaRPr lang="en-US" sz="1600" dirty="0">
                        <a:latin typeface="Courier New" pitchFamily="49" charset="0"/>
                        <a:cs typeface="Courier New" pitchFamily="49" charset="0"/>
                      </a:endParaRPr>
                    </a:p>
                  </a:txBody>
                  <a:tcPr/>
                </a:tc>
                <a:tc>
                  <a:txBody>
                    <a:bodyPr/>
                    <a:lstStyle/>
                    <a:p>
                      <a:r>
                        <a:rPr lang="en-US" dirty="0" smtClean="0"/>
                        <a:t>2129869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"Harry"</a:t>
                      </a:r>
                      <a:endParaRPr lang="en-US" sz="1600" dirty="0">
                        <a:latin typeface="Courier New" pitchFamily="49" charset="0"/>
                        <a:cs typeface="Courier New" pitchFamily="49" charset="0"/>
                      </a:endParaRPr>
                    </a:p>
                  </a:txBody>
                  <a:tcPr/>
                </a:tc>
                <a:tc>
                  <a:txBody>
                    <a:bodyPr/>
                    <a:lstStyle/>
                    <a:p>
                      <a:r>
                        <a:rPr lang="en-US" dirty="0" smtClean="0"/>
                        <a:t>69496448</a:t>
                      </a:r>
                      <a:endParaRPr lang="en-US" dirty="0"/>
                    </a:p>
                  </a:txBody>
                  <a:tcPr/>
                </a:tc>
                <a:tc>
                  <a:txBody>
                    <a:bodyPr/>
                    <a:lstStyle/>
                    <a:p>
                      <a:pPr algn="ctr"/>
                      <a:r>
                        <a:rPr lang="en-US" dirty="0" smtClean="0"/>
                        <a:t>3</a:t>
                      </a:r>
                      <a:endParaRPr lang="en-US" dirty="0"/>
                    </a:p>
                  </a:txBody>
                  <a:tcPr/>
                </a:tc>
              </a:tr>
              <a:tr h="370840">
                <a:tc>
                  <a:txBody>
                    <a:bodyPr/>
                    <a:lstStyle/>
                    <a:p>
                      <a:r>
                        <a:rPr lang="en-US" sz="1600" dirty="0" smtClean="0">
                          <a:latin typeface="Courier New" pitchFamily="49" charset="0"/>
                          <a:cs typeface="Courier New" pitchFamily="49" charset="0"/>
                        </a:rPr>
                        <a:t>"Sam"</a:t>
                      </a:r>
                      <a:endParaRPr lang="en-US" sz="1600" dirty="0">
                        <a:latin typeface="Courier New" pitchFamily="49" charset="0"/>
                        <a:cs typeface="Courier New" pitchFamily="49" charset="0"/>
                      </a:endParaRPr>
                    </a:p>
                  </a:txBody>
                  <a:tcPr/>
                </a:tc>
                <a:tc>
                  <a:txBody>
                    <a:bodyPr/>
                    <a:lstStyle/>
                    <a:p>
                      <a:r>
                        <a:rPr lang="en-US" dirty="0" smtClean="0"/>
                        <a:t>82879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"Pete"</a:t>
                      </a:r>
                      <a:endParaRPr lang="en-US" sz="1600" dirty="0">
                        <a:latin typeface="Courier New" pitchFamily="49" charset="0"/>
                        <a:cs typeface="Courier New" pitchFamily="49" charset="0"/>
                      </a:endParaRPr>
                    </a:p>
                  </a:txBody>
                  <a:tcPr/>
                </a:tc>
                <a:tc>
                  <a:txBody>
                    <a:bodyPr/>
                    <a:lstStyle/>
                    <a:p>
                      <a:r>
                        <a:rPr lang="en-US" dirty="0" smtClean="0"/>
                        <a:t>2484038</a:t>
                      </a:r>
                      <a:endParaRPr lang="en-US" dirty="0"/>
                    </a:p>
                  </a:txBody>
                  <a:tcPr/>
                </a:tc>
                <a:tc>
                  <a:txBody>
                    <a:bodyPr/>
                    <a:lstStyle/>
                    <a:p>
                      <a:pPr algn="ctr"/>
                      <a:r>
                        <a:rPr lang="en-US" dirty="0" smtClean="0"/>
                        <a:t>3</a:t>
                      </a:r>
                      <a:endParaRPr lang="en-US" dirty="0"/>
                    </a:p>
                  </a:txBody>
                  <a:tcPr/>
                </a:tc>
              </a:tr>
            </a:tbl>
          </a:graphicData>
        </a:graphic>
      </p:graphicFrame>
      <p:grpSp>
        <p:nvGrpSpPr>
          <p:cNvPr id="93216" name="Group 15"/>
          <p:cNvGrpSpPr>
            <a:grpSpLocks/>
          </p:cNvGrpSpPr>
          <p:nvPr/>
        </p:nvGrpSpPr>
        <p:grpSpPr bwMode="auto">
          <a:xfrm>
            <a:off x="1943100" y="3260725"/>
            <a:ext cx="1584325" cy="1587500"/>
            <a:chOff x="5273854" y="4006334"/>
            <a:chExt cx="1584146" cy="1588532"/>
          </a:xfrm>
        </p:grpSpPr>
        <p:grpSp>
          <p:nvGrpSpPr>
            <p:cNvPr id="93222" name="Group 9"/>
            <p:cNvGrpSpPr>
              <a:grpSpLocks/>
            </p:cNvGrpSpPr>
            <p:nvPr/>
          </p:nvGrpSpPr>
          <p:grpSpPr bwMode="auto">
            <a:xfrm>
              <a:off x="5715000" y="4038600"/>
              <a:ext cx="1143000" cy="1524000"/>
              <a:chOff x="4343400" y="4343400"/>
              <a:chExt cx="1143000" cy="1524000"/>
            </a:xfrm>
          </p:grpSpPr>
          <p:sp>
            <p:nvSpPr>
              <p:cNvPr id="5" name="Rectangle 4"/>
              <p:cNvSpPr/>
              <p:nvPr/>
            </p:nvSpPr>
            <p:spPr>
              <a:xfrm>
                <a:off x="4343529" y="4342905"/>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6" name="Rectangle 5"/>
              <p:cNvSpPr/>
              <p:nvPr/>
            </p:nvSpPr>
            <p:spPr>
              <a:xfrm>
                <a:off x="4343529" y="4647903"/>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7" name="Rectangle 6"/>
              <p:cNvSpPr/>
              <p:nvPr/>
            </p:nvSpPr>
            <p:spPr>
              <a:xfrm>
                <a:off x="4343529" y="4952901"/>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8" name="Rectangle 7"/>
              <p:cNvSpPr/>
              <p:nvPr/>
            </p:nvSpPr>
            <p:spPr>
              <a:xfrm>
                <a:off x="4343529" y="5257899"/>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9" name="Rectangle 8"/>
              <p:cNvSpPr/>
              <p:nvPr/>
            </p:nvSpPr>
            <p:spPr>
              <a:xfrm>
                <a:off x="4343529" y="5562897"/>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grpSp>
        <p:sp>
          <p:nvSpPr>
            <p:cNvPr id="93223" name="TextBox 10"/>
            <p:cNvSpPr txBox="1">
              <a:spLocks noChangeArrowheads="1"/>
            </p:cNvSpPr>
            <p:nvPr/>
          </p:nvSpPr>
          <p:spPr bwMode="auto">
            <a:xfrm>
              <a:off x="5273854" y="4006334"/>
              <a:ext cx="441146" cy="369332"/>
            </a:xfrm>
            <a:prstGeom prst="rect">
              <a:avLst/>
            </a:prstGeom>
            <a:noFill/>
            <a:ln w="9525">
              <a:noFill/>
              <a:miter lim="800000"/>
              <a:headEnd/>
              <a:tailEnd/>
            </a:ln>
          </p:spPr>
          <p:txBody>
            <a:bodyPr wrap="none">
              <a:spAutoFit/>
            </a:bodyPr>
            <a:lstStyle/>
            <a:p>
              <a:r>
                <a:rPr lang="en-US"/>
                <a:t>[0]</a:t>
              </a:r>
            </a:p>
          </p:txBody>
        </p:sp>
        <p:sp>
          <p:nvSpPr>
            <p:cNvPr id="93224" name="TextBox 11"/>
            <p:cNvSpPr txBox="1">
              <a:spLocks noChangeArrowheads="1"/>
            </p:cNvSpPr>
            <p:nvPr/>
          </p:nvSpPr>
          <p:spPr bwMode="auto">
            <a:xfrm>
              <a:off x="5273854" y="4311134"/>
              <a:ext cx="441146" cy="369332"/>
            </a:xfrm>
            <a:prstGeom prst="rect">
              <a:avLst/>
            </a:prstGeom>
            <a:noFill/>
            <a:ln w="9525">
              <a:noFill/>
              <a:miter lim="800000"/>
              <a:headEnd/>
              <a:tailEnd/>
            </a:ln>
          </p:spPr>
          <p:txBody>
            <a:bodyPr wrap="none">
              <a:spAutoFit/>
            </a:bodyPr>
            <a:lstStyle/>
            <a:p>
              <a:r>
                <a:rPr lang="en-US"/>
                <a:t>[1]</a:t>
              </a:r>
            </a:p>
          </p:txBody>
        </p:sp>
        <p:sp>
          <p:nvSpPr>
            <p:cNvPr id="93225" name="TextBox 12"/>
            <p:cNvSpPr txBox="1">
              <a:spLocks noChangeArrowheads="1"/>
            </p:cNvSpPr>
            <p:nvPr/>
          </p:nvSpPr>
          <p:spPr bwMode="auto">
            <a:xfrm>
              <a:off x="5273854" y="4615934"/>
              <a:ext cx="441146" cy="369332"/>
            </a:xfrm>
            <a:prstGeom prst="rect">
              <a:avLst/>
            </a:prstGeom>
            <a:noFill/>
            <a:ln w="9525">
              <a:noFill/>
              <a:miter lim="800000"/>
              <a:headEnd/>
              <a:tailEnd/>
            </a:ln>
          </p:spPr>
          <p:txBody>
            <a:bodyPr wrap="none">
              <a:spAutoFit/>
            </a:bodyPr>
            <a:lstStyle/>
            <a:p>
              <a:r>
                <a:rPr lang="en-US"/>
                <a:t>[2]</a:t>
              </a:r>
            </a:p>
          </p:txBody>
        </p:sp>
        <p:sp>
          <p:nvSpPr>
            <p:cNvPr id="93226" name="TextBox 13"/>
            <p:cNvSpPr txBox="1">
              <a:spLocks noChangeArrowheads="1"/>
            </p:cNvSpPr>
            <p:nvPr/>
          </p:nvSpPr>
          <p:spPr bwMode="auto">
            <a:xfrm>
              <a:off x="5273854" y="4920734"/>
              <a:ext cx="441146" cy="369332"/>
            </a:xfrm>
            <a:prstGeom prst="rect">
              <a:avLst/>
            </a:prstGeom>
            <a:noFill/>
            <a:ln w="9525">
              <a:noFill/>
              <a:miter lim="800000"/>
              <a:headEnd/>
              <a:tailEnd/>
            </a:ln>
          </p:spPr>
          <p:txBody>
            <a:bodyPr wrap="none">
              <a:spAutoFit/>
            </a:bodyPr>
            <a:lstStyle/>
            <a:p>
              <a:r>
                <a:rPr lang="en-US"/>
                <a:t>[3]</a:t>
              </a:r>
            </a:p>
          </p:txBody>
        </p:sp>
        <p:sp>
          <p:nvSpPr>
            <p:cNvPr id="93227" name="TextBox 14"/>
            <p:cNvSpPr txBox="1">
              <a:spLocks noChangeArrowheads="1"/>
            </p:cNvSpPr>
            <p:nvPr/>
          </p:nvSpPr>
          <p:spPr bwMode="auto">
            <a:xfrm>
              <a:off x="5273854" y="5225534"/>
              <a:ext cx="441146" cy="369332"/>
            </a:xfrm>
            <a:prstGeom prst="rect">
              <a:avLst/>
            </a:prstGeom>
            <a:noFill/>
            <a:ln w="9525">
              <a:noFill/>
              <a:miter lim="800000"/>
              <a:headEnd/>
              <a:tailEnd/>
            </a:ln>
          </p:spPr>
          <p:txBody>
            <a:bodyPr wrap="none">
              <a:spAutoFit/>
            </a:bodyPr>
            <a:lstStyle/>
            <a:p>
              <a:r>
                <a:rPr lang="en-US"/>
                <a:t>[4]</a:t>
              </a:r>
            </a:p>
          </p:txBody>
        </p:sp>
      </p:grpSp>
      <p:sp>
        <p:nvSpPr>
          <p:cNvPr id="93217" name="TextBox 16"/>
          <p:cNvSpPr txBox="1">
            <a:spLocks noChangeArrowheads="1"/>
          </p:cNvSpPr>
          <p:nvPr/>
        </p:nvSpPr>
        <p:spPr bwMode="auto">
          <a:xfrm>
            <a:off x="2449513" y="4175125"/>
            <a:ext cx="874712"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Harry</a:t>
            </a:r>
          </a:p>
        </p:txBody>
      </p:sp>
      <p:sp>
        <p:nvSpPr>
          <p:cNvPr id="93218" name="TextBox 18"/>
          <p:cNvSpPr txBox="1">
            <a:spLocks noChangeArrowheads="1"/>
          </p:cNvSpPr>
          <p:nvPr/>
        </p:nvSpPr>
        <p:spPr bwMode="auto">
          <a:xfrm>
            <a:off x="2587625" y="3565525"/>
            <a:ext cx="598488"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Sam</a:t>
            </a:r>
          </a:p>
        </p:txBody>
      </p:sp>
      <p:sp>
        <p:nvSpPr>
          <p:cNvPr id="93219" name="TextBox 21"/>
          <p:cNvSpPr txBox="1">
            <a:spLocks noChangeArrowheads="1"/>
          </p:cNvSpPr>
          <p:nvPr/>
        </p:nvSpPr>
        <p:spPr bwMode="auto">
          <a:xfrm>
            <a:off x="2587625" y="4479925"/>
            <a:ext cx="598488"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Tom</a:t>
            </a:r>
          </a:p>
        </p:txBody>
      </p:sp>
      <p:sp>
        <p:nvSpPr>
          <p:cNvPr id="93220" name="TextBox 22"/>
          <p:cNvSpPr txBox="1">
            <a:spLocks noChangeArrowheads="1"/>
          </p:cNvSpPr>
          <p:nvPr/>
        </p:nvSpPr>
        <p:spPr bwMode="auto">
          <a:xfrm>
            <a:off x="2587625" y="3260725"/>
            <a:ext cx="736600"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Dick</a:t>
            </a:r>
          </a:p>
        </p:txBody>
      </p:sp>
      <p:sp>
        <p:nvSpPr>
          <p:cNvPr id="93221" name="TextBox 23"/>
          <p:cNvSpPr txBox="1">
            <a:spLocks noChangeArrowheads="1"/>
          </p:cNvSpPr>
          <p:nvPr/>
        </p:nvSpPr>
        <p:spPr bwMode="auto">
          <a:xfrm>
            <a:off x="1206500" y="4479925"/>
            <a:ext cx="736600"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Pete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Hash Code Insertion Example (cont.)</a:t>
            </a:r>
            <a:endParaRPr lang="en-US" dirty="0"/>
          </a:p>
        </p:txBody>
      </p:sp>
      <p:graphicFrame>
        <p:nvGraphicFramePr>
          <p:cNvPr id="4" name="Table 3"/>
          <p:cNvGraphicFramePr>
            <a:graphicFrameLocks noGrp="1"/>
          </p:cNvGraphicFramePr>
          <p:nvPr/>
        </p:nvGraphicFramePr>
        <p:xfrm>
          <a:off x="4800600" y="1822450"/>
          <a:ext cx="4053841" cy="2219960"/>
        </p:xfrm>
        <a:graphic>
          <a:graphicData uri="http://schemas.openxmlformats.org/drawingml/2006/table">
            <a:tbl>
              <a:tblPr firstRow="1">
                <a:tableStyleId>{5C22544A-7EE6-4342-B048-85BDC9FD1C3A}</a:tableStyleId>
              </a:tblPr>
              <a:tblGrid>
                <a:gridCol w="1160780"/>
                <a:gridCol w="1305243"/>
                <a:gridCol w="1587818"/>
              </a:tblGrid>
              <a:tr h="287843">
                <a:tc>
                  <a:txBody>
                    <a:bodyPr/>
                    <a:lstStyle/>
                    <a:p>
                      <a:r>
                        <a:rPr lang="en-US" dirty="0" smtClean="0"/>
                        <a:t>Name</a:t>
                      </a:r>
                      <a:endParaRPr lang="en-US" dirty="0"/>
                    </a:p>
                  </a:txBody>
                  <a:tcPr/>
                </a:tc>
                <a:tc>
                  <a:txBody>
                    <a:bodyPr/>
                    <a:lstStyle/>
                    <a:p>
                      <a:r>
                        <a:rPr lang="en-US" dirty="0" err="1" smtClean="0"/>
                        <a:t>hash_fcn</a:t>
                      </a:r>
                      <a:r>
                        <a:rPr lang="en-US" dirty="0" smtClean="0"/>
                        <a:t>()</a:t>
                      </a:r>
                      <a:endParaRPr lang="en-US" dirty="0"/>
                    </a:p>
                  </a:txBody>
                  <a:tcPr/>
                </a:tc>
                <a:tc>
                  <a:txBody>
                    <a:bodyPr/>
                    <a:lstStyle/>
                    <a:p>
                      <a:r>
                        <a:rPr lang="en-US" sz="1600" dirty="0" err="1" smtClean="0"/>
                        <a:t>hash_fcn</a:t>
                      </a:r>
                      <a:r>
                        <a:rPr lang="en-US" sz="1600" dirty="0" smtClean="0"/>
                        <a:t>()%5</a:t>
                      </a:r>
                      <a:endParaRPr lang="en-US" sz="1600" dirty="0"/>
                    </a:p>
                  </a:txBody>
                  <a:tcPr/>
                </a:tc>
              </a:tr>
              <a:tr h="370840">
                <a:tc>
                  <a:txBody>
                    <a:bodyPr/>
                    <a:lstStyle/>
                    <a:p>
                      <a:r>
                        <a:rPr lang="en-US" sz="1600" dirty="0" smtClean="0">
                          <a:latin typeface="Courier New" pitchFamily="49" charset="0"/>
                          <a:cs typeface="Courier New" pitchFamily="49" charset="0"/>
                        </a:rPr>
                        <a:t>"Tom"</a:t>
                      </a:r>
                      <a:endParaRPr lang="en-US" sz="1600" dirty="0">
                        <a:latin typeface="Courier New" pitchFamily="49" charset="0"/>
                        <a:cs typeface="Courier New" pitchFamily="49" charset="0"/>
                      </a:endParaRPr>
                    </a:p>
                  </a:txBody>
                  <a:tcPr/>
                </a:tc>
                <a:tc>
                  <a:txBody>
                    <a:bodyPr/>
                    <a:lstStyle/>
                    <a:p>
                      <a:r>
                        <a:rPr lang="en-US" dirty="0" smtClean="0"/>
                        <a:t>84274</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"Dick"</a:t>
                      </a:r>
                      <a:endParaRPr lang="en-US" sz="1600" dirty="0">
                        <a:latin typeface="Courier New" pitchFamily="49" charset="0"/>
                        <a:cs typeface="Courier New" pitchFamily="49" charset="0"/>
                      </a:endParaRPr>
                    </a:p>
                  </a:txBody>
                  <a:tcPr/>
                </a:tc>
                <a:tc>
                  <a:txBody>
                    <a:bodyPr/>
                    <a:lstStyle/>
                    <a:p>
                      <a:r>
                        <a:rPr lang="en-US" dirty="0" smtClean="0"/>
                        <a:t>2129869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"Harry"</a:t>
                      </a:r>
                      <a:endParaRPr lang="en-US" sz="1600" dirty="0">
                        <a:latin typeface="Courier New" pitchFamily="49" charset="0"/>
                        <a:cs typeface="Courier New" pitchFamily="49" charset="0"/>
                      </a:endParaRPr>
                    </a:p>
                  </a:txBody>
                  <a:tcPr/>
                </a:tc>
                <a:tc>
                  <a:txBody>
                    <a:bodyPr/>
                    <a:lstStyle/>
                    <a:p>
                      <a:r>
                        <a:rPr lang="en-US" dirty="0" smtClean="0"/>
                        <a:t>69496448</a:t>
                      </a:r>
                      <a:endParaRPr lang="en-US" dirty="0"/>
                    </a:p>
                  </a:txBody>
                  <a:tcPr/>
                </a:tc>
                <a:tc>
                  <a:txBody>
                    <a:bodyPr/>
                    <a:lstStyle/>
                    <a:p>
                      <a:pPr algn="ctr"/>
                      <a:r>
                        <a:rPr lang="en-US" dirty="0" smtClean="0"/>
                        <a:t>3</a:t>
                      </a:r>
                      <a:endParaRPr lang="en-US" dirty="0"/>
                    </a:p>
                  </a:txBody>
                  <a:tcPr/>
                </a:tc>
              </a:tr>
              <a:tr h="370840">
                <a:tc>
                  <a:txBody>
                    <a:bodyPr/>
                    <a:lstStyle/>
                    <a:p>
                      <a:r>
                        <a:rPr lang="en-US" sz="1600" dirty="0" smtClean="0">
                          <a:latin typeface="Courier New" pitchFamily="49" charset="0"/>
                          <a:cs typeface="Courier New" pitchFamily="49" charset="0"/>
                        </a:rPr>
                        <a:t>"Sam"</a:t>
                      </a:r>
                      <a:endParaRPr lang="en-US" sz="1600" dirty="0">
                        <a:latin typeface="Courier New" pitchFamily="49" charset="0"/>
                        <a:cs typeface="Courier New" pitchFamily="49" charset="0"/>
                      </a:endParaRPr>
                    </a:p>
                  </a:txBody>
                  <a:tcPr/>
                </a:tc>
                <a:tc>
                  <a:txBody>
                    <a:bodyPr/>
                    <a:lstStyle/>
                    <a:p>
                      <a:r>
                        <a:rPr lang="en-US" dirty="0" smtClean="0"/>
                        <a:t>82879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"Pete"</a:t>
                      </a:r>
                      <a:endParaRPr lang="en-US" sz="1600" dirty="0">
                        <a:latin typeface="Courier New" pitchFamily="49" charset="0"/>
                        <a:cs typeface="Courier New" pitchFamily="49" charset="0"/>
                      </a:endParaRPr>
                    </a:p>
                  </a:txBody>
                  <a:tcPr/>
                </a:tc>
                <a:tc>
                  <a:txBody>
                    <a:bodyPr/>
                    <a:lstStyle/>
                    <a:p>
                      <a:r>
                        <a:rPr lang="en-US" dirty="0" smtClean="0"/>
                        <a:t>2484038</a:t>
                      </a:r>
                      <a:endParaRPr lang="en-US" dirty="0"/>
                    </a:p>
                  </a:txBody>
                  <a:tcPr/>
                </a:tc>
                <a:tc>
                  <a:txBody>
                    <a:bodyPr/>
                    <a:lstStyle/>
                    <a:p>
                      <a:pPr algn="ctr"/>
                      <a:r>
                        <a:rPr lang="en-US" dirty="0" smtClean="0"/>
                        <a:t>3</a:t>
                      </a:r>
                      <a:endParaRPr lang="en-US" dirty="0"/>
                    </a:p>
                  </a:txBody>
                  <a:tcPr/>
                </a:tc>
              </a:tr>
            </a:tbl>
          </a:graphicData>
        </a:graphic>
      </p:graphicFrame>
      <p:grpSp>
        <p:nvGrpSpPr>
          <p:cNvPr id="94240" name="Group 15"/>
          <p:cNvGrpSpPr>
            <a:grpSpLocks/>
          </p:cNvGrpSpPr>
          <p:nvPr/>
        </p:nvGrpSpPr>
        <p:grpSpPr bwMode="auto">
          <a:xfrm>
            <a:off x="1943100" y="3260725"/>
            <a:ext cx="1584325" cy="1587500"/>
            <a:chOff x="5273854" y="4006334"/>
            <a:chExt cx="1584146" cy="1588532"/>
          </a:xfrm>
        </p:grpSpPr>
        <p:grpSp>
          <p:nvGrpSpPr>
            <p:cNvPr id="94246" name="Group 9"/>
            <p:cNvGrpSpPr>
              <a:grpSpLocks/>
            </p:cNvGrpSpPr>
            <p:nvPr/>
          </p:nvGrpSpPr>
          <p:grpSpPr bwMode="auto">
            <a:xfrm>
              <a:off x="5715000" y="4038600"/>
              <a:ext cx="1143000" cy="1524000"/>
              <a:chOff x="4343400" y="4343400"/>
              <a:chExt cx="1143000" cy="1524000"/>
            </a:xfrm>
          </p:grpSpPr>
          <p:sp>
            <p:nvSpPr>
              <p:cNvPr id="5" name="Rectangle 4"/>
              <p:cNvSpPr/>
              <p:nvPr/>
            </p:nvSpPr>
            <p:spPr>
              <a:xfrm>
                <a:off x="4343529" y="4342905"/>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6" name="Rectangle 5"/>
              <p:cNvSpPr/>
              <p:nvPr/>
            </p:nvSpPr>
            <p:spPr>
              <a:xfrm>
                <a:off x="4343529" y="4647903"/>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7" name="Rectangle 6"/>
              <p:cNvSpPr/>
              <p:nvPr/>
            </p:nvSpPr>
            <p:spPr>
              <a:xfrm>
                <a:off x="4343529" y="4952901"/>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8" name="Rectangle 7"/>
              <p:cNvSpPr/>
              <p:nvPr/>
            </p:nvSpPr>
            <p:spPr>
              <a:xfrm>
                <a:off x="4343529" y="5257899"/>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9" name="Rectangle 8"/>
              <p:cNvSpPr/>
              <p:nvPr/>
            </p:nvSpPr>
            <p:spPr>
              <a:xfrm>
                <a:off x="4343529" y="5562897"/>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grpSp>
        <p:sp>
          <p:nvSpPr>
            <p:cNvPr id="94247" name="TextBox 10"/>
            <p:cNvSpPr txBox="1">
              <a:spLocks noChangeArrowheads="1"/>
            </p:cNvSpPr>
            <p:nvPr/>
          </p:nvSpPr>
          <p:spPr bwMode="auto">
            <a:xfrm>
              <a:off x="5273854" y="4006334"/>
              <a:ext cx="441146" cy="369332"/>
            </a:xfrm>
            <a:prstGeom prst="rect">
              <a:avLst/>
            </a:prstGeom>
            <a:noFill/>
            <a:ln w="9525">
              <a:noFill/>
              <a:miter lim="800000"/>
              <a:headEnd/>
              <a:tailEnd/>
            </a:ln>
          </p:spPr>
          <p:txBody>
            <a:bodyPr wrap="none">
              <a:spAutoFit/>
            </a:bodyPr>
            <a:lstStyle/>
            <a:p>
              <a:r>
                <a:rPr lang="en-US"/>
                <a:t>[0]</a:t>
              </a:r>
            </a:p>
          </p:txBody>
        </p:sp>
        <p:sp>
          <p:nvSpPr>
            <p:cNvPr id="94248" name="TextBox 11"/>
            <p:cNvSpPr txBox="1">
              <a:spLocks noChangeArrowheads="1"/>
            </p:cNvSpPr>
            <p:nvPr/>
          </p:nvSpPr>
          <p:spPr bwMode="auto">
            <a:xfrm>
              <a:off x="5273854" y="4311134"/>
              <a:ext cx="441146" cy="369332"/>
            </a:xfrm>
            <a:prstGeom prst="rect">
              <a:avLst/>
            </a:prstGeom>
            <a:noFill/>
            <a:ln w="9525">
              <a:noFill/>
              <a:miter lim="800000"/>
              <a:headEnd/>
              <a:tailEnd/>
            </a:ln>
          </p:spPr>
          <p:txBody>
            <a:bodyPr wrap="none">
              <a:spAutoFit/>
            </a:bodyPr>
            <a:lstStyle/>
            <a:p>
              <a:r>
                <a:rPr lang="en-US"/>
                <a:t>[1]</a:t>
              </a:r>
            </a:p>
          </p:txBody>
        </p:sp>
        <p:sp>
          <p:nvSpPr>
            <p:cNvPr id="94249" name="TextBox 12"/>
            <p:cNvSpPr txBox="1">
              <a:spLocks noChangeArrowheads="1"/>
            </p:cNvSpPr>
            <p:nvPr/>
          </p:nvSpPr>
          <p:spPr bwMode="auto">
            <a:xfrm>
              <a:off x="5273854" y="4615934"/>
              <a:ext cx="441146" cy="369332"/>
            </a:xfrm>
            <a:prstGeom prst="rect">
              <a:avLst/>
            </a:prstGeom>
            <a:noFill/>
            <a:ln w="9525">
              <a:noFill/>
              <a:miter lim="800000"/>
              <a:headEnd/>
              <a:tailEnd/>
            </a:ln>
          </p:spPr>
          <p:txBody>
            <a:bodyPr wrap="none">
              <a:spAutoFit/>
            </a:bodyPr>
            <a:lstStyle/>
            <a:p>
              <a:r>
                <a:rPr lang="en-US"/>
                <a:t>[2]</a:t>
              </a:r>
            </a:p>
          </p:txBody>
        </p:sp>
        <p:sp>
          <p:nvSpPr>
            <p:cNvPr id="94250" name="TextBox 13"/>
            <p:cNvSpPr txBox="1">
              <a:spLocks noChangeArrowheads="1"/>
            </p:cNvSpPr>
            <p:nvPr/>
          </p:nvSpPr>
          <p:spPr bwMode="auto">
            <a:xfrm>
              <a:off x="5273854" y="4920734"/>
              <a:ext cx="441146" cy="369332"/>
            </a:xfrm>
            <a:prstGeom prst="rect">
              <a:avLst/>
            </a:prstGeom>
            <a:noFill/>
            <a:ln w="9525">
              <a:noFill/>
              <a:miter lim="800000"/>
              <a:headEnd/>
              <a:tailEnd/>
            </a:ln>
          </p:spPr>
          <p:txBody>
            <a:bodyPr wrap="none">
              <a:spAutoFit/>
            </a:bodyPr>
            <a:lstStyle/>
            <a:p>
              <a:r>
                <a:rPr lang="en-US"/>
                <a:t>[3]</a:t>
              </a:r>
            </a:p>
          </p:txBody>
        </p:sp>
        <p:sp>
          <p:nvSpPr>
            <p:cNvPr id="94251" name="TextBox 14"/>
            <p:cNvSpPr txBox="1">
              <a:spLocks noChangeArrowheads="1"/>
            </p:cNvSpPr>
            <p:nvPr/>
          </p:nvSpPr>
          <p:spPr bwMode="auto">
            <a:xfrm>
              <a:off x="5273854" y="5225534"/>
              <a:ext cx="441146" cy="369332"/>
            </a:xfrm>
            <a:prstGeom prst="rect">
              <a:avLst/>
            </a:prstGeom>
            <a:noFill/>
            <a:ln w="9525">
              <a:noFill/>
              <a:miter lim="800000"/>
              <a:headEnd/>
              <a:tailEnd/>
            </a:ln>
          </p:spPr>
          <p:txBody>
            <a:bodyPr wrap="none">
              <a:spAutoFit/>
            </a:bodyPr>
            <a:lstStyle/>
            <a:p>
              <a:r>
                <a:rPr lang="en-US"/>
                <a:t>[4]</a:t>
              </a:r>
            </a:p>
          </p:txBody>
        </p:sp>
      </p:grpSp>
      <p:sp>
        <p:nvSpPr>
          <p:cNvPr id="94241" name="TextBox 16"/>
          <p:cNvSpPr txBox="1">
            <a:spLocks noChangeArrowheads="1"/>
          </p:cNvSpPr>
          <p:nvPr/>
        </p:nvSpPr>
        <p:spPr bwMode="auto">
          <a:xfrm>
            <a:off x="2449513" y="4175125"/>
            <a:ext cx="874712"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Harry</a:t>
            </a:r>
          </a:p>
        </p:txBody>
      </p:sp>
      <p:sp>
        <p:nvSpPr>
          <p:cNvPr id="94242" name="TextBox 18"/>
          <p:cNvSpPr txBox="1">
            <a:spLocks noChangeArrowheads="1"/>
          </p:cNvSpPr>
          <p:nvPr/>
        </p:nvSpPr>
        <p:spPr bwMode="auto">
          <a:xfrm>
            <a:off x="2587625" y="3565525"/>
            <a:ext cx="598488"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Sam</a:t>
            </a:r>
          </a:p>
        </p:txBody>
      </p:sp>
      <p:sp>
        <p:nvSpPr>
          <p:cNvPr id="94243" name="TextBox 21"/>
          <p:cNvSpPr txBox="1">
            <a:spLocks noChangeArrowheads="1"/>
          </p:cNvSpPr>
          <p:nvPr/>
        </p:nvSpPr>
        <p:spPr bwMode="auto">
          <a:xfrm>
            <a:off x="2587625" y="4479925"/>
            <a:ext cx="598488"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Tom</a:t>
            </a:r>
          </a:p>
        </p:txBody>
      </p:sp>
      <p:sp>
        <p:nvSpPr>
          <p:cNvPr id="94244" name="TextBox 22"/>
          <p:cNvSpPr txBox="1">
            <a:spLocks noChangeArrowheads="1"/>
          </p:cNvSpPr>
          <p:nvPr/>
        </p:nvSpPr>
        <p:spPr bwMode="auto">
          <a:xfrm>
            <a:off x="2587625" y="3260725"/>
            <a:ext cx="736600"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Dick</a:t>
            </a:r>
          </a:p>
        </p:txBody>
      </p:sp>
      <p:sp>
        <p:nvSpPr>
          <p:cNvPr id="94245" name="TextBox 23"/>
          <p:cNvSpPr txBox="1">
            <a:spLocks noChangeArrowheads="1"/>
          </p:cNvSpPr>
          <p:nvPr/>
        </p:nvSpPr>
        <p:spPr bwMode="auto">
          <a:xfrm>
            <a:off x="1206500" y="3260725"/>
            <a:ext cx="736600"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Pete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12775" y="228600"/>
            <a:ext cx="8153400" cy="990600"/>
          </a:xfrm>
        </p:spPr>
        <p:txBody>
          <a:bodyPr/>
          <a:lstStyle/>
          <a:p>
            <a:pPr eaLnBrk="1" hangingPunct="1"/>
            <a:r>
              <a:rPr lang="en-US" smtClean="0"/>
              <a:t>The Set Hierarchy</a:t>
            </a:r>
          </a:p>
        </p:txBody>
      </p:sp>
      <p:pic>
        <p:nvPicPr>
          <p:cNvPr id="21506" name="Picture 2"/>
          <p:cNvPicPr>
            <a:picLocks noChangeAspect="1" noChangeArrowheads="1"/>
          </p:cNvPicPr>
          <p:nvPr/>
        </p:nvPicPr>
        <p:blipFill>
          <a:blip r:embed="rId2"/>
          <a:srcRect/>
          <a:stretch>
            <a:fillRect/>
          </a:stretch>
        </p:blipFill>
        <p:spPr bwMode="auto">
          <a:xfrm>
            <a:off x="2338388" y="2638425"/>
            <a:ext cx="4467225" cy="158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Hash Code Insertion Example (cont.)</a:t>
            </a:r>
            <a:endParaRPr lang="en-US" dirty="0"/>
          </a:p>
        </p:txBody>
      </p:sp>
      <p:graphicFrame>
        <p:nvGraphicFramePr>
          <p:cNvPr id="4" name="Table 3"/>
          <p:cNvGraphicFramePr>
            <a:graphicFrameLocks noGrp="1"/>
          </p:cNvGraphicFramePr>
          <p:nvPr/>
        </p:nvGraphicFramePr>
        <p:xfrm>
          <a:off x="4800600" y="1822450"/>
          <a:ext cx="4053841" cy="2219960"/>
        </p:xfrm>
        <a:graphic>
          <a:graphicData uri="http://schemas.openxmlformats.org/drawingml/2006/table">
            <a:tbl>
              <a:tblPr firstRow="1">
                <a:tableStyleId>{5C22544A-7EE6-4342-B048-85BDC9FD1C3A}</a:tableStyleId>
              </a:tblPr>
              <a:tblGrid>
                <a:gridCol w="1160780"/>
                <a:gridCol w="1305243"/>
                <a:gridCol w="1587818"/>
              </a:tblGrid>
              <a:tr h="287843">
                <a:tc>
                  <a:txBody>
                    <a:bodyPr/>
                    <a:lstStyle/>
                    <a:p>
                      <a:r>
                        <a:rPr lang="en-US" dirty="0" smtClean="0"/>
                        <a:t>Name</a:t>
                      </a:r>
                      <a:endParaRPr lang="en-US" dirty="0"/>
                    </a:p>
                  </a:txBody>
                  <a:tcPr/>
                </a:tc>
                <a:tc>
                  <a:txBody>
                    <a:bodyPr/>
                    <a:lstStyle/>
                    <a:p>
                      <a:r>
                        <a:rPr lang="en-US" dirty="0" err="1" smtClean="0"/>
                        <a:t>hash_fcn</a:t>
                      </a:r>
                      <a:r>
                        <a:rPr lang="en-US" dirty="0" smtClean="0"/>
                        <a:t>()</a:t>
                      </a:r>
                      <a:endParaRPr lang="en-US" dirty="0"/>
                    </a:p>
                  </a:txBody>
                  <a:tcPr/>
                </a:tc>
                <a:tc>
                  <a:txBody>
                    <a:bodyPr/>
                    <a:lstStyle/>
                    <a:p>
                      <a:r>
                        <a:rPr lang="en-US" sz="1600" dirty="0" err="1" smtClean="0"/>
                        <a:t>hash_fcn</a:t>
                      </a:r>
                      <a:r>
                        <a:rPr lang="en-US" sz="1600" dirty="0" smtClean="0"/>
                        <a:t>()%5</a:t>
                      </a:r>
                      <a:endParaRPr lang="en-US" sz="1600" dirty="0"/>
                    </a:p>
                  </a:txBody>
                  <a:tcPr/>
                </a:tc>
              </a:tr>
              <a:tr h="370840">
                <a:tc>
                  <a:txBody>
                    <a:bodyPr/>
                    <a:lstStyle/>
                    <a:p>
                      <a:r>
                        <a:rPr lang="en-US" sz="1600" dirty="0" smtClean="0">
                          <a:latin typeface="Courier New" pitchFamily="49" charset="0"/>
                          <a:cs typeface="Courier New" pitchFamily="49" charset="0"/>
                        </a:rPr>
                        <a:t>"Tom"</a:t>
                      </a:r>
                      <a:endParaRPr lang="en-US" sz="1600" dirty="0">
                        <a:latin typeface="Courier New" pitchFamily="49" charset="0"/>
                        <a:cs typeface="Courier New" pitchFamily="49" charset="0"/>
                      </a:endParaRPr>
                    </a:p>
                  </a:txBody>
                  <a:tcPr/>
                </a:tc>
                <a:tc>
                  <a:txBody>
                    <a:bodyPr/>
                    <a:lstStyle/>
                    <a:p>
                      <a:r>
                        <a:rPr lang="en-US" dirty="0" smtClean="0"/>
                        <a:t>84274</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"Dick"</a:t>
                      </a:r>
                      <a:endParaRPr lang="en-US" sz="1600" dirty="0">
                        <a:latin typeface="Courier New" pitchFamily="49" charset="0"/>
                        <a:cs typeface="Courier New" pitchFamily="49" charset="0"/>
                      </a:endParaRPr>
                    </a:p>
                  </a:txBody>
                  <a:tcPr/>
                </a:tc>
                <a:tc>
                  <a:txBody>
                    <a:bodyPr/>
                    <a:lstStyle/>
                    <a:p>
                      <a:r>
                        <a:rPr lang="en-US" dirty="0" smtClean="0"/>
                        <a:t>2129869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"Harry"</a:t>
                      </a:r>
                      <a:endParaRPr lang="en-US" sz="1600" dirty="0">
                        <a:latin typeface="Courier New" pitchFamily="49" charset="0"/>
                        <a:cs typeface="Courier New" pitchFamily="49" charset="0"/>
                      </a:endParaRPr>
                    </a:p>
                  </a:txBody>
                  <a:tcPr/>
                </a:tc>
                <a:tc>
                  <a:txBody>
                    <a:bodyPr/>
                    <a:lstStyle/>
                    <a:p>
                      <a:r>
                        <a:rPr lang="en-US" dirty="0" smtClean="0"/>
                        <a:t>69496448</a:t>
                      </a:r>
                      <a:endParaRPr lang="en-US" dirty="0"/>
                    </a:p>
                  </a:txBody>
                  <a:tcPr/>
                </a:tc>
                <a:tc>
                  <a:txBody>
                    <a:bodyPr/>
                    <a:lstStyle/>
                    <a:p>
                      <a:pPr algn="ctr"/>
                      <a:r>
                        <a:rPr lang="en-US" dirty="0" smtClean="0"/>
                        <a:t>3</a:t>
                      </a:r>
                      <a:endParaRPr lang="en-US" dirty="0"/>
                    </a:p>
                  </a:txBody>
                  <a:tcPr/>
                </a:tc>
              </a:tr>
              <a:tr h="370840">
                <a:tc>
                  <a:txBody>
                    <a:bodyPr/>
                    <a:lstStyle/>
                    <a:p>
                      <a:r>
                        <a:rPr lang="en-US" sz="1600" dirty="0" smtClean="0">
                          <a:latin typeface="Courier New" pitchFamily="49" charset="0"/>
                          <a:cs typeface="Courier New" pitchFamily="49" charset="0"/>
                        </a:rPr>
                        <a:t>"Sam"</a:t>
                      </a:r>
                      <a:endParaRPr lang="en-US" sz="1600" dirty="0">
                        <a:latin typeface="Courier New" pitchFamily="49" charset="0"/>
                        <a:cs typeface="Courier New" pitchFamily="49" charset="0"/>
                      </a:endParaRPr>
                    </a:p>
                  </a:txBody>
                  <a:tcPr/>
                </a:tc>
                <a:tc>
                  <a:txBody>
                    <a:bodyPr/>
                    <a:lstStyle/>
                    <a:p>
                      <a:r>
                        <a:rPr lang="en-US" dirty="0" smtClean="0"/>
                        <a:t>82879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"Pete"</a:t>
                      </a:r>
                      <a:endParaRPr lang="en-US" sz="1600" dirty="0">
                        <a:latin typeface="Courier New" pitchFamily="49" charset="0"/>
                        <a:cs typeface="Courier New" pitchFamily="49" charset="0"/>
                      </a:endParaRPr>
                    </a:p>
                  </a:txBody>
                  <a:tcPr/>
                </a:tc>
                <a:tc>
                  <a:txBody>
                    <a:bodyPr/>
                    <a:lstStyle/>
                    <a:p>
                      <a:r>
                        <a:rPr lang="en-US" dirty="0" smtClean="0"/>
                        <a:t>2484038</a:t>
                      </a:r>
                      <a:endParaRPr lang="en-US" dirty="0"/>
                    </a:p>
                  </a:txBody>
                  <a:tcPr/>
                </a:tc>
                <a:tc>
                  <a:txBody>
                    <a:bodyPr/>
                    <a:lstStyle/>
                    <a:p>
                      <a:pPr algn="ctr"/>
                      <a:r>
                        <a:rPr lang="en-US" dirty="0" smtClean="0"/>
                        <a:t>3</a:t>
                      </a:r>
                      <a:endParaRPr lang="en-US" dirty="0"/>
                    </a:p>
                  </a:txBody>
                  <a:tcPr/>
                </a:tc>
              </a:tr>
            </a:tbl>
          </a:graphicData>
        </a:graphic>
      </p:graphicFrame>
      <p:grpSp>
        <p:nvGrpSpPr>
          <p:cNvPr id="95264" name="Group 15"/>
          <p:cNvGrpSpPr>
            <a:grpSpLocks/>
          </p:cNvGrpSpPr>
          <p:nvPr/>
        </p:nvGrpSpPr>
        <p:grpSpPr bwMode="auto">
          <a:xfrm>
            <a:off x="1943100" y="3260725"/>
            <a:ext cx="1584325" cy="1587500"/>
            <a:chOff x="5273854" y="4006334"/>
            <a:chExt cx="1584146" cy="1588532"/>
          </a:xfrm>
        </p:grpSpPr>
        <p:grpSp>
          <p:nvGrpSpPr>
            <p:cNvPr id="95270" name="Group 9"/>
            <p:cNvGrpSpPr>
              <a:grpSpLocks/>
            </p:cNvGrpSpPr>
            <p:nvPr/>
          </p:nvGrpSpPr>
          <p:grpSpPr bwMode="auto">
            <a:xfrm>
              <a:off x="5715000" y="4038600"/>
              <a:ext cx="1143000" cy="1524000"/>
              <a:chOff x="4343400" y="4343400"/>
              <a:chExt cx="1143000" cy="1524000"/>
            </a:xfrm>
          </p:grpSpPr>
          <p:sp>
            <p:nvSpPr>
              <p:cNvPr id="5" name="Rectangle 4"/>
              <p:cNvSpPr/>
              <p:nvPr/>
            </p:nvSpPr>
            <p:spPr>
              <a:xfrm>
                <a:off x="4343529" y="4342905"/>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6" name="Rectangle 5"/>
              <p:cNvSpPr/>
              <p:nvPr/>
            </p:nvSpPr>
            <p:spPr>
              <a:xfrm>
                <a:off x="4343529" y="4647903"/>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7" name="Rectangle 6"/>
              <p:cNvSpPr/>
              <p:nvPr/>
            </p:nvSpPr>
            <p:spPr>
              <a:xfrm>
                <a:off x="4343529" y="4952901"/>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8" name="Rectangle 7"/>
              <p:cNvSpPr/>
              <p:nvPr/>
            </p:nvSpPr>
            <p:spPr>
              <a:xfrm>
                <a:off x="4343529" y="5257899"/>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9" name="Rectangle 8"/>
              <p:cNvSpPr/>
              <p:nvPr/>
            </p:nvSpPr>
            <p:spPr>
              <a:xfrm>
                <a:off x="4343529" y="5562897"/>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grpSp>
        <p:sp>
          <p:nvSpPr>
            <p:cNvPr id="95271" name="TextBox 10"/>
            <p:cNvSpPr txBox="1">
              <a:spLocks noChangeArrowheads="1"/>
            </p:cNvSpPr>
            <p:nvPr/>
          </p:nvSpPr>
          <p:spPr bwMode="auto">
            <a:xfrm>
              <a:off x="5273854" y="4006334"/>
              <a:ext cx="441146" cy="369332"/>
            </a:xfrm>
            <a:prstGeom prst="rect">
              <a:avLst/>
            </a:prstGeom>
            <a:noFill/>
            <a:ln w="9525">
              <a:noFill/>
              <a:miter lim="800000"/>
              <a:headEnd/>
              <a:tailEnd/>
            </a:ln>
          </p:spPr>
          <p:txBody>
            <a:bodyPr wrap="none">
              <a:spAutoFit/>
            </a:bodyPr>
            <a:lstStyle/>
            <a:p>
              <a:r>
                <a:rPr lang="en-US"/>
                <a:t>[0]</a:t>
              </a:r>
            </a:p>
          </p:txBody>
        </p:sp>
        <p:sp>
          <p:nvSpPr>
            <p:cNvPr id="95272" name="TextBox 11"/>
            <p:cNvSpPr txBox="1">
              <a:spLocks noChangeArrowheads="1"/>
            </p:cNvSpPr>
            <p:nvPr/>
          </p:nvSpPr>
          <p:spPr bwMode="auto">
            <a:xfrm>
              <a:off x="5273854" y="4311134"/>
              <a:ext cx="441146" cy="369332"/>
            </a:xfrm>
            <a:prstGeom prst="rect">
              <a:avLst/>
            </a:prstGeom>
            <a:noFill/>
            <a:ln w="9525">
              <a:noFill/>
              <a:miter lim="800000"/>
              <a:headEnd/>
              <a:tailEnd/>
            </a:ln>
          </p:spPr>
          <p:txBody>
            <a:bodyPr wrap="none">
              <a:spAutoFit/>
            </a:bodyPr>
            <a:lstStyle/>
            <a:p>
              <a:r>
                <a:rPr lang="en-US"/>
                <a:t>[1]</a:t>
              </a:r>
            </a:p>
          </p:txBody>
        </p:sp>
        <p:sp>
          <p:nvSpPr>
            <p:cNvPr id="95273" name="TextBox 12"/>
            <p:cNvSpPr txBox="1">
              <a:spLocks noChangeArrowheads="1"/>
            </p:cNvSpPr>
            <p:nvPr/>
          </p:nvSpPr>
          <p:spPr bwMode="auto">
            <a:xfrm>
              <a:off x="5273854" y="4615934"/>
              <a:ext cx="441146" cy="369332"/>
            </a:xfrm>
            <a:prstGeom prst="rect">
              <a:avLst/>
            </a:prstGeom>
            <a:noFill/>
            <a:ln w="9525">
              <a:noFill/>
              <a:miter lim="800000"/>
              <a:headEnd/>
              <a:tailEnd/>
            </a:ln>
          </p:spPr>
          <p:txBody>
            <a:bodyPr wrap="none">
              <a:spAutoFit/>
            </a:bodyPr>
            <a:lstStyle/>
            <a:p>
              <a:r>
                <a:rPr lang="en-US"/>
                <a:t>[2]</a:t>
              </a:r>
            </a:p>
          </p:txBody>
        </p:sp>
        <p:sp>
          <p:nvSpPr>
            <p:cNvPr id="95274" name="TextBox 13"/>
            <p:cNvSpPr txBox="1">
              <a:spLocks noChangeArrowheads="1"/>
            </p:cNvSpPr>
            <p:nvPr/>
          </p:nvSpPr>
          <p:spPr bwMode="auto">
            <a:xfrm>
              <a:off x="5273854" y="4920734"/>
              <a:ext cx="441146" cy="369332"/>
            </a:xfrm>
            <a:prstGeom prst="rect">
              <a:avLst/>
            </a:prstGeom>
            <a:noFill/>
            <a:ln w="9525">
              <a:noFill/>
              <a:miter lim="800000"/>
              <a:headEnd/>
              <a:tailEnd/>
            </a:ln>
          </p:spPr>
          <p:txBody>
            <a:bodyPr wrap="none">
              <a:spAutoFit/>
            </a:bodyPr>
            <a:lstStyle/>
            <a:p>
              <a:r>
                <a:rPr lang="en-US"/>
                <a:t>[3]</a:t>
              </a:r>
            </a:p>
          </p:txBody>
        </p:sp>
        <p:sp>
          <p:nvSpPr>
            <p:cNvPr id="95275" name="TextBox 14"/>
            <p:cNvSpPr txBox="1">
              <a:spLocks noChangeArrowheads="1"/>
            </p:cNvSpPr>
            <p:nvPr/>
          </p:nvSpPr>
          <p:spPr bwMode="auto">
            <a:xfrm>
              <a:off x="5273854" y="5225534"/>
              <a:ext cx="441146" cy="369332"/>
            </a:xfrm>
            <a:prstGeom prst="rect">
              <a:avLst/>
            </a:prstGeom>
            <a:noFill/>
            <a:ln w="9525">
              <a:noFill/>
              <a:miter lim="800000"/>
              <a:headEnd/>
              <a:tailEnd/>
            </a:ln>
          </p:spPr>
          <p:txBody>
            <a:bodyPr wrap="none">
              <a:spAutoFit/>
            </a:bodyPr>
            <a:lstStyle/>
            <a:p>
              <a:r>
                <a:rPr lang="en-US"/>
                <a:t>[4]</a:t>
              </a:r>
            </a:p>
          </p:txBody>
        </p:sp>
      </p:grpSp>
      <p:sp>
        <p:nvSpPr>
          <p:cNvPr id="95265" name="TextBox 16"/>
          <p:cNvSpPr txBox="1">
            <a:spLocks noChangeArrowheads="1"/>
          </p:cNvSpPr>
          <p:nvPr/>
        </p:nvSpPr>
        <p:spPr bwMode="auto">
          <a:xfrm>
            <a:off x="2449513" y="4175125"/>
            <a:ext cx="874712"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Harry</a:t>
            </a:r>
          </a:p>
        </p:txBody>
      </p:sp>
      <p:sp>
        <p:nvSpPr>
          <p:cNvPr id="95266" name="TextBox 18"/>
          <p:cNvSpPr txBox="1">
            <a:spLocks noChangeArrowheads="1"/>
          </p:cNvSpPr>
          <p:nvPr/>
        </p:nvSpPr>
        <p:spPr bwMode="auto">
          <a:xfrm>
            <a:off x="2587625" y="3565525"/>
            <a:ext cx="598488"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Sam</a:t>
            </a:r>
          </a:p>
        </p:txBody>
      </p:sp>
      <p:sp>
        <p:nvSpPr>
          <p:cNvPr id="95267" name="TextBox 21"/>
          <p:cNvSpPr txBox="1">
            <a:spLocks noChangeArrowheads="1"/>
          </p:cNvSpPr>
          <p:nvPr/>
        </p:nvSpPr>
        <p:spPr bwMode="auto">
          <a:xfrm>
            <a:off x="2587625" y="4479925"/>
            <a:ext cx="598488"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Tom</a:t>
            </a:r>
          </a:p>
        </p:txBody>
      </p:sp>
      <p:sp>
        <p:nvSpPr>
          <p:cNvPr id="95268" name="TextBox 22"/>
          <p:cNvSpPr txBox="1">
            <a:spLocks noChangeArrowheads="1"/>
          </p:cNvSpPr>
          <p:nvPr/>
        </p:nvSpPr>
        <p:spPr bwMode="auto">
          <a:xfrm>
            <a:off x="2587625" y="3260725"/>
            <a:ext cx="736600"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Dick</a:t>
            </a:r>
          </a:p>
        </p:txBody>
      </p:sp>
      <p:sp>
        <p:nvSpPr>
          <p:cNvPr id="95269" name="TextBox 23"/>
          <p:cNvSpPr txBox="1">
            <a:spLocks noChangeArrowheads="1"/>
          </p:cNvSpPr>
          <p:nvPr/>
        </p:nvSpPr>
        <p:spPr bwMode="auto">
          <a:xfrm>
            <a:off x="1206500" y="3565525"/>
            <a:ext cx="736600"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Pete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Hash Code Insertion Example (cont.)</a:t>
            </a:r>
            <a:endParaRPr lang="en-US" dirty="0"/>
          </a:p>
        </p:txBody>
      </p:sp>
      <p:graphicFrame>
        <p:nvGraphicFramePr>
          <p:cNvPr id="4" name="Table 3"/>
          <p:cNvGraphicFramePr>
            <a:graphicFrameLocks noGrp="1"/>
          </p:cNvGraphicFramePr>
          <p:nvPr/>
        </p:nvGraphicFramePr>
        <p:xfrm>
          <a:off x="4800600" y="1822450"/>
          <a:ext cx="4053841" cy="2219960"/>
        </p:xfrm>
        <a:graphic>
          <a:graphicData uri="http://schemas.openxmlformats.org/drawingml/2006/table">
            <a:tbl>
              <a:tblPr firstRow="1">
                <a:tableStyleId>{5C22544A-7EE6-4342-B048-85BDC9FD1C3A}</a:tableStyleId>
              </a:tblPr>
              <a:tblGrid>
                <a:gridCol w="1160780"/>
                <a:gridCol w="1305243"/>
                <a:gridCol w="1587818"/>
              </a:tblGrid>
              <a:tr h="287843">
                <a:tc>
                  <a:txBody>
                    <a:bodyPr/>
                    <a:lstStyle/>
                    <a:p>
                      <a:r>
                        <a:rPr lang="en-US" dirty="0" smtClean="0"/>
                        <a:t>Name</a:t>
                      </a:r>
                      <a:endParaRPr lang="en-US" dirty="0"/>
                    </a:p>
                  </a:txBody>
                  <a:tcPr/>
                </a:tc>
                <a:tc>
                  <a:txBody>
                    <a:bodyPr/>
                    <a:lstStyle/>
                    <a:p>
                      <a:r>
                        <a:rPr lang="en-US" dirty="0" err="1" smtClean="0"/>
                        <a:t>hash_fcn</a:t>
                      </a:r>
                      <a:r>
                        <a:rPr lang="en-US" dirty="0" smtClean="0"/>
                        <a:t>()</a:t>
                      </a:r>
                      <a:endParaRPr lang="en-US" dirty="0"/>
                    </a:p>
                  </a:txBody>
                  <a:tcPr/>
                </a:tc>
                <a:tc>
                  <a:txBody>
                    <a:bodyPr/>
                    <a:lstStyle/>
                    <a:p>
                      <a:r>
                        <a:rPr lang="en-US" sz="1600" dirty="0" err="1" smtClean="0"/>
                        <a:t>hash_fcn</a:t>
                      </a:r>
                      <a:r>
                        <a:rPr lang="en-US" sz="1600" dirty="0" smtClean="0"/>
                        <a:t>()%5</a:t>
                      </a:r>
                      <a:endParaRPr lang="en-US" sz="1600" dirty="0"/>
                    </a:p>
                  </a:txBody>
                  <a:tcPr/>
                </a:tc>
              </a:tr>
              <a:tr h="370840">
                <a:tc>
                  <a:txBody>
                    <a:bodyPr/>
                    <a:lstStyle/>
                    <a:p>
                      <a:r>
                        <a:rPr lang="en-US" sz="1600" dirty="0" smtClean="0">
                          <a:latin typeface="Courier New" pitchFamily="49" charset="0"/>
                          <a:cs typeface="Courier New" pitchFamily="49" charset="0"/>
                        </a:rPr>
                        <a:t>"Tom"</a:t>
                      </a:r>
                      <a:endParaRPr lang="en-US" sz="1600" dirty="0">
                        <a:latin typeface="Courier New" pitchFamily="49" charset="0"/>
                        <a:cs typeface="Courier New" pitchFamily="49" charset="0"/>
                      </a:endParaRPr>
                    </a:p>
                  </a:txBody>
                  <a:tcPr/>
                </a:tc>
                <a:tc>
                  <a:txBody>
                    <a:bodyPr/>
                    <a:lstStyle/>
                    <a:p>
                      <a:r>
                        <a:rPr lang="en-US" dirty="0" smtClean="0"/>
                        <a:t>84274</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"Dick"</a:t>
                      </a:r>
                      <a:endParaRPr lang="en-US" sz="1600" dirty="0">
                        <a:latin typeface="Courier New" pitchFamily="49" charset="0"/>
                        <a:cs typeface="Courier New" pitchFamily="49" charset="0"/>
                      </a:endParaRPr>
                    </a:p>
                  </a:txBody>
                  <a:tcPr/>
                </a:tc>
                <a:tc>
                  <a:txBody>
                    <a:bodyPr/>
                    <a:lstStyle/>
                    <a:p>
                      <a:r>
                        <a:rPr lang="en-US" dirty="0" smtClean="0"/>
                        <a:t>2129869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"Harry"</a:t>
                      </a:r>
                      <a:endParaRPr lang="en-US" sz="1600" dirty="0">
                        <a:latin typeface="Courier New" pitchFamily="49" charset="0"/>
                        <a:cs typeface="Courier New" pitchFamily="49" charset="0"/>
                      </a:endParaRPr>
                    </a:p>
                  </a:txBody>
                  <a:tcPr/>
                </a:tc>
                <a:tc>
                  <a:txBody>
                    <a:bodyPr/>
                    <a:lstStyle/>
                    <a:p>
                      <a:r>
                        <a:rPr lang="en-US" dirty="0" smtClean="0"/>
                        <a:t>69496448</a:t>
                      </a:r>
                      <a:endParaRPr lang="en-US" dirty="0"/>
                    </a:p>
                  </a:txBody>
                  <a:tcPr/>
                </a:tc>
                <a:tc>
                  <a:txBody>
                    <a:bodyPr/>
                    <a:lstStyle/>
                    <a:p>
                      <a:pPr algn="ctr"/>
                      <a:r>
                        <a:rPr lang="en-US" dirty="0" smtClean="0"/>
                        <a:t>3</a:t>
                      </a:r>
                      <a:endParaRPr lang="en-US" dirty="0"/>
                    </a:p>
                  </a:txBody>
                  <a:tcPr/>
                </a:tc>
              </a:tr>
              <a:tr h="370840">
                <a:tc>
                  <a:txBody>
                    <a:bodyPr/>
                    <a:lstStyle/>
                    <a:p>
                      <a:r>
                        <a:rPr lang="en-US" sz="1600" dirty="0" smtClean="0">
                          <a:latin typeface="Courier New" pitchFamily="49" charset="0"/>
                          <a:cs typeface="Courier New" pitchFamily="49" charset="0"/>
                        </a:rPr>
                        <a:t>"Sam"</a:t>
                      </a:r>
                      <a:endParaRPr lang="en-US" sz="1600" dirty="0">
                        <a:latin typeface="Courier New" pitchFamily="49" charset="0"/>
                        <a:cs typeface="Courier New" pitchFamily="49" charset="0"/>
                      </a:endParaRPr>
                    </a:p>
                  </a:txBody>
                  <a:tcPr/>
                </a:tc>
                <a:tc>
                  <a:txBody>
                    <a:bodyPr/>
                    <a:lstStyle/>
                    <a:p>
                      <a:r>
                        <a:rPr lang="en-US" dirty="0" smtClean="0"/>
                        <a:t>82879</a:t>
                      </a:r>
                      <a:endParaRPr lang="en-US" dirty="0"/>
                    </a:p>
                  </a:txBody>
                  <a:tcPr/>
                </a:tc>
                <a:tc>
                  <a:txBody>
                    <a:bodyPr/>
                    <a:lstStyle/>
                    <a:p>
                      <a:pPr algn="ctr"/>
                      <a:r>
                        <a:rPr lang="en-US" dirty="0" smtClean="0"/>
                        <a:t>4</a:t>
                      </a:r>
                      <a:endParaRPr lang="en-US" dirty="0"/>
                    </a:p>
                  </a:txBody>
                  <a:tcPr/>
                </a:tc>
              </a:tr>
              <a:tr h="370840">
                <a:tc>
                  <a:txBody>
                    <a:bodyPr/>
                    <a:lstStyle/>
                    <a:p>
                      <a:r>
                        <a:rPr lang="en-US" sz="1600" dirty="0" smtClean="0">
                          <a:latin typeface="Courier New" pitchFamily="49" charset="0"/>
                          <a:cs typeface="Courier New" pitchFamily="49" charset="0"/>
                        </a:rPr>
                        <a:t>"Pete"</a:t>
                      </a:r>
                      <a:endParaRPr lang="en-US" sz="1600" dirty="0">
                        <a:latin typeface="Courier New" pitchFamily="49" charset="0"/>
                        <a:cs typeface="Courier New" pitchFamily="49" charset="0"/>
                      </a:endParaRPr>
                    </a:p>
                  </a:txBody>
                  <a:tcPr/>
                </a:tc>
                <a:tc>
                  <a:txBody>
                    <a:bodyPr/>
                    <a:lstStyle/>
                    <a:p>
                      <a:r>
                        <a:rPr lang="en-US" dirty="0" smtClean="0"/>
                        <a:t>2484038</a:t>
                      </a:r>
                      <a:endParaRPr lang="en-US" dirty="0"/>
                    </a:p>
                  </a:txBody>
                  <a:tcPr/>
                </a:tc>
                <a:tc>
                  <a:txBody>
                    <a:bodyPr/>
                    <a:lstStyle/>
                    <a:p>
                      <a:pPr algn="ctr"/>
                      <a:r>
                        <a:rPr lang="en-US" dirty="0" smtClean="0"/>
                        <a:t>3</a:t>
                      </a:r>
                      <a:endParaRPr lang="en-US" dirty="0"/>
                    </a:p>
                  </a:txBody>
                  <a:tcPr/>
                </a:tc>
              </a:tr>
            </a:tbl>
          </a:graphicData>
        </a:graphic>
      </p:graphicFrame>
      <p:grpSp>
        <p:nvGrpSpPr>
          <p:cNvPr id="96288" name="Group 15"/>
          <p:cNvGrpSpPr>
            <a:grpSpLocks/>
          </p:cNvGrpSpPr>
          <p:nvPr/>
        </p:nvGrpSpPr>
        <p:grpSpPr bwMode="auto">
          <a:xfrm>
            <a:off x="1943100" y="3260725"/>
            <a:ext cx="1584325" cy="1587500"/>
            <a:chOff x="5273854" y="4006334"/>
            <a:chExt cx="1584146" cy="1588532"/>
          </a:xfrm>
        </p:grpSpPr>
        <p:grpSp>
          <p:nvGrpSpPr>
            <p:cNvPr id="96296" name="Group 9"/>
            <p:cNvGrpSpPr>
              <a:grpSpLocks/>
            </p:cNvGrpSpPr>
            <p:nvPr/>
          </p:nvGrpSpPr>
          <p:grpSpPr bwMode="auto">
            <a:xfrm>
              <a:off x="5715000" y="4038600"/>
              <a:ext cx="1143000" cy="1524000"/>
              <a:chOff x="4343400" y="4343400"/>
              <a:chExt cx="1143000" cy="1524000"/>
            </a:xfrm>
          </p:grpSpPr>
          <p:sp>
            <p:nvSpPr>
              <p:cNvPr id="5" name="Rectangle 4"/>
              <p:cNvSpPr/>
              <p:nvPr/>
            </p:nvSpPr>
            <p:spPr>
              <a:xfrm>
                <a:off x="4343529" y="4342905"/>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6" name="Rectangle 5"/>
              <p:cNvSpPr/>
              <p:nvPr/>
            </p:nvSpPr>
            <p:spPr>
              <a:xfrm>
                <a:off x="4343529" y="4647903"/>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7" name="Rectangle 6"/>
              <p:cNvSpPr/>
              <p:nvPr/>
            </p:nvSpPr>
            <p:spPr>
              <a:xfrm>
                <a:off x="4343529" y="4952901"/>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8" name="Rectangle 7"/>
              <p:cNvSpPr/>
              <p:nvPr/>
            </p:nvSpPr>
            <p:spPr>
              <a:xfrm>
                <a:off x="4343529" y="5257899"/>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9" name="Rectangle 8"/>
              <p:cNvSpPr/>
              <p:nvPr/>
            </p:nvSpPr>
            <p:spPr>
              <a:xfrm>
                <a:off x="4343529" y="5562897"/>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grpSp>
        <p:sp>
          <p:nvSpPr>
            <p:cNvPr id="96297" name="TextBox 10"/>
            <p:cNvSpPr txBox="1">
              <a:spLocks noChangeArrowheads="1"/>
            </p:cNvSpPr>
            <p:nvPr/>
          </p:nvSpPr>
          <p:spPr bwMode="auto">
            <a:xfrm>
              <a:off x="5273854" y="4006334"/>
              <a:ext cx="441146" cy="369332"/>
            </a:xfrm>
            <a:prstGeom prst="rect">
              <a:avLst/>
            </a:prstGeom>
            <a:noFill/>
            <a:ln w="9525">
              <a:noFill/>
              <a:miter lim="800000"/>
              <a:headEnd/>
              <a:tailEnd/>
            </a:ln>
          </p:spPr>
          <p:txBody>
            <a:bodyPr wrap="none">
              <a:spAutoFit/>
            </a:bodyPr>
            <a:lstStyle/>
            <a:p>
              <a:r>
                <a:rPr lang="en-US"/>
                <a:t>[0]</a:t>
              </a:r>
            </a:p>
          </p:txBody>
        </p:sp>
        <p:sp>
          <p:nvSpPr>
            <p:cNvPr id="96298" name="TextBox 11"/>
            <p:cNvSpPr txBox="1">
              <a:spLocks noChangeArrowheads="1"/>
            </p:cNvSpPr>
            <p:nvPr/>
          </p:nvSpPr>
          <p:spPr bwMode="auto">
            <a:xfrm>
              <a:off x="5273854" y="4311134"/>
              <a:ext cx="441146" cy="369332"/>
            </a:xfrm>
            <a:prstGeom prst="rect">
              <a:avLst/>
            </a:prstGeom>
            <a:noFill/>
            <a:ln w="9525">
              <a:noFill/>
              <a:miter lim="800000"/>
              <a:headEnd/>
              <a:tailEnd/>
            </a:ln>
          </p:spPr>
          <p:txBody>
            <a:bodyPr wrap="none">
              <a:spAutoFit/>
            </a:bodyPr>
            <a:lstStyle/>
            <a:p>
              <a:r>
                <a:rPr lang="en-US"/>
                <a:t>[1]</a:t>
              </a:r>
            </a:p>
          </p:txBody>
        </p:sp>
        <p:sp>
          <p:nvSpPr>
            <p:cNvPr id="96299" name="TextBox 12"/>
            <p:cNvSpPr txBox="1">
              <a:spLocks noChangeArrowheads="1"/>
            </p:cNvSpPr>
            <p:nvPr/>
          </p:nvSpPr>
          <p:spPr bwMode="auto">
            <a:xfrm>
              <a:off x="5273854" y="4615934"/>
              <a:ext cx="441146" cy="369332"/>
            </a:xfrm>
            <a:prstGeom prst="rect">
              <a:avLst/>
            </a:prstGeom>
            <a:noFill/>
            <a:ln w="9525">
              <a:noFill/>
              <a:miter lim="800000"/>
              <a:headEnd/>
              <a:tailEnd/>
            </a:ln>
          </p:spPr>
          <p:txBody>
            <a:bodyPr wrap="none">
              <a:spAutoFit/>
            </a:bodyPr>
            <a:lstStyle/>
            <a:p>
              <a:r>
                <a:rPr lang="en-US"/>
                <a:t>[2]</a:t>
              </a:r>
            </a:p>
          </p:txBody>
        </p:sp>
        <p:sp>
          <p:nvSpPr>
            <p:cNvPr id="96300" name="TextBox 13"/>
            <p:cNvSpPr txBox="1">
              <a:spLocks noChangeArrowheads="1"/>
            </p:cNvSpPr>
            <p:nvPr/>
          </p:nvSpPr>
          <p:spPr bwMode="auto">
            <a:xfrm>
              <a:off x="5273854" y="4920734"/>
              <a:ext cx="441146" cy="369332"/>
            </a:xfrm>
            <a:prstGeom prst="rect">
              <a:avLst/>
            </a:prstGeom>
            <a:noFill/>
            <a:ln w="9525">
              <a:noFill/>
              <a:miter lim="800000"/>
              <a:headEnd/>
              <a:tailEnd/>
            </a:ln>
          </p:spPr>
          <p:txBody>
            <a:bodyPr wrap="none">
              <a:spAutoFit/>
            </a:bodyPr>
            <a:lstStyle/>
            <a:p>
              <a:r>
                <a:rPr lang="en-US"/>
                <a:t>[3]</a:t>
              </a:r>
            </a:p>
          </p:txBody>
        </p:sp>
        <p:sp>
          <p:nvSpPr>
            <p:cNvPr id="96301" name="TextBox 14"/>
            <p:cNvSpPr txBox="1">
              <a:spLocks noChangeArrowheads="1"/>
            </p:cNvSpPr>
            <p:nvPr/>
          </p:nvSpPr>
          <p:spPr bwMode="auto">
            <a:xfrm>
              <a:off x="5273854" y="5225534"/>
              <a:ext cx="441146" cy="369332"/>
            </a:xfrm>
            <a:prstGeom prst="rect">
              <a:avLst/>
            </a:prstGeom>
            <a:noFill/>
            <a:ln w="9525">
              <a:noFill/>
              <a:miter lim="800000"/>
              <a:headEnd/>
              <a:tailEnd/>
            </a:ln>
          </p:spPr>
          <p:txBody>
            <a:bodyPr wrap="none">
              <a:spAutoFit/>
            </a:bodyPr>
            <a:lstStyle/>
            <a:p>
              <a:r>
                <a:rPr lang="en-US"/>
                <a:t>[4]</a:t>
              </a:r>
            </a:p>
          </p:txBody>
        </p:sp>
      </p:grpSp>
      <p:sp>
        <p:nvSpPr>
          <p:cNvPr id="96289" name="TextBox 16"/>
          <p:cNvSpPr txBox="1">
            <a:spLocks noChangeArrowheads="1"/>
          </p:cNvSpPr>
          <p:nvPr/>
        </p:nvSpPr>
        <p:spPr bwMode="auto">
          <a:xfrm>
            <a:off x="2449513" y="4175125"/>
            <a:ext cx="874712"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Harry</a:t>
            </a:r>
          </a:p>
        </p:txBody>
      </p:sp>
      <p:sp>
        <p:nvSpPr>
          <p:cNvPr id="96290" name="TextBox 18"/>
          <p:cNvSpPr txBox="1">
            <a:spLocks noChangeArrowheads="1"/>
          </p:cNvSpPr>
          <p:nvPr/>
        </p:nvSpPr>
        <p:spPr bwMode="auto">
          <a:xfrm>
            <a:off x="2587625" y="3565525"/>
            <a:ext cx="598488"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Sam</a:t>
            </a:r>
          </a:p>
        </p:txBody>
      </p:sp>
      <p:sp>
        <p:nvSpPr>
          <p:cNvPr id="96291" name="TextBox 21"/>
          <p:cNvSpPr txBox="1">
            <a:spLocks noChangeArrowheads="1"/>
          </p:cNvSpPr>
          <p:nvPr/>
        </p:nvSpPr>
        <p:spPr bwMode="auto">
          <a:xfrm>
            <a:off x="2587625" y="4479925"/>
            <a:ext cx="598488"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Tom</a:t>
            </a:r>
          </a:p>
        </p:txBody>
      </p:sp>
      <p:sp>
        <p:nvSpPr>
          <p:cNvPr id="96292" name="TextBox 22"/>
          <p:cNvSpPr txBox="1">
            <a:spLocks noChangeArrowheads="1"/>
          </p:cNvSpPr>
          <p:nvPr/>
        </p:nvSpPr>
        <p:spPr bwMode="auto">
          <a:xfrm>
            <a:off x="2587625" y="3260725"/>
            <a:ext cx="736600"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Dick</a:t>
            </a:r>
          </a:p>
        </p:txBody>
      </p:sp>
      <p:sp>
        <p:nvSpPr>
          <p:cNvPr id="24" name="TextBox 23"/>
          <p:cNvSpPr txBox="1">
            <a:spLocks noChangeArrowheads="1"/>
          </p:cNvSpPr>
          <p:nvPr/>
        </p:nvSpPr>
        <p:spPr bwMode="auto">
          <a:xfrm>
            <a:off x="1206500" y="3565525"/>
            <a:ext cx="736600"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Pete</a:t>
            </a:r>
          </a:p>
        </p:txBody>
      </p:sp>
      <p:sp>
        <p:nvSpPr>
          <p:cNvPr id="21" name="TextBox 20"/>
          <p:cNvSpPr txBox="1">
            <a:spLocks noChangeArrowheads="1"/>
          </p:cNvSpPr>
          <p:nvPr/>
        </p:nvSpPr>
        <p:spPr bwMode="auto">
          <a:xfrm>
            <a:off x="2519363" y="3870325"/>
            <a:ext cx="735012" cy="368300"/>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Pete</a:t>
            </a:r>
          </a:p>
        </p:txBody>
      </p:sp>
      <p:sp>
        <p:nvSpPr>
          <p:cNvPr id="3" name="Rectangle 2"/>
          <p:cNvSpPr/>
          <p:nvPr/>
        </p:nvSpPr>
        <p:spPr>
          <a:xfrm>
            <a:off x="4191000" y="4479925"/>
            <a:ext cx="4267200" cy="16160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Retrieval of "Tom" or "Harry" takes one step, O(1)</a:t>
            </a:r>
          </a:p>
          <a:p>
            <a:pPr algn="ctr">
              <a:defRPr/>
            </a:pPr>
            <a:endParaRPr lang="en-US" dirty="0"/>
          </a:p>
          <a:p>
            <a:pPr algn="ctr">
              <a:defRPr/>
            </a:pPr>
            <a:r>
              <a:rPr lang="en-US" dirty="0"/>
              <a:t>Because of collisions, retrieval of the others requires a linear search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grpId="0" nodeType="withEffect">
                                  <p:stCondLst>
                                    <p:cond delay="0"/>
                                  </p:stCondLst>
                                  <p:childTnLst>
                                    <p:animMotion origin="layout" path="M -2.22222E-6 -0.00023 L 0.02952 0.05227 C 0.03559 0.06383 0.04636 0.07285 0.05851 0.07725 C 0.07257 0.08233 0.0849 0.08141 0.09445 0.07586 L 0.14011 0.05111 " pathEditMode="relative" rAng="920454" ptsTypes="FffFF">
                                      <p:cBhvr>
                                        <p:cTn id="6" dur="2000" fill="hold"/>
                                        <p:tgtEl>
                                          <p:spTgt spid="24"/>
                                        </p:tgtEl>
                                        <p:attrNameLst>
                                          <p:attrName>ppt_x</p:attrName>
                                          <p:attrName>ppt_y</p:attrName>
                                        </p:attrNameLst>
                                      </p:cBhvr>
                                      <p:rCtr x="6458" y="5157"/>
                                    </p:animMotion>
                                  </p:childTnLst>
                                  <p:subTnLst>
                                    <p:set>
                                      <p:cBhvr override="childStyle">
                                        <p:cTn dur="1" fill="hold" display="0" masterRel="sameClick" afterEffect="1">
                                          <p:stCondLst>
                                            <p:cond evt="end" delay="0">
                                              <p:tn val="5"/>
                                            </p:cond>
                                          </p:stCondLst>
                                        </p:cTn>
                                        <p:tgtEl>
                                          <p:spTgt spid="24"/>
                                        </p:tgtEl>
                                        <p:attrNameLst>
                                          <p:attrName>style.visibility</p:attrName>
                                        </p:attrNameLst>
                                      </p:cBhvr>
                                      <p:to>
                                        <p:strVal val="hidden"/>
                                      </p:to>
                                    </p:set>
                                  </p:sub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1" grpId="0"/>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Hash Code Insertion Example (cont.)</a:t>
            </a:r>
            <a:endParaRPr lang="en-US" dirty="0"/>
          </a:p>
        </p:txBody>
      </p:sp>
      <p:graphicFrame>
        <p:nvGraphicFramePr>
          <p:cNvPr id="4" name="Table 3"/>
          <p:cNvGraphicFramePr>
            <a:graphicFrameLocks noGrp="1"/>
          </p:cNvGraphicFramePr>
          <p:nvPr/>
        </p:nvGraphicFramePr>
        <p:xfrm>
          <a:off x="533400" y="1676400"/>
          <a:ext cx="4169728" cy="2219960"/>
        </p:xfrm>
        <a:graphic>
          <a:graphicData uri="http://schemas.openxmlformats.org/drawingml/2006/table">
            <a:tbl>
              <a:tblPr firstRow="1">
                <a:tableStyleId>{5C22544A-7EE6-4342-B048-85BDC9FD1C3A}</a:tableStyleId>
              </a:tblPr>
              <a:tblGrid>
                <a:gridCol w="1160780"/>
                <a:gridCol w="1305243"/>
                <a:gridCol w="1703705"/>
              </a:tblGrid>
              <a:tr h="167640">
                <a:tc>
                  <a:txBody>
                    <a:bodyPr/>
                    <a:lstStyle/>
                    <a:p>
                      <a:r>
                        <a:rPr lang="en-US" dirty="0" smtClean="0"/>
                        <a:t>Name</a:t>
                      </a:r>
                      <a:endParaRPr lang="en-US" dirty="0"/>
                    </a:p>
                  </a:txBody>
                  <a:tcPr/>
                </a:tc>
                <a:tc>
                  <a:txBody>
                    <a:bodyPr/>
                    <a:lstStyle/>
                    <a:p>
                      <a:r>
                        <a:rPr lang="en-US" dirty="0" err="1" smtClean="0"/>
                        <a:t>hash_fcn</a:t>
                      </a:r>
                      <a:r>
                        <a:rPr lang="en-US" dirty="0" smtClean="0"/>
                        <a:t>()</a:t>
                      </a:r>
                      <a:endParaRPr lang="en-US" dirty="0"/>
                    </a:p>
                  </a:txBody>
                  <a:tcPr/>
                </a:tc>
                <a:tc>
                  <a:txBody>
                    <a:bodyPr/>
                    <a:lstStyle/>
                    <a:p>
                      <a:r>
                        <a:rPr lang="en-US" sz="1600" dirty="0" err="1" smtClean="0"/>
                        <a:t>hash_fcn</a:t>
                      </a:r>
                      <a:r>
                        <a:rPr lang="en-US" sz="1600" dirty="0" smtClean="0"/>
                        <a:t>()%11</a:t>
                      </a:r>
                      <a:endParaRPr lang="en-US" sz="1600" dirty="0"/>
                    </a:p>
                  </a:txBody>
                  <a:tcPr/>
                </a:tc>
              </a:tr>
              <a:tr h="370840">
                <a:tc>
                  <a:txBody>
                    <a:bodyPr/>
                    <a:lstStyle/>
                    <a:p>
                      <a:r>
                        <a:rPr lang="en-US" sz="1600" dirty="0" smtClean="0">
                          <a:latin typeface="Courier New" pitchFamily="49" charset="0"/>
                          <a:cs typeface="Courier New" pitchFamily="49" charset="0"/>
                        </a:rPr>
                        <a:t>"Tom"</a:t>
                      </a:r>
                      <a:endParaRPr lang="en-US" sz="1600" dirty="0">
                        <a:latin typeface="Courier New" pitchFamily="49" charset="0"/>
                        <a:cs typeface="Courier New" pitchFamily="49" charset="0"/>
                      </a:endParaRPr>
                    </a:p>
                  </a:txBody>
                  <a:tcPr/>
                </a:tc>
                <a:tc>
                  <a:txBody>
                    <a:bodyPr/>
                    <a:lstStyle/>
                    <a:p>
                      <a:r>
                        <a:rPr lang="en-US" dirty="0" smtClean="0"/>
                        <a:t>84274</a:t>
                      </a:r>
                      <a:endParaRPr lang="en-US" dirty="0"/>
                    </a:p>
                  </a:txBody>
                  <a:tcPr/>
                </a:tc>
                <a:tc>
                  <a:txBody>
                    <a:bodyPr/>
                    <a:lstStyle/>
                    <a:p>
                      <a:pPr algn="ctr"/>
                      <a:r>
                        <a:rPr lang="en-US" dirty="0" smtClean="0"/>
                        <a:t>3</a:t>
                      </a:r>
                      <a:endParaRPr lang="en-US" dirty="0"/>
                    </a:p>
                  </a:txBody>
                  <a:tcPr/>
                </a:tc>
              </a:tr>
              <a:tr h="370840">
                <a:tc>
                  <a:txBody>
                    <a:bodyPr/>
                    <a:lstStyle/>
                    <a:p>
                      <a:r>
                        <a:rPr lang="en-US" sz="1600" dirty="0" smtClean="0">
                          <a:latin typeface="Courier New" pitchFamily="49" charset="0"/>
                          <a:cs typeface="Courier New" pitchFamily="49" charset="0"/>
                        </a:rPr>
                        <a:t>"Dick"</a:t>
                      </a:r>
                      <a:endParaRPr lang="en-US" sz="1600" dirty="0">
                        <a:latin typeface="Courier New" pitchFamily="49" charset="0"/>
                        <a:cs typeface="Courier New" pitchFamily="49" charset="0"/>
                      </a:endParaRPr>
                    </a:p>
                  </a:txBody>
                  <a:tcPr/>
                </a:tc>
                <a:tc>
                  <a:txBody>
                    <a:bodyPr/>
                    <a:lstStyle/>
                    <a:p>
                      <a:r>
                        <a:rPr lang="en-US" dirty="0" smtClean="0"/>
                        <a:t>2129869</a:t>
                      </a:r>
                      <a:endParaRPr lang="en-US" dirty="0"/>
                    </a:p>
                  </a:txBody>
                  <a:tcPr/>
                </a:tc>
                <a:tc>
                  <a:txBody>
                    <a:bodyPr/>
                    <a:lstStyle/>
                    <a:p>
                      <a:pPr algn="ctr"/>
                      <a:r>
                        <a:rPr lang="en-US" dirty="0" smtClean="0"/>
                        <a:t>5</a:t>
                      </a:r>
                      <a:endParaRPr lang="en-US" dirty="0"/>
                    </a:p>
                  </a:txBody>
                  <a:tcPr/>
                </a:tc>
              </a:tr>
              <a:tr h="370840">
                <a:tc>
                  <a:txBody>
                    <a:bodyPr/>
                    <a:lstStyle/>
                    <a:p>
                      <a:r>
                        <a:rPr lang="en-US" sz="1600" dirty="0" smtClean="0">
                          <a:latin typeface="Courier New" pitchFamily="49" charset="0"/>
                          <a:cs typeface="Courier New" pitchFamily="49" charset="0"/>
                        </a:rPr>
                        <a:t>"Harry"</a:t>
                      </a:r>
                      <a:endParaRPr lang="en-US" sz="1600" dirty="0">
                        <a:latin typeface="Courier New" pitchFamily="49" charset="0"/>
                        <a:cs typeface="Courier New" pitchFamily="49" charset="0"/>
                      </a:endParaRPr>
                    </a:p>
                  </a:txBody>
                  <a:tcPr/>
                </a:tc>
                <a:tc>
                  <a:txBody>
                    <a:bodyPr/>
                    <a:lstStyle/>
                    <a:p>
                      <a:r>
                        <a:rPr lang="en-US" dirty="0" smtClean="0"/>
                        <a:t>69496448</a:t>
                      </a:r>
                      <a:endParaRPr lang="en-US" dirty="0"/>
                    </a:p>
                  </a:txBody>
                  <a:tcPr/>
                </a:tc>
                <a:tc>
                  <a:txBody>
                    <a:bodyPr/>
                    <a:lstStyle/>
                    <a:p>
                      <a:pPr algn="ctr"/>
                      <a:r>
                        <a:rPr lang="en-US" dirty="0" smtClean="0"/>
                        <a:t>10</a:t>
                      </a:r>
                      <a:endParaRPr lang="en-US" dirty="0"/>
                    </a:p>
                  </a:txBody>
                  <a:tcPr/>
                </a:tc>
              </a:tr>
              <a:tr h="370840">
                <a:tc>
                  <a:txBody>
                    <a:bodyPr/>
                    <a:lstStyle/>
                    <a:p>
                      <a:r>
                        <a:rPr lang="en-US" sz="1600" dirty="0" smtClean="0">
                          <a:latin typeface="Courier New" pitchFamily="49" charset="0"/>
                          <a:cs typeface="Courier New" pitchFamily="49" charset="0"/>
                        </a:rPr>
                        <a:t>"Sam"</a:t>
                      </a:r>
                      <a:endParaRPr lang="en-US" sz="1600" dirty="0">
                        <a:latin typeface="Courier New" pitchFamily="49" charset="0"/>
                        <a:cs typeface="Courier New" pitchFamily="49" charset="0"/>
                      </a:endParaRPr>
                    </a:p>
                  </a:txBody>
                  <a:tcPr/>
                </a:tc>
                <a:tc>
                  <a:txBody>
                    <a:bodyPr/>
                    <a:lstStyle/>
                    <a:p>
                      <a:r>
                        <a:rPr lang="en-US" dirty="0" smtClean="0"/>
                        <a:t>82879</a:t>
                      </a:r>
                      <a:endParaRPr lang="en-US" dirty="0"/>
                    </a:p>
                  </a:txBody>
                  <a:tcPr/>
                </a:tc>
                <a:tc>
                  <a:txBody>
                    <a:bodyPr/>
                    <a:lstStyle/>
                    <a:p>
                      <a:pPr algn="ctr"/>
                      <a:r>
                        <a:rPr lang="en-US" dirty="0" smtClean="0"/>
                        <a:t>5</a:t>
                      </a:r>
                      <a:endParaRPr lang="en-US" dirty="0"/>
                    </a:p>
                  </a:txBody>
                  <a:tcPr/>
                </a:tc>
              </a:tr>
              <a:tr h="370840">
                <a:tc>
                  <a:txBody>
                    <a:bodyPr/>
                    <a:lstStyle/>
                    <a:p>
                      <a:r>
                        <a:rPr lang="en-US" sz="1600" dirty="0" smtClean="0">
                          <a:latin typeface="Courier New" pitchFamily="49" charset="0"/>
                          <a:cs typeface="Courier New" pitchFamily="49" charset="0"/>
                        </a:rPr>
                        <a:t>"Pete"</a:t>
                      </a:r>
                      <a:endParaRPr lang="en-US" sz="1600" dirty="0">
                        <a:latin typeface="Courier New" pitchFamily="49" charset="0"/>
                        <a:cs typeface="Courier New" pitchFamily="49" charset="0"/>
                      </a:endParaRPr>
                    </a:p>
                  </a:txBody>
                  <a:tcPr/>
                </a:tc>
                <a:tc>
                  <a:txBody>
                    <a:bodyPr/>
                    <a:lstStyle/>
                    <a:p>
                      <a:r>
                        <a:rPr lang="en-US" dirty="0" smtClean="0"/>
                        <a:t>2484038</a:t>
                      </a:r>
                      <a:endParaRPr lang="en-US" dirty="0"/>
                    </a:p>
                  </a:txBody>
                  <a:tcPr/>
                </a:tc>
                <a:tc>
                  <a:txBody>
                    <a:bodyPr/>
                    <a:lstStyle/>
                    <a:p>
                      <a:pPr algn="ctr"/>
                      <a:r>
                        <a:rPr lang="en-US" dirty="0" smtClean="0"/>
                        <a:t>7</a:t>
                      </a:r>
                      <a:endParaRPr lang="en-US" dirty="0"/>
                    </a:p>
                  </a:txBody>
                  <a:tcPr/>
                </a:tc>
              </a:tr>
            </a:tbl>
          </a:graphicData>
        </a:graphic>
      </p:graphicFrame>
      <p:grpSp>
        <p:nvGrpSpPr>
          <p:cNvPr id="97312" name="Group 15"/>
          <p:cNvGrpSpPr>
            <a:grpSpLocks/>
          </p:cNvGrpSpPr>
          <p:nvPr/>
        </p:nvGrpSpPr>
        <p:grpSpPr bwMode="auto">
          <a:xfrm>
            <a:off x="5562600" y="1752600"/>
            <a:ext cx="1584325" cy="1589088"/>
            <a:chOff x="5273854" y="4006334"/>
            <a:chExt cx="1584146" cy="1588532"/>
          </a:xfrm>
        </p:grpSpPr>
        <p:grpSp>
          <p:nvGrpSpPr>
            <p:cNvPr id="97327" name="Group 9"/>
            <p:cNvGrpSpPr>
              <a:grpSpLocks/>
            </p:cNvGrpSpPr>
            <p:nvPr/>
          </p:nvGrpSpPr>
          <p:grpSpPr bwMode="auto">
            <a:xfrm>
              <a:off x="5715000" y="4038600"/>
              <a:ext cx="1143000" cy="1524000"/>
              <a:chOff x="4343400" y="4343400"/>
              <a:chExt cx="1143000" cy="1524000"/>
            </a:xfrm>
          </p:grpSpPr>
          <p:sp>
            <p:nvSpPr>
              <p:cNvPr id="5" name="Rectangle 4"/>
              <p:cNvSpPr/>
              <p:nvPr/>
            </p:nvSpPr>
            <p:spPr>
              <a:xfrm>
                <a:off x="4343529" y="4342873"/>
                <a:ext cx="1142871" cy="30469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6" name="Rectangle 5"/>
              <p:cNvSpPr/>
              <p:nvPr/>
            </p:nvSpPr>
            <p:spPr>
              <a:xfrm>
                <a:off x="4343529" y="4647567"/>
                <a:ext cx="1142871" cy="30469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7" name="Rectangle 6"/>
              <p:cNvSpPr/>
              <p:nvPr/>
            </p:nvSpPr>
            <p:spPr>
              <a:xfrm>
                <a:off x="4343529" y="4952260"/>
                <a:ext cx="1142871" cy="306281"/>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8" name="Rectangle 7"/>
              <p:cNvSpPr/>
              <p:nvPr/>
            </p:nvSpPr>
            <p:spPr>
              <a:xfrm>
                <a:off x="4343529" y="5258541"/>
                <a:ext cx="1142871" cy="30469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9" name="Rectangle 8"/>
              <p:cNvSpPr/>
              <p:nvPr/>
            </p:nvSpPr>
            <p:spPr>
              <a:xfrm>
                <a:off x="4343529" y="5563234"/>
                <a:ext cx="1142871" cy="30469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grpSp>
        <p:sp>
          <p:nvSpPr>
            <p:cNvPr id="97328" name="TextBox 10"/>
            <p:cNvSpPr txBox="1">
              <a:spLocks noChangeArrowheads="1"/>
            </p:cNvSpPr>
            <p:nvPr/>
          </p:nvSpPr>
          <p:spPr bwMode="auto">
            <a:xfrm>
              <a:off x="5273854" y="4006334"/>
              <a:ext cx="441146" cy="369332"/>
            </a:xfrm>
            <a:prstGeom prst="rect">
              <a:avLst/>
            </a:prstGeom>
            <a:noFill/>
            <a:ln w="9525">
              <a:noFill/>
              <a:miter lim="800000"/>
              <a:headEnd/>
              <a:tailEnd/>
            </a:ln>
          </p:spPr>
          <p:txBody>
            <a:bodyPr wrap="none">
              <a:spAutoFit/>
            </a:bodyPr>
            <a:lstStyle/>
            <a:p>
              <a:r>
                <a:rPr lang="en-US"/>
                <a:t>[0]</a:t>
              </a:r>
            </a:p>
          </p:txBody>
        </p:sp>
        <p:sp>
          <p:nvSpPr>
            <p:cNvPr id="97329" name="TextBox 11"/>
            <p:cNvSpPr txBox="1">
              <a:spLocks noChangeArrowheads="1"/>
            </p:cNvSpPr>
            <p:nvPr/>
          </p:nvSpPr>
          <p:spPr bwMode="auto">
            <a:xfrm>
              <a:off x="5273854" y="4311134"/>
              <a:ext cx="441146" cy="369332"/>
            </a:xfrm>
            <a:prstGeom prst="rect">
              <a:avLst/>
            </a:prstGeom>
            <a:noFill/>
            <a:ln w="9525">
              <a:noFill/>
              <a:miter lim="800000"/>
              <a:headEnd/>
              <a:tailEnd/>
            </a:ln>
          </p:spPr>
          <p:txBody>
            <a:bodyPr wrap="none">
              <a:spAutoFit/>
            </a:bodyPr>
            <a:lstStyle/>
            <a:p>
              <a:r>
                <a:rPr lang="en-US"/>
                <a:t>[1]</a:t>
              </a:r>
            </a:p>
          </p:txBody>
        </p:sp>
        <p:sp>
          <p:nvSpPr>
            <p:cNvPr id="97330" name="TextBox 12"/>
            <p:cNvSpPr txBox="1">
              <a:spLocks noChangeArrowheads="1"/>
            </p:cNvSpPr>
            <p:nvPr/>
          </p:nvSpPr>
          <p:spPr bwMode="auto">
            <a:xfrm>
              <a:off x="5273854" y="4615934"/>
              <a:ext cx="441146" cy="369332"/>
            </a:xfrm>
            <a:prstGeom prst="rect">
              <a:avLst/>
            </a:prstGeom>
            <a:noFill/>
            <a:ln w="9525">
              <a:noFill/>
              <a:miter lim="800000"/>
              <a:headEnd/>
              <a:tailEnd/>
            </a:ln>
          </p:spPr>
          <p:txBody>
            <a:bodyPr wrap="none">
              <a:spAutoFit/>
            </a:bodyPr>
            <a:lstStyle/>
            <a:p>
              <a:r>
                <a:rPr lang="en-US"/>
                <a:t>[2]</a:t>
              </a:r>
            </a:p>
          </p:txBody>
        </p:sp>
        <p:sp>
          <p:nvSpPr>
            <p:cNvPr id="97331" name="TextBox 13"/>
            <p:cNvSpPr txBox="1">
              <a:spLocks noChangeArrowheads="1"/>
            </p:cNvSpPr>
            <p:nvPr/>
          </p:nvSpPr>
          <p:spPr bwMode="auto">
            <a:xfrm>
              <a:off x="5273854" y="4920734"/>
              <a:ext cx="441146" cy="369332"/>
            </a:xfrm>
            <a:prstGeom prst="rect">
              <a:avLst/>
            </a:prstGeom>
            <a:noFill/>
            <a:ln w="9525">
              <a:noFill/>
              <a:miter lim="800000"/>
              <a:headEnd/>
              <a:tailEnd/>
            </a:ln>
          </p:spPr>
          <p:txBody>
            <a:bodyPr wrap="none">
              <a:spAutoFit/>
            </a:bodyPr>
            <a:lstStyle/>
            <a:p>
              <a:r>
                <a:rPr lang="en-US"/>
                <a:t>[3]</a:t>
              </a:r>
            </a:p>
          </p:txBody>
        </p:sp>
        <p:sp>
          <p:nvSpPr>
            <p:cNvPr id="97332" name="TextBox 14"/>
            <p:cNvSpPr txBox="1">
              <a:spLocks noChangeArrowheads="1"/>
            </p:cNvSpPr>
            <p:nvPr/>
          </p:nvSpPr>
          <p:spPr bwMode="auto">
            <a:xfrm>
              <a:off x="5273854" y="5225534"/>
              <a:ext cx="441146" cy="369332"/>
            </a:xfrm>
            <a:prstGeom prst="rect">
              <a:avLst/>
            </a:prstGeom>
            <a:noFill/>
            <a:ln w="9525">
              <a:noFill/>
              <a:miter lim="800000"/>
              <a:headEnd/>
              <a:tailEnd/>
            </a:ln>
          </p:spPr>
          <p:txBody>
            <a:bodyPr wrap="none">
              <a:spAutoFit/>
            </a:bodyPr>
            <a:lstStyle/>
            <a:p>
              <a:r>
                <a:rPr lang="en-US"/>
                <a:t>[4]</a:t>
              </a:r>
            </a:p>
          </p:txBody>
        </p:sp>
      </p:grpSp>
      <p:grpSp>
        <p:nvGrpSpPr>
          <p:cNvPr id="97313" name="Group 16"/>
          <p:cNvGrpSpPr>
            <a:grpSpLocks/>
          </p:cNvGrpSpPr>
          <p:nvPr/>
        </p:nvGrpSpPr>
        <p:grpSpPr bwMode="auto">
          <a:xfrm>
            <a:off x="5562600" y="3265488"/>
            <a:ext cx="1584325" cy="1587500"/>
            <a:chOff x="5273854" y="4006334"/>
            <a:chExt cx="1584146" cy="1588532"/>
          </a:xfrm>
        </p:grpSpPr>
        <p:grpSp>
          <p:nvGrpSpPr>
            <p:cNvPr id="97316" name="Group 17"/>
            <p:cNvGrpSpPr>
              <a:grpSpLocks/>
            </p:cNvGrpSpPr>
            <p:nvPr/>
          </p:nvGrpSpPr>
          <p:grpSpPr bwMode="auto">
            <a:xfrm>
              <a:off x="5715000" y="4038600"/>
              <a:ext cx="1143000" cy="1524000"/>
              <a:chOff x="4343400" y="4343400"/>
              <a:chExt cx="1143000" cy="1524000"/>
            </a:xfrm>
          </p:grpSpPr>
          <p:sp>
            <p:nvSpPr>
              <p:cNvPr id="24" name="Rectangle 23"/>
              <p:cNvSpPr/>
              <p:nvPr/>
            </p:nvSpPr>
            <p:spPr>
              <a:xfrm>
                <a:off x="4343529" y="4342905"/>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25" name="Rectangle 24"/>
              <p:cNvSpPr/>
              <p:nvPr/>
            </p:nvSpPr>
            <p:spPr>
              <a:xfrm>
                <a:off x="4343529" y="4647903"/>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26" name="Rectangle 25"/>
              <p:cNvSpPr/>
              <p:nvPr/>
            </p:nvSpPr>
            <p:spPr>
              <a:xfrm>
                <a:off x="4343529" y="4952901"/>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27" name="Rectangle 26"/>
              <p:cNvSpPr/>
              <p:nvPr/>
            </p:nvSpPr>
            <p:spPr>
              <a:xfrm>
                <a:off x="4343529" y="5257899"/>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28" name="Rectangle 27"/>
              <p:cNvSpPr/>
              <p:nvPr/>
            </p:nvSpPr>
            <p:spPr>
              <a:xfrm>
                <a:off x="4343529" y="5562897"/>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grpSp>
        <p:sp>
          <p:nvSpPr>
            <p:cNvPr id="97317" name="TextBox 18"/>
            <p:cNvSpPr txBox="1">
              <a:spLocks noChangeArrowheads="1"/>
            </p:cNvSpPr>
            <p:nvPr/>
          </p:nvSpPr>
          <p:spPr bwMode="auto">
            <a:xfrm>
              <a:off x="5273854" y="4006334"/>
              <a:ext cx="441146" cy="369332"/>
            </a:xfrm>
            <a:prstGeom prst="rect">
              <a:avLst/>
            </a:prstGeom>
            <a:noFill/>
            <a:ln w="9525">
              <a:noFill/>
              <a:miter lim="800000"/>
              <a:headEnd/>
              <a:tailEnd/>
            </a:ln>
          </p:spPr>
          <p:txBody>
            <a:bodyPr wrap="none">
              <a:spAutoFit/>
            </a:bodyPr>
            <a:lstStyle/>
            <a:p>
              <a:r>
                <a:rPr lang="en-US"/>
                <a:t>[5]</a:t>
              </a:r>
            </a:p>
          </p:txBody>
        </p:sp>
        <p:sp>
          <p:nvSpPr>
            <p:cNvPr id="97318" name="TextBox 19"/>
            <p:cNvSpPr txBox="1">
              <a:spLocks noChangeArrowheads="1"/>
            </p:cNvSpPr>
            <p:nvPr/>
          </p:nvSpPr>
          <p:spPr bwMode="auto">
            <a:xfrm>
              <a:off x="5273854" y="4311134"/>
              <a:ext cx="441146" cy="369332"/>
            </a:xfrm>
            <a:prstGeom prst="rect">
              <a:avLst/>
            </a:prstGeom>
            <a:noFill/>
            <a:ln w="9525">
              <a:noFill/>
              <a:miter lim="800000"/>
              <a:headEnd/>
              <a:tailEnd/>
            </a:ln>
          </p:spPr>
          <p:txBody>
            <a:bodyPr wrap="none">
              <a:spAutoFit/>
            </a:bodyPr>
            <a:lstStyle/>
            <a:p>
              <a:r>
                <a:rPr lang="en-US"/>
                <a:t>[6]</a:t>
              </a:r>
            </a:p>
          </p:txBody>
        </p:sp>
        <p:sp>
          <p:nvSpPr>
            <p:cNvPr id="97319" name="TextBox 20"/>
            <p:cNvSpPr txBox="1">
              <a:spLocks noChangeArrowheads="1"/>
            </p:cNvSpPr>
            <p:nvPr/>
          </p:nvSpPr>
          <p:spPr bwMode="auto">
            <a:xfrm>
              <a:off x="5273854" y="4615934"/>
              <a:ext cx="441146" cy="369332"/>
            </a:xfrm>
            <a:prstGeom prst="rect">
              <a:avLst/>
            </a:prstGeom>
            <a:noFill/>
            <a:ln w="9525">
              <a:noFill/>
              <a:miter lim="800000"/>
              <a:headEnd/>
              <a:tailEnd/>
            </a:ln>
          </p:spPr>
          <p:txBody>
            <a:bodyPr wrap="none">
              <a:spAutoFit/>
            </a:bodyPr>
            <a:lstStyle/>
            <a:p>
              <a:r>
                <a:rPr lang="en-US"/>
                <a:t>[7]</a:t>
              </a:r>
            </a:p>
          </p:txBody>
        </p:sp>
        <p:sp>
          <p:nvSpPr>
            <p:cNvPr id="97320" name="TextBox 21"/>
            <p:cNvSpPr txBox="1">
              <a:spLocks noChangeArrowheads="1"/>
            </p:cNvSpPr>
            <p:nvPr/>
          </p:nvSpPr>
          <p:spPr bwMode="auto">
            <a:xfrm>
              <a:off x="5273854" y="4920734"/>
              <a:ext cx="441146" cy="369332"/>
            </a:xfrm>
            <a:prstGeom prst="rect">
              <a:avLst/>
            </a:prstGeom>
            <a:noFill/>
            <a:ln w="9525">
              <a:noFill/>
              <a:miter lim="800000"/>
              <a:headEnd/>
              <a:tailEnd/>
            </a:ln>
          </p:spPr>
          <p:txBody>
            <a:bodyPr wrap="none">
              <a:spAutoFit/>
            </a:bodyPr>
            <a:lstStyle/>
            <a:p>
              <a:r>
                <a:rPr lang="en-US"/>
                <a:t>[8]</a:t>
              </a:r>
            </a:p>
          </p:txBody>
        </p:sp>
        <p:sp>
          <p:nvSpPr>
            <p:cNvPr id="97321" name="TextBox 22"/>
            <p:cNvSpPr txBox="1">
              <a:spLocks noChangeArrowheads="1"/>
            </p:cNvSpPr>
            <p:nvPr/>
          </p:nvSpPr>
          <p:spPr bwMode="auto">
            <a:xfrm>
              <a:off x="5273854" y="5225534"/>
              <a:ext cx="441146" cy="369332"/>
            </a:xfrm>
            <a:prstGeom prst="rect">
              <a:avLst/>
            </a:prstGeom>
            <a:noFill/>
            <a:ln w="9525">
              <a:noFill/>
              <a:miter lim="800000"/>
              <a:headEnd/>
              <a:tailEnd/>
            </a:ln>
          </p:spPr>
          <p:txBody>
            <a:bodyPr wrap="none">
              <a:spAutoFit/>
            </a:bodyPr>
            <a:lstStyle/>
            <a:p>
              <a:r>
                <a:rPr lang="en-US"/>
                <a:t>[9]</a:t>
              </a:r>
            </a:p>
          </p:txBody>
        </p:sp>
      </p:grpSp>
      <p:sp>
        <p:nvSpPr>
          <p:cNvPr id="36" name="Rectangle 35"/>
          <p:cNvSpPr/>
          <p:nvPr/>
        </p:nvSpPr>
        <p:spPr>
          <a:xfrm>
            <a:off x="6003925" y="4814888"/>
            <a:ext cx="1143000" cy="3048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97315" name="TextBox 30"/>
          <p:cNvSpPr txBox="1">
            <a:spLocks noChangeArrowheads="1"/>
          </p:cNvSpPr>
          <p:nvPr/>
        </p:nvSpPr>
        <p:spPr bwMode="auto">
          <a:xfrm>
            <a:off x="5449888" y="4783138"/>
            <a:ext cx="569912" cy="368300"/>
          </a:xfrm>
          <a:prstGeom prst="rect">
            <a:avLst/>
          </a:prstGeom>
          <a:noFill/>
          <a:ln w="9525">
            <a:noFill/>
            <a:miter lim="800000"/>
            <a:headEnd/>
            <a:tailEnd/>
          </a:ln>
        </p:spPr>
        <p:txBody>
          <a:bodyPr wrap="none">
            <a:spAutoFit/>
          </a:bodyPr>
          <a:lstStyle/>
          <a:p>
            <a:r>
              <a:rPr lang="en-US"/>
              <a:t>[10]</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Hash Code Insertion Example (cont.)</a:t>
            </a:r>
            <a:endParaRPr lang="en-US" dirty="0"/>
          </a:p>
        </p:txBody>
      </p:sp>
      <p:graphicFrame>
        <p:nvGraphicFramePr>
          <p:cNvPr id="4" name="Table 3"/>
          <p:cNvGraphicFramePr>
            <a:graphicFrameLocks noGrp="1"/>
          </p:cNvGraphicFramePr>
          <p:nvPr/>
        </p:nvGraphicFramePr>
        <p:xfrm>
          <a:off x="558800" y="1690688"/>
          <a:ext cx="4169728" cy="2219960"/>
        </p:xfrm>
        <a:graphic>
          <a:graphicData uri="http://schemas.openxmlformats.org/drawingml/2006/table">
            <a:tbl>
              <a:tblPr firstRow="1">
                <a:tableStyleId>{5C22544A-7EE6-4342-B048-85BDC9FD1C3A}</a:tableStyleId>
              </a:tblPr>
              <a:tblGrid>
                <a:gridCol w="1160780"/>
                <a:gridCol w="1305243"/>
                <a:gridCol w="1703705"/>
              </a:tblGrid>
              <a:tr h="167640">
                <a:tc>
                  <a:txBody>
                    <a:bodyPr/>
                    <a:lstStyle/>
                    <a:p>
                      <a:r>
                        <a:rPr lang="en-US" dirty="0" smtClean="0"/>
                        <a:t>Name</a:t>
                      </a:r>
                      <a:endParaRPr lang="en-US" dirty="0"/>
                    </a:p>
                  </a:txBody>
                  <a:tcPr/>
                </a:tc>
                <a:tc>
                  <a:txBody>
                    <a:bodyPr/>
                    <a:lstStyle/>
                    <a:p>
                      <a:r>
                        <a:rPr lang="en-US" dirty="0" err="1" smtClean="0"/>
                        <a:t>hash_fcn</a:t>
                      </a:r>
                      <a:r>
                        <a:rPr lang="en-US" dirty="0" smtClean="0"/>
                        <a:t>()</a:t>
                      </a:r>
                      <a:endParaRPr lang="en-US" dirty="0"/>
                    </a:p>
                  </a:txBody>
                  <a:tcPr/>
                </a:tc>
                <a:tc>
                  <a:txBody>
                    <a:bodyPr/>
                    <a:lstStyle/>
                    <a:p>
                      <a:r>
                        <a:rPr lang="en-US" sz="1600" dirty="0" err="1" smtClean="0"/>
                        <a:t>hash_fcn</a:t>
                      </a:r>
                      <a:r>
                        <a:rPr lang="en-US" sz="1600" dirty="0" smtClean="0"/>
                        <a:t>()%11</a:t>
                      </a:r>
                      <a:endParaRPr lang="en-US" sz="1600" dirty="0"/>
                    </a:p>
                  </a:txBody>
                  <a:tcPr/>
                </a:tc>
              </a:tr>
              <a:tr h="370840">
                <a:tc>
                  <a:txBody>
                    <a:bodyPr/>
                    <a:lstStyle/>
                    <a:p>
                      <a:r>
                        <a:rPr lang="en-US" sz="1600" dirty="0" smtClean="0">
                          <a:latin typeface="Courier New" pitchFamily="49" charset="0"/>
                          <a:cs typeface="Courier New" pitchFamily="49" charset="0"/>
                        </a:rPr>
                        <a:t>"Tom"</a:t>
                      </a:r>
                      <a:endParaRPr lang="en-US" sz="1600" dirty="0">
                        <a:latin typeface="Courier New" pitchFamily="49" charset="0"/>
                        <a:cs typeface="Courier New" pitchFamily="49" charset="0"/>
                      </a:endParaRPr>
                    </a:p>
                  </a:txBody>
                  <a:tcPr/>
                </a:tc>
                <a:tc>
                  <a:txBody>
                    <a:bodyPr/>
                    <a:lstStyle/>
                    <a:p>
                      <a:r>
                        <a:rPr lang="en-US" dirty="0" smtClean="0"/>
                        <a:t>84274</a:t>
                      </a:r>
                      <a:endParaRPr lang="en-US" dirty="0"/>
                    </a:p>
                  </a:txBody>
                  <a:tcPr/>
                </a:tc>
                <a:tc>
                  <a:txBody>
                    <a:bodyPr/>
                    <a:lstStyle/>
                    <a:p>
                      <a:pPr algn="ctr"/>
                      <a:r>
                        <a:rPr lang="en-US" dirty="0" smtClean="0"/>
                        <a:t>3</a:t>
                      </a:r>
                      <a:endParaRPr lang="en-US" dirty="0"/>
                    </a:p>
                  </a:txBody>
                  <a:tcPr/>
                </a:tc>
              </a:tr>
              <a:tr h="370840">
                <a:tc>
                  <a:txBody>
                    <a:bodyPr/>
                    <a:lstStyle/>
                    <a:p>
                      <a:r>
                        <a:rPr lang="en-US" sz="1600" dirty="0" smtClean="0">
                          <a:latin typeface="Courier New" pitchFamily="49" charset="0"/>
                          <a:cs typeface="Courier New" pitchFamily="49" charset="0"/>
                        </a:rPr>
                        <a:t>"Dick"</a:t>
                      </a:r>
                      <a:endParaRPr lang="en-US" sz="1600" dirty="0">
                        <a:latin typeface="Courier New" pitchFamily="49" charset="0"/>
                        <a:cs typeface="Courier New" pitchFamily="49" charset="0"/>
                      </a:endParaRPr>
                    </a:p>
                  </a:txBody>
                  <a:tcPr/>
                </a:tc>
                <a:tc>
                  <a:txBody>
                    <a:bodyPr/>
                    <a:lstStyle/>
                    <a:p>
                      <a:r>
                        <a:rPr lang="en-US" dirty="0" smtClean="0"/>
                        <a:t>2129869</a:t>
                      </a:r>
                      <a:endParaRPr lang="en-US" dirty="0"/>
                    </a:p>
                  </a:txBody>
                  <a:tcPr/>
                </a:tc>
                <a:tc>
                  <a:txBody>
                    <a:bodyPr/>
                    <a:lstStyle/>
                    <a:p>
                      <a:pPr algn="ctr"/>
                      <a:r>
                        <a:rPr lang="en-US" dirty="0" smtClean="0"/>
                        <a:t>5</a:t>
                      </a:r>
                      <a:endParaRPr lang="en-US" dirty="0"/>
                    </a:p>
                  </a:txBody>
                  <a:tcPr/>
                </a:tc>
              </a:tr>
              <a:tr h="370840">
                <a:tc>
                  <a:txBody>
                    <a:bodyPr/>
                    <a:lstStyle/>
                    <a:p>
                      <a:r>
                        <a:rPr lang="en-US" sz="1600" dirty="0" smtClean="0">
                          <a:latin typeface="Courier New" pitchFamily="49" charset="0"/>
                          <a:cs typeface="Courier New" pitchFamily="49" charset="0"/>
                        </a:rPr>
                        <a:t>"Harry"</a:t>
                      </a:r>
                      <a:endParaRPr lang="en-US" sz="1600" dirty="0">
                        <a:latin typeface="Courier New" pitchFamily="49" charset="0"/>
                        <a:cs typeface="Courier New" pitchFamily="49" charset="0"/>
                      </a:endParaRPr>
                    </a:p>
                  </a:txBody>
                  <a:tcPr/>
                </a:tc>
                <a:tc>
                  <a:txBody>
                    <a:bodyPr/>
                    <a:lstStyle/>
                    <a:p>
                      <a:r>
                        <a:rPr lang="en-US" dirty="0" smtClean="0"/>
                        <a:t>69496448</a:t>
                      </a:r>
                      <a:endParaRPr lang="en-US" dirty="0"/>
                    </a:p>
                  </a:txBody>
                  <a:tcPr/>
                </a:tc>
                <a:tc>
                  <a:txBody>
                    <a:bodyPr/>
                    <a:lstStyle/>
                    <a:p>
                      <a:pPr algn="ctr"/>
                      <a:r>
                        <a:rPr lang="en-US" dirty="0" smtClean="0"/>
                        <a:t>10</a:t>
                      </a:r>
                      <a:endParaRPr lang="en-US" dirty="0"/>
                    </a:p>
                  </a:txBody>
                  <a:tcPr/>
                </a:tc>
              </a:tr>
              <a:tr h="370840">
                <a:tc>
                  <a:txBody>
                    <a:bodyPr/>
                    <a:lstStyle/>
                    <a:p>
                      <a:r>
                        <a:rPr lang="en-US" sz="1600" dirty="0" smtClean="0">
                          <a:latin typeface="Courier New" pitchFamily="49" charset="0"/>
                          <a:cs typeface="Courier New" pitchFamily="49" charset="0"/>
                        </a:rPr>
                        <a:t>"Sam"</a:t>
                      </a:r>
                      <a:endParaRPr lang="en-US" sz="1600" dirty="0">
                        <a:latin typeface="Courier New" pitchFamily="49" charset="0"/>
                        <a:cs typeface="Courier New" pitchFamily="49" charset="0"/>
                      </a:endParaRPr>
                    </a:p>
                  </a:txBody>
                  <a:tcPr/>
                </a:tc>
                <a:tc>
                  <a:txBody>
                    <a:bodyPr/>
                    <a:lstStyle/>
                    <a:p>
                      <a:r>
                        <a:rPr lang="en-US" dirty="0" smtClean="0"/>
                        <a:t>82879</a:t>
                      </a:r>
                      <a:endParaRPr lang="en-US" dirty="0"/>
                    </a:p>
                  </a:txBody>
                  <a:tcPr/>
                </a:tc>
                <a:tc>
                  <a:txBody>
                    <a:bodyPr/>
                    <a:lstStyle/>
                    <a:p>
                      <a:pPr algn="ctr"/>
                      <a:r>
                        <a:rPr lang="en-US" dirty="0" smtClean="0"/>
                        <a:t>5</a:t>
                      </a:r>
                      <a:endParaRPr lang="en-US" dirty="0"/>
                    </a:p>
                  </a:txBody>
                  <a:tcPr/>
                </a:tc>
              </a:tr>
              <a:tr h="370840">
                <a:tc>
                  <a:txBody>
                    <a:bodyPr/>
                    <a:lstStyle/>
                    <a:p>
                      <a:r>
                        <a:rPr lang="en-US" sz="1600" dirty="0" smtClean="0">
                          <a:latin typeface="Courier New" pitchFamily="49" charset="0"/>
                          <a:cs typeface="Courier New" pitchFamily="49" charset="0"/>
                        </a:rPr>
                        <a:t>"Pete"</a:t>
                      </a:r>
                      <a:endParaRPr lang="en-US" sz="1600" dirty="0">
                        <a:latin typeface="Courier New" pitchFamily="49" charset="0"/>
                        <a:cs typeface="Courier New" pitchFamily="49" charset="0"/>
                      </a:endParaRPr>
                    </a:p>
                  </a:txBody>
                  <a:tcPr/>
                </a:tc>
                <a:tc>
                  <a:txBody>
                    <a:bodyPr/>
                    <a:lstStyle/>
                    <a:p>
                      <a:r>
                        <a:rPr lang="en-US" dirty="0" smtClean="0"/>
                        <a:t>2484038</a:t>
                      </a:r>
                      <a:endParaRPr lang="en-US" dirty="0"/>
                    </a:p>
                  </a:txBody>
                  <a:tcPr/>
                </a:tc>
                <a:tc>
                  <a:txBody>
                    <a:bodyPr/>
                    <a:lstStyle/>
                    <a:p>
                      <a:pPr algn="ctr"/>
                      <a:r>
                        <a:rPr lang="en-US" dirty="0" smtClean="0"/>
                        <a:t>7</a:t>
                      </a:r>
                      <a:endParaRPr lang="en-US" dirty="0"/>
                    </a:p>
                  </a:txBody>
                  <a:tcPr/>
                </a:tc>
              </a:tr>
            </a:tbl>
          </a:graphicData>
        </a:graphic>
      </p:graphicFrame>
      <p:grpSp>
        <p:nvGrpSpPr>
          <p:cNvPr id="98336" name="Group 15"/>
          <p:cNvGrpSpPr>
            <a:grpSpLocks/>
          </p:cNvGrpSpPr>
          <p:nvPr/>
        </p:nvGrpSpPr>
        <p:grpSpPr bwMode="auto">
          <a:xfrm>
            <a:off x="5562600" y="1752600"/>
            <a:ext cx="1584325" cy="1589088"/>
            <a:chOff x="5273854" y="4006334"/>
            <a:chExt cx="1584146" cy="1588532"/>
          </a:xfrm>
        </p:grpSpPr>
        <p:grpSp>
          <p:nvGrpSpPr>
            <p:cNvPr id="98353" name="Group 9"/>
            <p:cNvGrpSpPr>
              <a:grpSpLocks/>
            </p:cNvGrpSpPr>
            <p:nvPr/>
          </p:nvGrpSpPr>
          <p:grpSpPr bwMode="auto">
            <a:xfrm>
              <a:off x="5715000" y="4038600"/>
              <a:ext cx="1143000" cy="1524000"/>
              <a:chOff x="4343400" y="4343400"/>
              <a:chExt cx="1143000" cy="1524000"/>
            </a:xfrm>
          </p:grpSpPr>
          <p:sp>
            <p:nvSpPr>
              <p:cNvPr id="5" name="Rectangle 4"/>
              <p:cNvSpPr/>
              <p:nvPr/>
            </p:nvSpPr>
            <p:spPr>
              <a:xfrm>
                <a:off x="4343529" y="4342873"/>
                <a:ext cx="1142871" cy="30469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6" name="Rectangle 5"/>
              <p:cNvSpPr/>
              <p:nvPr/>
            </p:nvSpPr>
            <p:spPr>
              <a:xfrm>
                <a:off x="4343529" y="4647567"/>
                <a:ext cx="1142871" cy="30469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7" name="Rectangle 6"/>
              <p:cNvSpPr/>
              <p:nvPr/>
            </p:nvSpPr>
            <p:spPr>
              <a:xfrm>
                <a:off x="4343529" y="4952260"/>
                <a:ext cx="1142871" cy="306281"/>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8" name="Rectangle 7"/>
              <p:cNvSpPr/>
              <p:nvPr/>
            </p:nvSpPr>
            <p:spPr>
              <a:xfrm>
                <a:off x="4343529" y="5258541"/>
                <a:ext cx="1142871" cy="30469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solidFill>
                      <a:schemeClr val="tx1"/>
                    </a:solidFill>
                    <a:latin typeface="Courier New" pitchFamily="49" charset="0"/>
                    <a:cs typeface="Courier New" pitchFamily="49" charset="0"/>
                  </a:rPr>
                  <a:t>Tom</a:t>
                </a:r>
              </a:p>
            </p:txBody>
          </p:sp>
          <p:sp>
            <p:nvSpPr>
              <p:cNvPr id="9" name="Rectangle 8"/>
              <p:cNvSpPr/>
              <p:nvPr/>
            </p:nvSpPr>
            <p:spPr>
              <a:xfrm>
                <a:off x="4343529" y="5563234"/>
                <a:ext cx="1142871" cy="30469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grpSp>
        <p:sp>
          <p:nvSpPr>
            <p:cNvPr id="98354" name="TextBox 10"/>
            <p:cNvSpPr txBox="1">
              <a:spLocks noChangeArrowheads="1"/>
            </p:cNvSpPr>
            <p:nvPr/>
          </p:nvSpPr>
          <p:spPr bwMode="auto">
            <a:xfrm>
              <a:off x="5273854" y="4006334"/>
              <a:ext cx="441146" cy="369332"/>
            </a:xfrm>
            <a:prstGeom prst="rect">
              <a:avLst/>
            </a:prstGeom>
            <a:noFill/>
            <a:ln w="9525">
              <a:noFill/>
              <a:miter lim="800000"/>
              <a:headEnd/>
              <a:tailEnd/>
            </a:ln>
          </p:spPr>
          <p:txBody>
            <a:bodyPr wrap="none">
              <a:spAutoFit/>
            </a:bodyPr>
            <a:lstStyle/>
            <a:p>
              <a:r>
                <a:rPr lang="en-US"/>
                <a:t>[0]</a:t>
              </a:r>
            </a:p>
          </p:txBody>
        </p:sp>
        <p:sp>
          <p:nvSpPr>
            <p:cNvPr id="98355" name="TextBox 11"/>
            <p:cNvSpPr txBox="1">
              <a:spLocks noChangeArrowheads="1"/>
            </p:cNvSpPr>
            <p:nvPr/>
          </p:nvSpPr>
          <p:spPr bwMode="auto">
            <a:xfrm>
              <a:off x="5273854" y="4311134"/>
              <a:ext cx="441146" cy="369332"/>
            </a:xfrm>
            <a:prstGeom prst="rect">
              <a:avLst/>
            </a:prstGeom>
            <a:noFill/>
            <a:ln w="9525">
              <a:noFill/>
              <a:miter lim="800000"/>
              <a:headEnd/>
              <a:tailEnd/>
            </a:ln>
          </p:spPr>
          <p:txBody>
            <a:bodyPr wrap="none">
              <a:spAutoFit/>
            </a:bodyPr>
            <a:lstStyle/>
            <a:p>
              <a:r>
                <a:rPr lang="en-US"/>
                <a:t>[1]</a:t>
              </a:r>
            </a:p>
          </p:txBody>
        </p:sp>
        <p:sp>
          <p:nvSpPr>
            <p:cNvPr id="98356" name="TextBox 12"/>
            <p:cNvSpPr txBox="1">
              <a:spLocks noChangeArrowheads="1"/>
            </p:cNvSpPr>
            <p:nvPr/>
          </p:nvSpPr>
          <p:spPr bwMode="auto">
            <a:xfrm>
              <a:off x="5273854" y="4615934"/>
              <a:ext cx="441146" cy="369332"/>
            </a:xfrm>
            <a:prstGeom prst="rect">
              <a:avLst/>
            </a:prstGeom>
            <a:noFill/>
            <a:ln w="9525">
              <a:noFill/>
              <a:miter lim="800000"/>
              <a:headEnd/>
              <a:tailEnd/>
            </a:ln>
          </p:spPr>
          <p:txBody>
            <a:bodyPr wrap="none">
              <a:spAutoFit/>
            </a:bodyPr>
            <a:lstStyle/>
            <a:p>
              <a:r>
                <a:rPr lang="en-US"/>
                <a:t>[2]</a:t>
              </a:r>
            </a:p>
          </p:txBody>
        </p:sp>
        <p:sp>
          <p:nvSpPr>
            <p:cNvPr id="98357" name="TextBox 13"/>
            <p:cNvSpPr txBox="1">
              <a:spLocks noChangeArrowheads="1"/>
            </p:cNvSpPr>
            <p:nvPr/>
          </p:nvSpPr>
          <p:spPr bwMode="auto">
            <a:xfrm>
              <a:off x="5273854" y="4920734"/>
              <a:ext cx="441146" cy="369332"/>
            </a:xfrm>
            <a:prstGeom prst="rect">
              <a:avLst/>
            </a:prstGeom>
            <a:noFill/>
            <a:ln w="9525">
              <a:noFill/>
              <a:miter lim="800000"/>
              <a:headEnd/>
              <a:tailEnd/>
            </a:ln>
          </p:spPr>
          <p:txBody>
            <a:bodyPr wrap="none">
              <a:spAutoFit/>
            </a:bodyPr>
            <a:lstStyle/>
            <a:p>
              <a:r>
                <a:rPr lang="en-US"/>
                <a:t>[3]</a:t>
              </a:r>
            </a:p>
          </p:txBody>
        </p:sp>
        <p:sp>
          <p:nvSpPr>
            <p:cNvPr id="98358" name="TextBox 14"/>
            <p:cNvSpPr txBox="1">
              <a:spLocks noChangeArrowheads="1"/>
            </p:cNvSpPr>
            <p:nvPr/>
          </p:nvSpPr>
          <p:spPr bwMode="auto">
            <a:xfrm>
              <a:off x="5273854" y="5225534"/>
              <a:ext cx="441146" cy="369332"/>
            </a:xfrm>
            <a:prstGeom prst="rect">
              <a:avLst/>
            </a:prstGeom>
            <a:noFill/>
            <a:ln w="9525">
              <a:noFill/>
              <a:miter lim="800000"/>
              <a:headEnd/>
              <a:tailEnd/>
            </a:ln>
          </p:spPr>
          <p:txBody>
            <a:bodyPr wrap="none">
              <a:spAutoFit/>
            </a:bodyPr>
            <a:lstStyle/>
            <a:p>
              <a:r>
                <a:rPr lang="en-US"/>
                <a:t>[4]</a:t>
              </a:r>
            </a:p>
          </p:txBody>
        </p:sp>
      </p:grpSp>
      <p:grpSp>
        <p:nvGrpSpPr>
          <p:cNvPr id="98337" name="Group 16"/>
          <p:cNvGrpSpPr>
            <a:grpSpLocks/>
          </p:cNvGrpSpPr>
          <p:nvPr/>
        </p:nvGrpSpPr>
        <p:grpSpPr bwMode="auto">
          <a:xfrm>
            <a:off x="5562600" y="3265488"/>
            <a:ext cx="1584325" cy="1587500"/>
            <a:chOff x="5273854" y="4006334"/>
            <a:chExt cx="1584146" cy="1588532"/>
          </a:xfrm>
        </p:grpSpPr>
        <p:grpSp>
          <p:nvGrpSpPr>
            <p:cNvPr id="98342" name="Group 17"/>
            <p:cNvGrpSpPr>
              <a:grpSpLocks/>
            </p:cNvGrpSpPr>
            <p:nvPr/>
          </p:nvGrpSpPr>
          <p:grpSpPr bwMode="auto">
            <a:xfrm>
              <a:off x="5715000" y="4038600"/>
              <a:ext cx="1143000" cy="1524000"/>
              <a:chOff x="4343400" y="4343400"/>
              <a:chExt cx="1143000" cy="1524000"/>
            </a:xfrm>
          </p:grpSpPr>
          <p:sp>
            <p:nvSpPr>
              <p:cNvPr id="24" name="Rectangle 23"/>
              <p:cNvSpPr/>
              <p:nvPr/>
            </p:nvSpPr>
            <p:spPr>
              <a:xfrm>
                <a:off x="4343529" y="4342905"/>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solidFill>
                      <a:schemeClr val="tx1"/>
                    </a:solidFill>
                    <a:latin typeface="Courier New" pitchFamily="49" charset="0"/>
                    <a:cs typeface="Courier New" pitchFamily="49" charset="0"/>
                  </a:rPr>
                  <a:t>Dick</a:t>
                </a:r>
              </a:p>
            </p:txBody>
          </p:sp>
          <p:sp>
            <p:nvSpPr>
              <p:cNvPr id="25" name="Rectangle 24"/>
              <p:cNvSpPr/>
              <p:nvPr/>
            </p:nvSpPr>
            <p:spPr>
              <a:xfrm>
                <a:off x="4343529" y="4647903"/>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solidFill>
                      <a:schemeClr val="tx1"/>
                    </a:solidFill>
                    <a:latin typeface="Courier New" pitchFamily="49" charset="0"/>
                    <a:cs typeface="Courier New" pitchFamily="49" charset="0"/>
                  </a:rPr>
                  <a:t>Sam</a:t>
                </a:r>
              </a:p>
            </p:txBody>
          </p:sp>
          <p:sp>
            <p:nvSpPr>
              <p:cNvPr id="26" name="Rectangle 25"/>
              <p:cNvSpPr/>
              <p:nvPr/>
            </p:nvSpPr>
            <p:spPr>
              <a:xfrm>
                <a:off x="4343529" y="4952901"/>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solidFill>
                      <a:schemeClr val="tx1"/>
                    </a:solidFill>
                    <a:latin typeface="Courier New" pitchFamily="49" charset="0"/>
                    <a:cs typeface="Courier New" pitchFamily="49" charset="0"/>
                  </a:rPr>
                  <a:t>Pete</a:t>
                </a:r>
              </a:p>
            </p:txBody>
          </p:sp>
          <p:sp>
            <p:nvSpPr>
              <p:cNvPr id="27" name="Rectangle 26"/>
              <p:cNvSpPr/>
              <p:nvPr/>
            </p:nvSpPr>
            <p:spPr>
              <a:xfrm>
                <a:off x="4343529" y="5257899"/>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28" name="Rectangle 27"/>
              <p:cNvSpPr/>
              <p:nvPr/>
            </p:nvSpPr>
            <p:spPr>
              <a:xfrm>
                <a:off x="4343529" y="5562897"/>
                <a:ext cx="1142871" cy="304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grpSp>
        <p:sp>
          <p:nvSpPr>
            <p:cNvPr id="98343" name="TextBox 18"/>
            <p:cNvSpPr txBox="1">
              <a:spLocks noChangeArrowheads="1"/>
            </p:cNvSpPr>
            <p:nvPr/>
          </p:nvSpPr>
          <p:spPr bwMode="auto">
            <a:xfrm>
              <a:off x="5273854" y="4006334"/>
              <a:ext cx="441146" cy="369332"/>
            </a:xfrm>
            <a:prstGeom prst="rect">
              <a:avLst/>
            </a:prstGeom>
            <a:noFill/>
            <a:ln w="9525">
              <a:noFill/>
              <a:miter lim="800000"/>
              <a:headEnd/>
              <a:tailEnd/>
            </a:ln>
          </p:spPr>
          <p:txBody>
            <a:bodyPr wrap="none">
              <a:spAutoFit/>
            </a:bodyPr>
            <a:lstStyle/>
            <a:p>
              <a:r>
                <a:rPr lang="en-US"/>
                <a:t>[5]</a:t>
              </a:r>
            </a:p>
          </p:txBody>
        </p:sp>
        <p:sp>
          <p:nvSpPr>
            <p:cNvPr id="98344" name="TextBox 19"/>
            <p:cNvSpPr txBox="1">
              <a:spLocks noChangeArrowheads="1"/>
            </p:cNvSpPr>
            <p:nvPr/>
          </p:nvSpPr>
          <p:spPr bwMode="auto">
            <a:xfrm>
              <a:off x="5273854" y="4311134"/>
              <a:ext cx="441146" cy="369332"/>
            </a:xfrm>
            <a:prstGeom prst="rect">
              <a:avLst/>
            </a:prstGeom>
            <a:noFill/>
            <a:ln w="9525">
              <a:noFill/>
              <a:miter lim="800000"/>
              <a:headEnd/>
              <a:tailEnd/>
            </a:ln>
          </p:spPr>
          <p:txBody>
            <a:bodyPr wrap="none">
              <a:spAutoFit/>
            </a:bodyPr>
            <a:lstStyle/>
            <a:p>
              <a:r>
                <a:rPr lang="en-US"/>
                <a:t>[6]</a:t>
              </a:r>
            </a:p>
          </p:txBody>
        </p:sp>
        <p:sp>
          <p:nvSpPr>
            <p:cNvPr id="98345" name="TextBox 20"/>
            <p:cNvSpPr txBox="1">
              <a:spLocks noChangeArrowheads="1"/>
            </p:cNvSpPr>
            <p:nvPr/>
          </p:nvSpPr>
          <p:spPr bwMode="auto">
            <a:xfrm>
              <a:off x="5273854" y="4615934"/>
              <a:ext cx="441146" cy="369332"/>
            </a:xfrm>
            <a:prstGeom prst="rect">
              <a:avLst/>
            </a:prstGeom>
            <a:noFill/>
            <a:ln w="9525">
              <a:noFill/>
              <a:miter lim="800000"/>
              <a:headEnd/>
              <a:tailEnd/>
            </a:ln>
          </p:spPr>
          <p:txBody>
            <a:bodyPr wrap="none">
              <a:spAutoFit/>
            </a:bodyPr>
            <a:lstStyle/>
            <a:p>
              <a:r>
                <a:rPr lang="en-US"/>
                <a:t>[7]</a:t>
              </a:r>
            </a:p>
          </p:txBody>
        </p:sp>
        <p:sp>
          <p:nvSpPr>
            <p:cNvPr id="98346" name="TextBox 21"/>
            <p:cNvSpPr txBox="1">
              <a:spLocks noChangeArrowheads="1"/>
            </p:cNvSpPr>
            <p:nvPr/>
          </p:nvSpPr>
          <p:spPr bwMode="auto">
            <a:xfrm>
              <a:off x="5273854" y="4920734"/>
              <a:ext cx="441146" cy="369332"/>
            </a:xfrm>
            <a:prstGeom prst="rect">
              <a:avLst/>
            </a:prstGeom>
            <a:noFill/>
            <a:ln w="9525">
              <a:noFill/>
              <a:miter lim="800000"/>
              <a:headEnd/>
              <a:tailEnd/>
            </a:ln>
          </p:spPr>
          <p:txBody>
            <a:bodyPr wrap="none">
              <a:spAutoFit/>
            </a:bodyPr>
            <a:lstStyle/>
            <a:p>
              <a:r>
                <a:rPr lang="en-US"/>
                <a:t>[8]</a:t>
              </a:r>
            </a:p>
          </p:txBody>
        </p:sp>
        <p:sp>
          <p:nvSpPr>
            <p:cNvPr id="98347" name="TextBox 22"/>
            <p:cNvSpPr txBox="1">
              <a:spLocks noChangeArrowheads="1"/>
            </p:cNvSpPr>
            <p:nvPr/>
          </p:nvSpPr>
          <p:spPr bwMode="auto">
            <a:xfrm>
              <a:off x="5273854" y="5225534"/>
              <a:ext cx="441146" cy="369332"/>
            </a:xfrm>
            <a:prstGeom prst="rect">
              <a:avLst/>
            </a:prstGeom>
            <a:noFill/>
            <a:ln w="9525">
              <a:noFill/>
              <a:miter lim="800000"/>
              <a:headEnd/>
              <a:tailEnd/>
            </a:ln>
          </p:spPr>
          <p:txBody>
            <a:bodyPr wrap="none">
              <a:spAutoFit/>
            </a:bodyPr>
            <a:lstStyle/>
            <a:p>
              <a:r>
                <a:rPr lang="en-US"/>
                <a:t>[9]</a:t>
              </a:r>
            </a:p>
          </p:txBody>
        </p:sp>
      </p:grpSp>
      <p:sp>
        <p:nvSpPr>
          <p:cNvPr id="36" name="Rectangle 35"/>
          <p:cNvSpPr/>
          <p:nvPr/>
        </p:nvSpPr>
        <p:spPr>
          <a:xfrm>
            <a:off x="6003925" y="4814888"/>
            <a:ext cx="1143000" cy="3048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solidFill>
                  <a:schemeClr val="tx1"/>
                </a:solidFill>
                <a:latin typeface="Courier New" pitchFamily="49" charset="0"/>
                <a:cs typeface="Courier New" pitchFamily="49" charset="0"/>
              </a:rPr>
              <a:t>Harry</a:t>
            </a:r>
          </a:p>
        </p:txBody>
      </p:sp>
      <p:sp>
        <p:nvSpPr>
          <p:cNvPr id="98339" name="TextBox 30"/>
          <p:cNvSpPr txBox="1">
            <a:spLocks noChangeArrowheads="1"/>
          </p:cNvSpPr>
          <p:nvPr/>
        </p:nvSpPr>
        <p:spPr bwMode="auto">
          <a:xfrm>
            <a:off x="5449888" y="4783138"/>
            <a:ext cx="569912" cy="368300"/>
          </a:xfrm>
          <a:prstGeom prst="rect">
            <a:avLst/>
          </a:prstGeom>
          <a:noFill/>
          <a:ln w="9525">
            <a:noFill/>
            <a:miter lim="800000"/>
            <a:headEnd/>
            <a:tailEnd/>
          </a:ln>
        </p:spPr>
        <p:txBody>
          <a:bodyPr wrap="none">
            <a:spAutoFit/>
          </a:bodyPr>
          <a:lstStyle/>
          <a:p>
            <a:r>
              <a:rPr lang="en-US"/>
              <a:t>[10]</a:t>
            </a:r>
          </a:p>
        </p:txBody>
      </p:sp>
      <p:sp>
        <p:nvSpPr>
          <p:cNvPr id="3" name="Rectangle 2"/>
          <p:cNvSpPr/>
          <p:nvPr/>
        </p:nvSpPr>
        <p:spPr>
          <a:xfrm>
            <a:off x="1371600" y="4364038"/>
            <a:ext cx="3048000" cy="16557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The best way to reduce the possibility of collision (and reduce linear search retrieval time because of collisions) is to increase the table size</a:t>
            </a:r>
          </a:p>
        </p:txBody>
      </p:sp>
      <p:sp>
        <p:nvSpPr>
          <p:cNvPr id="32" name="Line Callout 1 31"/>
          <p:cNvSpPr/>
          <p:nvPr/>
        </p:nvSpPr>
        <p:spPr>
          <a:xfrm>
            <a:off x="7543800" y="3036888"/>
            <a:ext cx="1143000" cy="901700"/>
          </a:xfrm>
          <a:prstGeom prst="borderCallout1">
            <a:avLst>
              <a:gd name="adj1" fmla="val 18750"/>
              <a:gd name="adj2" fmla="val -8333"/>
              <a:gd name="adj3" fmla="val 83963"/>
              <a:gd name="adj4" fmla="val -4734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Only one collision occurred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612775" y="228600"/>
            <a:ext cx="8153400" cy="990600"/>
          </a:xfrm>
        </p:spPr>
        <p:txBody>
          <a:bodyPr/>
          <a:lstStyle/>
          <a:p>
            <a:pPr eaLnBrk="1" hangingPunct="1"/>
            <a:r>
              <a:rPr lang="en-US" smtClean="0"/>
              <a:t>Traversing a Hash Table</a:t>
            </a:r>
          </a:p>
        </p:txBody>
      </p:sp>
      <p:sp>
        <p:nvSpPr>
          <p:cNvPr id="99330" name="Rectangle 3"/>
          <p:cNvSpPr>
            <a:spLocks noGrp="1" noChangeArrowheads="1"/>
          </p:cNvSpPr>
          <p:nvPr>
            <p:ph sz="quarter" idx="1"/>
          </p:nvPr>
        </p:nvSpPr>
        <p:spPr>
          <a:xfrm>
            <a:off x="612775" y="1600200"/>
            <a:ext cx="8153400" cy="4495800"/>
          </a:xfrm>
        </p:spPr>
        <p:txBody>
          <a:bodyPr/>
          <a:lstStyle/>
          <a:p>
            <a:pPr eaLnBrk="1" hangingPunct="1"/>
            <a:r>
              <a:rPr lang="en-US" smtClean="0"/>
              <a:t>You cannot traverse a hash table in a meaningful way since the sequence of stored values is arbitrary</a:t>
            </a:r>
          </a:p>
        </p:txBody>
      </p:sp>
      <p:grpSp>
        <p:nvGrpSpPr>
          <p:cNvPr id="99331" name="Group 5"/>
          <p:cNvGrpSpPr>
            <a:grpSpLocks/>
          </p:cNvGrpSpPr>
          <p:nvPr/>
        </p:nvGrpSpPr>
        <p:grpSpPr bwMode="auto">
          <a:xfrm>
            <a:off x="5116513" y="3019425"/>
            <a:ext cx="1582737" cy="1589088"/>
            <a:chOff x="5273854" y="4006334"/>
            <a:chExt cx="1584146" cy="1588532"/>
          </a:xfrm>
        </p:grpSpPr>
        <p:grpSp>
          <p:nvGrpSpPr>
            <p:cNvPr id="99365" name="Group 6"/>
            <p:cNvGrpSpPr>
              <a:grpSpLocks/>
            </p:cNvGrpSpPr>
            <p:nvPr/>
          </p:nvGrpSpPr>
          <p:grpSpPr bwMode="auto">
            <a:xfrm>
              <a:off x="5715000" y="4038600"/>
              <a:ext cx="1143000" cy="1524000"/>
              <a:chOff x="4343400" y="4343400"/>
              <a:chExt cx="1143000" cy="1524000"/>
            </a:xfrm>
          </p:grpSpPr>
          <p:sp>
            <p:nvSpPr>
              <p:cNvPr id="13" name="Rectangle 12"/>
              <p:cNvSpPr/>
              <p:nvPr/>
            </p:nvSpPr>
            <p:spPr>
              <a:xfrm>
                <a:off x="4343972" y="4342873"/>
                <a:ext cx="1142428" cy="30469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14" name="Rectangle 13"/>
              <p:cNvSpPr/>
              <p:nvPr/>
            </p:nvSpPr>
            <p:spPr>
              <a:xfrm>
                <a:off x="4343972" y="4647567"/>
                <a:ext cx="1142428" cy="30469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15" name="Rectangle 14"/>
              <p:cNvSpPr/>
              <p:nvPr/>
            </p:nvSpPr>
            <p:spPr>
              <a:xfrm>
                <a:off x="4343972" y="4952260"/>
                <a:ext cx="1142428" cy="306281"/>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16" name="Rectangle 15"/>
              <p:cNvSpPr/>
              <p:nvPr/>
            </p:nvSpPr>
            <p:spPr>
              <a:xfrm>
                <a:off x="4343972" y="5258541"/>
                <a:ext cx="1142428" cy="30469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solidFill>
                      <a:schemeClr val="tx1"/>
                    </a:solidFill>
                    <a:latin typeface="Courier New" pitchFamily="49" charset="0"/>
                    <a:cs typeface="Courier New" pitchFamily="49" charset="0"/>
                  </a:rPr>
                  <a:t>Tom</a:t>
                </a:r>
              </a:p>
            </p:txBody>
          </p:sp>
          <p:sp>
            <p:nvSpPr>
              <p:cNvPr id="17" name="Rectangle 16"/>
              <p:cNvSpPr/>
              <p:nvPr/>
            </p:nvSpPr>
            <p:spPr>
              <a:xfrm>
                <a:off x="4343972" y="5563234"/>
                <a:ext cx="1142428" cy="30469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grpSp>
        <p:sp>
          <p:nvSpPr>
            <p:cNvPr id="99366" name="TextBox 7"/>
            <p:cNvSpPr txBox="1">
              <a:spLocks noChangeArrowheads="1"/>
            </p:cNvSpPr>
            <p:nvPr/>
          </p:nvSpPr>
          <p:spPr bwMode="auto">
            <a:xfrm>
              <a:off x="5273854" y="4006334"/>
              <a:ext cx="441146" cy="369332"/>
            </a:xfrm>
            <a:prstGeom prst="rect">
              <a:avLst/>
            </a:prstGeom>
            <a:noFill/>
            <a:ln w="9525">
              <a:noFill/>
              <a:miter lim="800000"/>
              <a:headEnd/>
              <a:tailEnd/>
            </a:ln>
          </p:spPr>
          <p:txBody>
            <a:bodyPr wrap="none">
              <a:spAutoFit/>
            </a:bodyPr>
            <a:lstStyle/>
            <a:p>
              <a:r>
                <a:rPr lang="en-US"/>
                <a:t>[0]</a:t>
              </a:r>
            </a:p>
          </p:txBody>
        </p:sp>
        <p:sp>
          <p:nvSpPr>
            <p:cNvPr id="99367" name="TextBox 8"/>
            <p:cNvSpPr txBox="1">
              <a:spLocks noChangeArrowheads="1"/>
            </p:cNvSpPr>
            <p:nvPr/>
          </p:nvSpPr>
          <p:spPr bwMode="auto">
            <a:xfrm>
              <a:off x="5273854" y="4311134"/>
              <a:ext cx="441146" cy="369332"/>
            </a:xfrm>
            <a:prstGeom prst="rect">
              <a:avLst/>
            </a:prstGeom>
            <a:noFill/>
            <a:ln w="9525">
              <a:noFill/>
              <a:miter lim="800000"/>
              <a:headEnd/>
              <a:tailEnd/>
            </a:ln>
          </p:spPr>
          <p:txBody>
            <a:bodyPr wrap="none">
              <a:spAutoFit/>
            </a:bodyPr>
            <a:lstStyle/>
            <a:p>
              <a:r>
                <a:rPr lang="en-US"/>
                <a:t>[1]</a:t>
              </a:r>
            </a:p>
          </p:txBody>
        </p:sp>
        <p:sp>
          <p:nvSpPr>
            <p:cNvPr id="99368" name="TextBox 9"/>
            <p:cNvSpPr txBox="1">
              <a:spLocks noChangeArrowheads="1"/>
            </p:cNvSpPr>
            <p:nvPr/>
          </p:nvSpPr>
          <p:spPr bwMode="auto">
            <a:xfrm>
              <a:off x="5273854" y="4615934"/>
              <a:ext cx="441146" cy="369332"/>
            </a:xfrm>
            <a:prstGeom prst="rect">
              <a:avLst/>
            </a:prstGeom>
            <a:noFill/>
            <a:ln w="9525">
              <a:noFill/>
              <a:miter lim="800000"/>
              <a:headEnd/>
              <a:tailEnd/>
            </a:ln>
          </p:spPr>
          <p:txBody>
            <a:bodyPr wrap="none">
              <a:spAutoFit/>
            </a:bodyPr>
            <a:lstStyle/>
            <a:p>
              <a:r>
                <a:rPr lang="en-US"/>
                <a:t>[2]</a:t>
              </a:r>
            </a:p>
          </p:txBody>
        </p:sp>
        <p:sp>
          <p:nvSpPr>
            <p:cNvPr id="99369" name="TextBox 10"/>
            <p:cNvSpPr txBox="1">
              <a:spLocks noChangeArrowheads="1"/>
            </p:cNvSpPr>
            <p:nvPr/>
          </p:nvSpPr>
          <p:spPr bwMode="auto">
            <a:xfrm>
              <a:off x="5273854" y="4920734"/>
              <a:ext cx="441146" cy="369332"/>
            </a:xfrm>
            <a:prstGeom prst="rect">
              <a:avLst/>
            </a:prstGeom>
            <a:noFill/>
            <a:ln w="9525">
              <a:noFill/>
              <a:miter lim="800000"/>
              <a:headEnd/>
              <a:tailEnd/>
            </a:ln>
          </p:spPr>
          <p:txBody>
            <a:bodyPr wrap="none">
              <a:spAutoFit/>
            </a:bodyPr>
            <a:lstStyle/>
            <a:p>
              <a:r>
                <a:rPr lang="en-US"/>
                <a:t>[3]</a:t>
              </a:r>
            </a:p>
          </p:txBody>
        </p:sp>
        <p:sp>
          <p:nvSpPr>
            <p:cNvPr id="99370" name="TextBox 11"/>
            <p:cNvSpPr txBox="1">
              <a:spLocks noChangeArrowheads="1"/>
            </p:cNvSpPr>
            <p:nvPr/>
          </p:nvSpPr>
          <p:spPr bwMode="auto">
            <a:xfrm>
              <a:off x="5273854" y="5225534"/>
              <a:ext cx="441146" cy="369332"/>
            </a:xfrm>
            <a:prstGeom prst="rect">
              <a:avLst/>
            </a:prstGeom>
            <a:noFill/>
            <a:ln w="9525">
              <a:noFill/>
              <a:miter lim="800000"/>
              <a:headEnd/>
              <a:tailEnd/>
            </a:ln>
          </p:spPr>
          <p:txBody>
            <a:bodyPr wrap="none">
              <a:spAutoFit/>
            </a:bodyPr>
            <a:lstStyle/>
            <a:p>
              <a:r>
                <a:rPr lang="en-US"/>
                <a:t>[4]</a:t>
              </a:r>
            </a:p>
          </p:txBody>
        </p:sp>
      </p:grpSp>
      <p:grpSp>
        <p:nvGrpSpPr>
          <p:cNvPr id="99332" name="Group 17"/>
          <p:cNvGrpSpPr>
            <a:grpSpLocks/>
          </p:cNvGrpSpPr>
          <p:nvPr/>
        </p:nvGrpSpPr>
        <p:grpSpPr bwMode="auto">
          <a:xfrm>
            <a:off x="5116513" y="4532313"/>
            <a:ext cx="1582737" cy="1589087"/>
            <a:chOff x="5273854" y="4006334"/>
            <a:chExt cx="1584146" cy="1588532"/>
          </a:xfrm>
        </p:grpSpPr>
        <p:grpSp>
          <p:nvGrpSpPr>
            <p:cNvPr id="99354" name="Group 18"/>
            <p:cNvGrpSpPr>
              <a:grpSpLocks/>
            </p:cNvGrpSpPr>
            <p:nvPr/>
          </p:nvGrpSpPr>
          <p:grpSpPr bwMode="auto">
            <a:xfrm>
              <a:off x="5715000" y="4038600"/>
              <a:ext cx="1143000" cy="1524000"/>
              <a:chOff x="4343400" y="4343400"/>
              <a:chExt cx="1143000" cy="1524000"/>
            </a:xfrm>
          </p:grpSpPr>
          <p:sp>
            <p:nvSpPr>
              <p:cNvPr id="25" name="Rectangle 24"/>
              <p:cNvSpPr/>
              <p:nvPr/>
            </p:nvSpPr>
            <p:spPr>
              <a:xfrm>
                <a:off x="4343972" y="4342873"/>
                <a:ext cx="1142428" cy="304694"/>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solidFill>
                      <a:schemeClr val="tx1"/>
                    </a:solidFill>
                    <a:latin typeface="Courier New" pitchFamily="49" charset="0"/>
                    <a:cs typeface="Courier New" pitchFamily="49" charset="0"/>
                  </a:rPr>
                  <a:t>Dick</a:t>
                </a:r>
              </a:p>
            </p:txBody>
          </p:sp>
          <p:sp>
            <p:nvSpPr>
              <p:cNvPr id="26" name="Rectangle 25"/>
              <p:cNvSpPr/>
              <p:nvPr/>
            </p:nvSpPr>
            <p:spPr>
              <a:xfrm>
                <a:off x="4343972" y="4647567"/>
                <a:ext cx="1142428" cy="304694"/>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solidFill>
                      <a:schemeClr val="tx1"/>
                    </a:solidFill>
                    <a:latin typeface="Courier New" pitchFamily="49" charset="0"/>
                    <a:cs typeface="Courier New" pitchFamily="49" charset="0"/>
                  </a:rPr>
                  <a:t>Sam</a:t>
                </a:r>
              </a:p>
            </p:txBody>
          </p:sp>
          <p:sp>
            <p:nvSpPr>
              <p:cNvPr id="27" name="Rectangle 26"/>
              <p:cNvSpPr/>
              <p:nvPr/>
            </p:nvSpPr>
            <p:spPr>
              <a:xfrm>
                <a:off x="4343972" y="4952260"/>
                <a:ext cx="1142428" cy="30628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solidFill>
                      <a:schemeClr val="tx1"/>
                    </a:solidFill>
                    <a:latin typeface="Courier New" pitchFamily="49" charset="0"/>
                    <a:cs typeface="Courier New" pitchFamily="49" charset="0"/>
                  </a:rPr>
                  <a:t>Pete</a:t>
                </a:r>
              </a:p>
            </p:txBody>
          </p:sp>
          <p:sp>
            <p:nvSpPr>
              <p:cNvPr id="28" name="Rectangle 27"/>
              <p:cNvSpPr/>
              <p:nvPr/>
            </p:nvSpPr>
            <p:spPr>
              <a:xfrm>
                <a:off x="4343972" y="5258541"/>
                <a:ext cx="1142428" cy="304694"/>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29" name="Rectangle 28"/>
              <p:cNvSpPr/>
              <p:nvPr/>
            </p:nvSpPr>
            <p:spPr>
              <a:xfrm>
                <a:off x="4343972" y="5563234"/>
                <a:ext cx="1142428" cy="304694"/>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grpSp>
        <p:sp>
          <p:nvSpPr>
            <p:cNvPr id="99355" name="TextBox 19"/>
            <p:cNvSpPr txBox="1">
              <a:spLocks noChangeArrowheads="1"/>
            </p:cNvSpPr>
            <p:nvPr/>
          </p:nvSpPr>
          <p:spPr bwMode="auto">
            <a:xfrm>
              <a:off x="5273854" y="4006334"/>
              <a:ext cx="441146" cy="369332"/>
            </a:xfrm>
            <a:prstGeom prst="rect">
              <a:avLst/>
            </a:prstGeom>
            <a:noFill/>
            <a:ln w="9525">
              <a:noFill/>
              <a:miter lim="800000"/>
              <a:headEnd/>
              <a:tailEnd/>
            </a:ln>
          </p:spPr>
          <p:txBody>
            <a:bodyPr wrap="none">
              <a:spAutoFit/>
            </a:bodyPr>
            <a:lstStyle/>
            <a:p>
              <a:r>
                <a:rPr lang="en-US"/>
                <a:t>[5]</a:t>
              </a:r>
            </a:p>
          </p:txBody>
        </p:sp>
        <p:sp>
          <p:nvSpPr>
            <p:cNvPr id="99356" name="TextBox 20"/>
            <p:cNvSpPr txBox="1">
              <a:spLocks noChangeArrowheads="1"/>
            </p:cNvSpPr>
            <p:nvPr/>
          </p:nvSpPr>
          <p:spPr bwMode="auto">
            <a:xfrm>
              <a:off x="5273854" y="4311134"/>
              <a:ext cx="441146" cy="369332"/>
            </a:xfrm>
            <a:prstGeom prst="rect">
              <a:avLst/>
            </a:prstGeom>
            <a:noFill/>
            <a:ln w="9525">
              <a:noFill/>
              <a:miter lim="800000"/>
              <a:headEnd/>
              <a:tailEnd/>
            </a:ln>
          </p:spPr>
          <p:txBody>
            <a:bodyPr wrap="none">
              <a:spAutoFit/>
            </a:bodyPr>
            <a:lstStyle/>
            <a:p>
              <a:r>
                <a:rPr lang="en-US"/>
                <a:t>[6]</a:t>
              </a:r>
            </a:p>
          </p:txBody>
        </p:sp>
        <p:sp>
          <p:nvSpPr>
            <p:cNvPr id="99357" name="TextBox 21"/>
            <p:cNvSpPr txBox="1">
              <a:spLocks noChangeArrowheads="1"/>
            </p:cNvSpPr>
            <p:nvPr/>
          </p:nvSpPr>
          <p:spPr bwMode="auto">
            <a:xfrm>
              <a:off x="5273854" y="4615934"/>
              <a:ext cx="441146" cy="369332"/>
            </a:xfrm>
            <a:prstGeom prst="rect">
              <a:avLst/>
            </a:prstGeom>
            <a:noFill/>
            <a:ln w="9525">
              <a:noFill/>
              <a:miter lim="800000"/>
              <a:headEnd/>
              <a:tailEnd/>
            </a:ln>
          </p:spPr>
          <p:txBody>
            <a:bodyPr wrap="none">
              <a:spAutoFit/>
            </a:bodyPr>
            <a:lstStyle/>
            <a:p>
              <a:r>
                <a:rPr lang="en-US"/>
                <a:t>[7]</a:t>
              </a:r>
            </a:p>
          </p:txBody>
        </p:sp>
        <p:sp>
          <p:nvSpPr>
            <p:cNvPr id="99358" name="TextBox 22"/>
            <p:cNvSpPr txBox="1">
              <a:spLocks noChangeArrowheads="1"/>
            </p:cNvSpPr>
            <p:nvPr/>
          </p:nvSpPr>
          <p:spPr bwMode="auto">
            <a:xfrm>
              <a:off x="5273854" y="4920734"/>
              <a:ext cx="441146" cy="369332"/>
            </a:xfrm>
            <a:prstGeom prst="rect">
              <a:avLst/>
            </a:prstGeom>
            <a:noFill/>
            <a:ln w="9525">
              <a:noFill/>
              <a:miter lim="800000"/>
              <a:headEnd/>
              <a:tailEnd/>
            </a:ln>
          </p:spPr>
          <p:txBody>
            <a:bodyPr wrap="none">
              <a:spAutoFit/>
            </a:bodyPr>
            <a:lstStyle/>
            <a:p>
              <a:r>
                <a:rPr lang="en-US"/>
                <a:t>[8]</a:t>
              </a:r>
            </a:p>
          </p:txBody>
        </p:sp>
        <p:sp>
          <p:nvSpPr>
            <p:cNvPr id="99359" name="TextBox 23"/>
            <p:cNvSpPr txBox="1">
              <a:spLocks noChangeArrowheads="1"/>
            </p:cNvSpPr>
            <p:nvPr/>
          </p:nvSpPr>
          <p:spPr bwMode="auto">
            <a:xfrm>
              <a:off x="5273854" y="5225534"/>
              <a:ext cx="441146" cy="369332"/>
            </a:xfrm>
            <a:prstGeom prst="rect">
              <a:avLst/>
            </a:prstGeom>
            <a:noFill/>
            <a:ln w="9525">
              <a:noFill/>
              <a:miter lim="800000"/>
              <a:headEnd/>
              <a:tailEnd/>
            </a:ln>
          </p:spPr>
          <p:txBody>
            <a:bodyPr wrap="none">
              <a:spAutoFit/>
            </a:bodyPr>
            <a:lstStyle/>
            <a:p>
              <a:r>
                <a:rPr lang="en-US"/>
                <a:t>[9]</a:t>
              </a:r>
            </a:p>
          </p:txBody>
        </p:sp>
      </p:grpSp>
      <p:sp>
        <p:nvSpPr>
          <p:cNvPr id="30" name="Rectangle 29"/>
          <p:cNvSpPr/>
          <p:nvPr/>
        </p:nvSpPr>
        <p:spPr>
          <a:xfrm>
            <a:off x="5556250" y="6081713"/>
            <a:ext cx="1143000" cy="3048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solidFill>
                  <a:schemeClr val="tx1"/>
                </a:solidFill>
                <a:latin typeface="Courier New" pitchFamily="49" charset="0"/>
                <a:cs typeface="Courier New" pitchFamily="49" charset="0"/>
              </a:rPr>
              <a:t>Harry</a:t>
            </a:r>
          </a:p>
        </p:txBody>
      </p:sp>
      <p:sp>
        <p:nvSpPr>
          <p:cNvPr id="99334" name="TextBox 30"/>
          <p:cNvSpPr txBox="1">
            <a:spLocks noChangeArrowheads="1"/>
          </p:cNvSpPr>
          <p:nvPr/>
        </p:nvSpPr>
        <p:spPr bwMode="auto">
          <a:xfrm>
            <a:off x="5003800" y="6049963"/>
            <a:ext cx="569913" cy="369887"/>
          </a:xfrm>
          <a:prstGeom prst="rect">
            <a:avLst/>
          </a:prstGeom>
          <a:noFill/>
          <a:ln w="9525">
            <a:noFill/>
            <a:miter lim="800000"/>
            <a:headEnd/>
            <a:tailEnd/>
          </a:ln>
        </p:spPr>
        <p:txBody>
          <a:bodyPr wrap="none">
            <a:spAutoFit/>
          </a:bodyPr>
          <a:lstStyle/>
          <a:p>
            <a:r>
              <a:rPr lang="en-US"/>
              <a:t>[10]</a:t>
            </a:r>
          </a:p>
        </p:txBody>
      </p:sp>
      <p:grpSp>
        <p:nvGrpSpPr>
          <p:cNvPr id="99335" name="Group 31"/>
          <p:cNvGrpSpPr>
            <a:grpSpLocks/>
          </p:cNvGrpSpPr>
          <p:nvPr/>
        </p:nvGrpSpPr>
        <p:grpSpPr bwMode="auto">
          <a:xfrm>
            <a:off x="1943100" y="3444875"/>
            <a:ext cx="1584325" cy="1589088"/>
            <a:chOff x="5273854" y="4006334"/>
            <a:chExt cx="1584146" cy="1588532"/>
          </a:xfrm>
        </p:grpSpPr>
        <p:grpSp>
          <p:nvGrpSpPr>
            <p:cNvPr id="99343" name="Group 32"/>
            <p:cNvGrpSpPr>
              <a:grpSpLocks/>
            </p:cNvGrpSpPr>
            <p:nvPr/>
          </p:nvGrpSpPr>
          <p:grpSpPr bwMode="auto">
            <a:xfrm>
              <a:off x="5715000" y="4038600"/>
              <a:ext cx="1143000" cy="1524000"/>
              <a:chOff x="4343400" y="4343400"/>
              <a:chExt cx="1143000" cy="1524000"/>
            </a:xfrm>
          </p:grpSpPr>
          <p:sp>
            <p:nvSpPr>
              <p:cNvPr id="39" name="Rectangle 38"/>
              <p:cNvSpPr/>
              <p:nvPr/>
            </p:nvSpPr>
            <p:spPr>
              <a:xfrm>
                <a:off x="4343529" y="4342873"/>
                <a:ext cx="1142871" cy="30469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40" name="Rectangle 39"/>
              <p:cNvSpPr/>
              <p:nvPr/>
            </p:nvSpPr>
            <p:spPr>
              <a:xfrm>
                <a:off x="4343529" y="4647567"/>
                <a:ext cx="1142871" cy="30469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41" name="Rectangle 40"/>
              <p:cNvSpPr/>
              <p:nvPr/>
            </p:nvSpPr>
            <p:spPr>
              <a:xfrm>
                <a:off x="4343529" y="4952260"/>
                <a:ext cx="1142871" cy="306281"/>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42" name="Rectangle 41"/>
              <p:cNvSpPr/>
              <p:nvPr/>
            </p:nvSpPr>
            <p:spPr>
              <a:xfrm>
                <a:off x="4343529" y="5258541"/>
                <a:ext cx="1142871" cy="30469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sp>
            <p:nvSpPr>
              <p:cNvPr id="43" name="Rectangle 42"/>
              <p:cNvSpPr/>
              <p:nvPr/>
            </p:nvSpPr>
            <p:spPr>
              <a:xfrm>
                <a:off x="4343529" y="5563234"/>
                <a:ext cx="1142871" cy="30469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latin typeface="Courier New" pitchFamily="49" charset="0"/>
                  <a:cs typeface="Courier New" pitchFamily="49" charset="0"/>
                </a:endParaRPr>
              </a:p>
            </p:txBody>
          </p:sp>
        </p:grpSp>
        <p:sp>
          <p:nvSpPr>
            <p:cNvPr id="99344" name="TextBox 33"/>
            <p:cNvSpPr txBox="1">
              <a:spLocks noChangeArrowheads="1"/>
            </p:cNvSpPr>
            <p:nvPr/>
          </p:nvSpPr>
          <p:spPr bwMode="auto">
            <a:xfrm>
              <a:off x="5273854" y="4006334"/>
              <a:ext cx="441146" cy="369332"/>
            </a:xfrm>
            <a:prstGeom prst="rect">
              <a:avLst/>
            </a:prstGeom>
            <a:noFill/>
            <a:ln w="9525">
              <a:noFill/>
              <a:miter lim="800000"/>
              <a:headEnd/>
              <a:tailEnd/>
            </a:ln>
          </p:spPr>
          <p:txBody>
            <a:bodyPr wrap="none">
              <a:spAutoFit/>
            </a:bodyPr>
            <a:lstStyle/>
            <a:p>
              <a:r>
                <a:rPr lang="en-US"/>
                <a:t>[0]</a:t>
              </a:r>
            </a:p>
          </p:txBody>
        </p:sp>
        <p:sp>
          <p:nvSpPr>
            <p:cNvPr id="99345" name="TextBox 34"/>
            <p:cNvSpPr txBox="1">
              <a:spLocks noChangeArrowheads="1"/>
            </p:cNvSpPr>
            <p:nvPr/>
          </p:nvSpPr>
          <p:spPr bwMode="auto">
            <a:xfrm>
              <a:off x="5273854" y="4311134"/>
              <a:ext cx="441146" cy="369332"/>
            </a:xfrm>
            <a:prstGeom prst="rect">
              <a:avLst/>
            </a:prstGeom>
            <a:noFill/>
            <a:ln w="9525">
              <a:noFill/>
              <a:miter lim="800000"/>
              <a:headEnd/>
              <a:tailEnd/>
            </a:ln>
          </p:spPr>
          <p:txBody>
            <a:bodyPr wrap="none">
              <a:spAutoFit/>
            </a:bodyPr>
            <a:lstStyle/>
            <a:p>
              <a:r>
                <a:rPr lang="en-US"/>
                <a:t>[1]</a:t>
              </a:r>
            </a:p>
          </p:txBody>
        </p:sp>
        <p:sp>
          <p:nvSpPr>
            <p:cNvPr id="99346" name="TextBox 35"/>
            <p:cNvSpPr txBox="1">
              <a:spLocks noChangeArrowheads="1"/>
            </p:cNvSpPr>
            <p:nvPr/>
          </p:nvSpPr>
          <p:spPr bwMode="auto">
            <a:xfrm>
              <a:off x="5273854" y="4615934"/>
              <a:ext cx="441146" cy="369332"/>
            </a:xfrm>
            <a:prstGeom prst="rect">
              <a:avLst/>
            </a:prstGeom>
            <a:noFill/>
            <a:ln w="9525">
              <a:noFill/>
              <a:miter lim="800000"/>
              <a:headEnd/>
              <a:tailEnd/>
            </a:ln>
          </p:spPr>
          <p:txBody>
            <a:bodyPr wrap="none">
              <a:spAutoFit/>
            </a:bodyPr>
            <a:lstStyle/>
            <a:p>
              <a:r>
                <a:rPr lang="en-US"/>
                <a:t>[2]</a:t>
              </a:r>
            </a:p>
          </p:txBody>
        </p:sp>
        <p:sp>
          <p:nvSpPr>
            <p:cNvPr id="99347" name="TextBox 36"/>
            <p:cNvSpPr txBox="1">
              <a:spLocks noChangeArrowheads="1"/>
            </p:cNvSpPr>
            <p:nvPr/>
          </p:nvSpPr>
          <p:spPr bwMode="auto">
            <a:xfrm>
              <a:off x="5273854" y="4920734"/>
              <a:ext cx="441146" cy="369332"/>
            </a:xfrm>
            <a:prstGeom prst="rect">
              <a:avLst/>
            </a:prstGeom>
            <a:noFill/>
            <a:ln w="9525">
              <a:noFill/>
              <a:miter lim="800000"/>
              <a:headEnd/>
              <a:tailEnd/>
            </a:ln>
          </p:spPr>
          <p:txBody>
            <a:bodyPr wrap="none">
              <a:spAutoFit/>
            </a:bodyPr>
            <a:lstStyle/>
            <a:p>
              <a:r>
                <a:rPr lang="en-US"/>
                <a:t>[3]</a:t>
              </a:r>
            </a:p>
          </p:txBody>
        </p:sp>
        <p:sp>
          <p:nvSpPr>
            <p:cNvPr id="99348" name="TextBox 37"/>
            <p:cNvSpPr txBox="1">
              <a:spLocks noChangeArrowheads="1"/>
            </p:cNvSpPr>
            <p:nvPr/>
          </p:nvSpPr>
          <p:spPr bwMode="auto">
            <a:xfrm>
              <a:off x="5273854" y="5225534"/>
              <a:ext cx="441146" cy="369332"/>
            </a:xfrm>
            <a:prstGeom prst="rect">
              <a:avLst/>
            </a:prstGeom>
            <a:noFill/>
            <a:ln w="9525">
              <a:noFill/>
              <a:miter lim="800000"/>
              <a:headEnd/>
              <a:tailEnd/>
            </a:ln>
          </p:spPr>
          <p:txBody>
            <a:bodyPr wrap="none">
              <a:spAutoFit/>
            </a:bodyPr>
            <a:lstStyle/>
            <a:p>
              <a:r>
                <a:rPr lang="en-US"/>
                <a:t>[4]</a:t>
              </a:r>
            </a:p>
          </p:txBody>
        </p:sp>
      </p:grpSp>
      <p:sp>
        <p:nvSpPr>
          <p:cNvPr id="99336" name="TextBox 43"/>
          <p:cNvSpPr txBox="1">
            <a:spLocks noChangeArrowheads="1"/>
          </p:cNvSpPr>
          <p:nvPr/>
        </p:nvSpPr>
        <p:spPr bwMode="auto">
          <a:xfrm>
            <a:off x="2449513" y="4359275"/>
            <a:ext cx="874712"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Harry</a:t>
            </a:r>
          </a:p>
        </p:txBody>
      </p:sp>
      <p:sp>
        <p:nvSpPr>
          <p:cNvPr id="99337" name="TextBox 44"/>
          <p:cNvSpPr txBox="1">
            <a:spLocks noChangeArrowheads="1"/>
          </p:cNvSpPr>
          <p:nvPr/>
        </p:nvSpPr>
        <p:spPr bwMode="auto">
          <a:xfrm>
            <a:off x="2587625" y="3749675"/>
            <a:ext cx="598488"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Sam</a:t>
            </a:r>
          </a:p>
        </p:txBody>
      </p:sp>
      <p:sp>
        <p:nvSpPr>
          <p:cNvPr id="99338" name="TextBox 45"/>
          <p:cNvSpPr txBox="1">
            <a:spLocks noChangeArrowheads="1"/>
          </p:cNvSpPr>
          <p:nvPr/>
        </p:nvSpPr>
        <p:spPr bwMode="auto">
          <a:xfrm>
            <a:off x="2587625" y="4664075"/>
            <a:ext cx="598488"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Tom</a:t>
            </a:r>
          </a:p>
        </p:txBody>
      </p:sp>
      <p:sp>
        <p:nvSpPr>
          <p:cNvPr id="99339" name="TextBox 46"/>
          <p:cNvSpPr txBox="1">
            <a:spLocks noChangeArrowheads="1"/>
          </p:cNvSpPr>
          <p:nvPr/>
        </p:nvSpPr>
        <p:spPr bwMode="auto">
          <a:xfrm>
            <a:off x="2587625" y="3444875"/>
            <a:ext cx="736600"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Dick</a:t>
            </a:r>
          </a:p>
        </p:txBody>
      </p:sp>
      <p:sp>
        <p:nvSpPr>
          <p:cNvPr id="99340" name="TextBox 47"/>
          <p:cNvSpPr txBox="1">
            <a:spLocks noChangeArrowheads="1"/>
          </p:cNvSpPr>
          <p:nvPr/>
        </p:nvSpPr>
        <p:spPr bwMode="auto">
          <a:xfrm>
            <a:off x="2519363" y="4054475"/>
            <a:ext cx="735012" cy="369888"/>
          </a:xfrm>
          <a:prstGeom prst="rect">
            <a:avLst/>
          </a:prstGeom>
          <a:noFill/>
          <a:ln w="9525">
            <a:noFill/>
            <a:miter lim="800000"/>
            <a:headEnd/>
            <a:tailEnd/>
          </a:ln>
        </p:spPr>
        <p:txBody>
          <a:bodyPr wrap="none">
            <a:spAutoFit/>
          </a:bodyPr>
          <a:lstStyle/>
          <a:p>
            <a:r>
              <a:rPr lang="en-US">
                <a:latin typeface="Courier New" pitchFamily="49" charset="0"/>
                <a:cs typeface="Courier New" pitchFamily="49" charset="0"/>
              </a:rPr>
              <a:t>Pete</a:t>
            </a:r>
          </a:p>
        </p:txBody>
      </p:sp>
      <p:sp>
        <p:nvSpPr>
          <p:cNvPr id="99341" name="TextBox 1"/>
          <p:cNvSpPr txBox="1">
            <a:spLocks noChangeArrowheads="1"/>
          </p:cNvSpPr>
          <p:nvPr/>
        </p:nvSpPr>
        <p:spPr bwMode="auto">
          <a:xfrm>
            <a:off x="760413" y="5191125"/>
            <a:ext cx="3516312" cy="339725"/>
          </a:xfrm>
          <a:prstGeom prst="rect">
            <a:avLst/>
          </a:prstGeom>
          <a:noFill/>
          <a:ln w="9525">
            <a:noFill/>
            <a:miter lim="800000"/>
            <a:headEnd/>
            <a:tailEnd/>
          </a:ln>
        </p:spPr>
        <p:txBody>
          <a:bodyPr wrap="none">
            <a:spAutoFit/>
          </a:bodyPr>
          <a:lstStyle/>
          <a:p>
            <a:r>
              <a:rPr lang="en-US" sz="1600">
                <a:latin typeface="Courier New" pitchFamily="49" charset="0"/>
                <a:cs typeface="Courier New" pitchFamily="49" charset="0"/>
              </a:rPr>
              <a:t>Dick, Sam, Pete, Harry, Tom</a:t>
            </a:r>
          </a:p>
        </p:txBody>
      </p:sp>
      <p:sp>
        <p:nvSpPr>
          <p:cNvPr id="99342" name="TextBox 2"/>
          <p:cNvSpPr txBox="1">
            <a:spLocks noChangeArrowheads="1"/>
          </p:cNvSpPr>
          <p:nvPr/>
        </p:nvSpPr>
        <p:spPr bwMode="auto">
          <a:xfrm>
            <a:off x="6858000" y="3794125"/>
            <a:ext cx="2159000" cy="585788"/>
          </a:xfrm>
          <a:prstGeom prst="rect">
            <a:avLst/>
          </a:prstGeom>
          <a:noFill/>
          <a:ln w="9525">
            <a:noFill/>
            <a:miter lim="800000"/>
            <a:headEnd/>
            <a:tailEnd/>
          </a:ln>
        </p:spPr>
        <p:txBody>
          <a:bodyPr wrap="none">
            <a:spAutoFit/>
          </a:bodyPr>
          <a:lstStyle/>
          <a:p>
            <a:r>
              <a:rPr lang="en-US" sz="1600">
                <a:latin typeface="Courier New" pitchFamily="49" charset="0"/>
                <a:cs typeface="Courier New" pitchFamily="49" charset="0"/>
              </a:rPr>
              <a:t>Tom, Dick, Sam, </a:t>
            </a:r>
            <a:br>
              <a:rPr lang="en-US" sz="1600">
                <a:latin typeface="Courier New" pitchFamily="49" charset="0"/>
                <a:cs typeface="Courier New" pitchFamily="49" charset="0"/>
              </a:rPr>
            </a:br>
            <a:r>
              <a:rPr lang="en-US" sz="1600">
                <a:latin typeface="Courier New" pitchFamily="49" charset="0"/>
                <a:cs typeface="Courier New" pitchFamily="49" charset="0"/>
              </a:rPr>
              <a:t>Pete, Harry</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Deleting an Item Using Open Addressing</a:t>
            </a:r>
          </a:p>
        </p:txBody>
      </p:sp>
      <p:sp>
        <p:nvSpPr>
          <p:cNvPr id="18437" name="Rectangle 3"/>
          <p:cNvSpPr>
            <a:spLocks noGrp="1" noChangeArrowheads="1"/>
          </p:cNvSpPr>
          <p:nvPr>
            <p:ph sz="quarter" idx="1"/>
          </p:nvPr>
        </p:nvSpPr>
        <p:spPr>
          <a:xfrm>
            <a:off x="612775" y="1600200"/>
            <a:ext cx="8153400" cy="4495800"/>
          </a:xfrm>
        </p:spPr>
        <p:txBody>
          <a:bodyPr>
            <a:normAutofit fontScale="92500" lnSpcReduction="20000"/>
          </a:bodyPr>
          <a:lstStyle/>
          <a:p>
            <a:pPr marL="320040" indent="-320040" eaLnBrk="1" fontAlgn="auto" hangingPunct="1">
              <a:spcAft>
                <a:spcPts val="0"/>
              </a:spcAft>
              <a:buFont typeface="Wingdings"/>
              <a:buChar char=""/>
              <a:defRPr/>
            </a:pPr>
            <a:r>
              <a:rPr lang="en-US" dirty="0" smtClean="0"/>
              <a:t>When an item is deleted, you cannot simply set its table entry to null</a:t>
            </a:r>
          </a:p>
          <a:p>
            <a:pPr marL="320040" indent="-320040" eaLnBrk="1" fontAlgn="auto" hangingPunct="1">
              <a:spcAft>
                <a:spcPts val="0"/>
              </a:spcAft>
              <a:buFont typeface="Wingdings"/>
              <a:buChar char=""/>
              <a:defRPr/>
            </a:pPr>
            <a:r>
              <a:rPr lang="en-US" dirty="0" smtClean="0"/>
              <a:t>If we search for an item that may have collided with the deleted item, we may conclude incorrectly that it is not in the table</a:t>
            </a:r>
          </a:p>
          <a:p>
            <a:pPr marL="320040" indent="-320040" eaLnBrk="1" fontAlgn="auto" hangingPunct="1">
              <a:spcAft>
                <a:spcPts val="0"/>
              </a:spcAft>
              <a:buFont typeface="Wingdings"/>
              <a:buChar char=""/>
              <a:defRPr/>
            </a:pPr>
            <a:r>
              <a:rPr lang="en-US" dirty="0" smtClean="0"/>
              <a:t>Instead, store a dummy value or mark the location as available, but previously occupied</a:t>
            </a:r>
          </a:p>
          <a:p>
            <a:pPr marL="320040" indent="-320040" eaLnBrk="1" fontAlgn="auto" hangingPunct="1">
              <a:spcAft>
                <a:spcPts val="0"/>
              </a:spcAft>
              <a:buFont typeface="Wingdings"/>
              <a:buChar char=""/>
              <a:defRPr/>
            </a:pPr>
            <a:r>
              <a:rPr lang="en-US" dirty="0" smtClean="0"/>
              <a:t>Deleted items reduce search efficiency which is  partially mitigated if they are marked as available</a:t>
            </a:r>
          </a:p>
          <a:p>
            <a:pPr marL="320040" indent="-320040" eaLnBrk="1" fontAlgn="auto" hangingPunct="1">
              <a:spcAft>
                <a:spcPts val="0"/>
              </a:spcAft>
              <a:buFont typeface="Wingdings"/>
              <a:buChar char=""/>
              <a:defRPr/>
            </a:pPr>
            <a:r>
              <a:rPr lang="en-US" dirty="0" smtClean="0"/>
              <a:t>You cannot replace a deleted item with a new item until you verify that the new item is not in the table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Reducing Collisions by Expanding the Table Size</a:t>
            </a:r>
          </a:p>
        </p:txBody>
      </p:sp>
      <p:sp>
        <p:nvSpPr>
          <p:cNvPr id="101378" name="Rectangle 3"/>
          <p:cNvSpPr>
            <a:spLocks noGrp="1" noChangeArrowheads="1"/>
          </p:cNvSpPr>
          <p:nvPr>
            <p:ph sz="quarter" idx="1"/>
          </p:nvPr>
        </p:nvSpPr>
        <p:spPr>
          <a:xfrm>
            <a:off x="457200" y="1600200"/>
            <a:ext cx="8229600" cy="4953000"/>
          </a:xfrm>
        </p:spPr>
        <p:txBody>
          <a:bodyPr/>
          <a:lstStyle/>
          <a:p>
            <a:pPr eaLnBrk="1" hangingPunct="1"/>
            <a:r>
              <a:rPr lang="en-US" smtClean="0"/>
              <a:t>To reduce collisions, use a prime number for the size of the table </a:t>
            </a:r>
          </a:p>
          <a:p>
            <a:pPr eaLnBrk="1" hangingPunct="1"/>
            <a:r>
              <a:rPr lang="en-US" smtClean="0"/>
              <a:t>A fuller table results in more collisions, so, when a hash table becomes sufficiently full, a larger table should be allocated and the entries reinserted</a:t>
            </a:r>
          </a:p>
          <a:p>
            <a:pPr eaLnBrk="1" hangingPunct="1"/>
            <a:r>
              <a:rPr lang="en-US" smtClean="0"/>
              <a:t>You must reinsert (</a:t>
            </a:r>
            <a:r>
              <a:rPr lang="en-US" i="1" smtClean="0"/>
              <a:t>rehash</a:t>
            </a:r>
            <a:r>
              <a:rPr lang="en-US" smtClean="0"/>
              <a:t>) values into the new table; do not simply transfer values as some search chains which were wrapped may break </a:t>
            </a:r>
          </a:p>
          <a:p>
            <a:pPr eaLnBrk="1" hangingPunct="1"/>
            <a:r>
              <a:rPr lang="en-US" smtClean="0"/>
              <a:t>Deleted items are not reinserted, which saves space and reduces the length of some search chains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Reducing Collisions by Expanding the Table Size (cont.)</a:t>
            </a:r>
          </a:p>
        </p:txBody>
      </p:sp>
      <p:sp>
        <p:nvSpPr>
          <p:cNvPr id="18437" name="Rectangle 3"/>
          <p:cNvSpPr>
            <a:spLocks noGrp="1" noChangeArrowheads="1"/>
          </p:cNvSpPr>
          <p:nvPr>
            <p:ph sz="quarter" idx="1"/>
          </p:nvPr>
        </p:nvSpPr>
        <p:spPr>
          <a:xfrm>
            <a:off x="457200" y="1600200"/>
            <a:ext cx="8229600" cy="4953000"/>
          </a:xfrm>
        </p:spPr>
        <p:txBody>
          <a:bodyPr/>
          <a:lstStyle/>
          <a:p>
            <a:pPr eaLnBrk="1" hangingPunct="1">
              <a:defRPr/>
            </a:pPr>
            <a:r>
              <a:rPr lang="en-US" b="1" dirty="0"/>
              <a:t>Algorithm for Rehashing</a:t>
            </a:r>
          </a:p>
          <a:p>
            <a:pPr marL="860425" indent="-396875" eaLnBrk="1" hangingPunct="1">
              <a:buFont typeface="Wingdings" pitchFamily="2" charset="2"/>
              <a:buNone/>
              <a:defRPr/>
            </a:pPr>
            <a:r>
              <a:rPr lang="en-US" dirty="0"/>
              <a:t>1. Allocate a new hash table with twice the capacity of the </a:t>
            </a:r>
            <a:r>
              <a:rPr lang="en-US" dirty="0" smtClean="0"/>
              <a:t>original</a:t>
            </a:r>
            <a:endParaRPr lang="en-US" dirty="0"/>
          </a:p>
          <a:p>
            <a:pPr marL="860425" indent="-396875" eaLnBrk="1" hangingPunct="1">
              <a:buFont typeface="Wingdings" pitchFamily="2" charset="2"/>
              <a:buNone/>
              <a:defRPr/>
            </a:pPr>
            <a:r>
              <a:rPr lang="en-US" dirty="0"/>
              <a:t>2. Reinsert each old table entry that has not been deleted into the new </a:t>
            </a:r>
            <a:r>
              <a:rPr lang="en-US" dirty="0" smtClean="0"/>
              <a:t>hash table</a:t>
            </a:r>
            <a:endParaRPr lang="en-US" dirty="0"/>
          </a:p>
          <a:p>
            <a:pPr marL="860425" indent="-396875" eaLnBrk="1" hangingPunct="1">
              <a:buFont typeface="Wingdings" pitchFamily="2" charset="2"/>
              <a:buNone/>
              <a:defRPr/>
            </a:pPr>
            <a:r>
              <a:rPr lang="en-US" dirty="0"/>
              <a:t>3. Reference the new table instead of the </a:t>
            </a:r>
            <a:r>
              <a:rPr lang="en-US" dirty="0" smtClean="0"/>
              <a:t>original</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Reducing Collisions Using Quadratic Probing</a:t>
            </a:r>
          </a:p>
        </p:txBody>
      </p:sp>
      <p:sp>
        <p:nvSpPr>
          <p:cNvPr id="19461" name="Rectangle 3"/>
          <p:cNvSpPr>
            <a:spLocks noGrp="1" noChangeArrowheads="1"/>
          </p:cNvSpPr>
          <p:nvPr>
            <p:ph sz="quarter" idx="1"/>
          </p:nvPr>
        </p:nvSpPr>
        <p:spPr>
          <a:xfrm>
            <a:off x="457200" y="1600200"/>
            <a:ext cx="8229600" cy="3048000"/>
          </a:xfrm>
        </p:spPr>
        <p:txBody>
          <a:bodyPr>
            <a:normAutofit fontScale="70000" lnSpcReduction="20000"/>
          </a:bodyPr>
          <a:lstStyle/>
          <a:p>
            <a:pPr marL="320040" indent="-320040" eaLnBrk="1" fontAlgn="auto" hangingPunct="1">
              <a:spcAft>
                <a:spcPts val="0"/>
              </a:spcAft>
              <a:buFont typeface="Wingdings"/>
              <a:buChar char=""/>
              <a:defRPr/>
            </a:pPr>
            <a:r>
              <a:rPr lang="en-US" dirty="0" smtClean="0"/>
              <a:t>Linear probing (left figure, below) tends to form clusters of keys in the hash table, causing longer search chains</a:t>
            </a:r>
          </a:p>
          <a:p>
            <a:pPr marL="320040" indent="-320040" eaLnBrk="1" fontAlgn="auto" hangingPunct="1">
              <a:spcAft>
                <a:spcPts val="0"/>
              </a:spcAft>
              <a:buFont typeface="Wingdings"/>
              <a:buChar char=""/>
              <a:defRPr/>
            </a:pPr>
            <a:r>
              <a:rPr lang="en-US" i="1" dirty="0" smtClean="0"/>
              <a:t>Quadratic probing </a:t>
            </a:r>
            <a:r>
              <a:rPr lang="en-US" dirty="0" smtClean="0"/>
              <a:t>(right figure, below) can reduce the effect of clustering</a:t>
            </a:r>
          </a:p>
          <a:p>
            <a:pPr marL="640080" lvl="1" indent="-274320" eaLnBrk="1" fontAlgn="auto" hangingPunct="1">
              <a:spcAft>
                <a:spcPts val="0"/>
              </a:spcAft>
              <a:buFont typeface="Wingdings 2"/>
              <a:buChar char=""/>
              <a:defRPr/>
            </a:pPr>
            <a:r>
              <a:rPr lang="en-US" dirty="0" smtClean="0"/>
              <a:t>Increments form a quadratic series (1 + 2</a:t>
            </a:r>
            <a:r>
              <a:rPr lang="en-US" baseline="30000" dirty="0" smtClean="0"/>
              <a:t>2</a:t>
            </a:r>
            <a:r>
              <a:rPr lang="en-US" dirty="0" smtClean="0"/>
              <a:t> + 3</a:t>
            </a:r>
            <a:r>
              <a:rPr lang="en-US" baseline="30000" dirty="0" smtClean="0"/>
              <a:t>2</a:t>
            </a:r>
            <a:r>
              <a:rPr lang="en-US" dirty="0" smtClean="0"/>
              <a:t> + ...)</a:t>
            </a:r>
          </a:p>
          <a:p>
            <a:pPr marL="457200" lvl="1" indent="0" eaLnBrk="1" fontAlgn="auto" hangingPunct="1">
              <a:spcAft>
                <a:spcPts val="0"/>
              </a:spcAft>
              <a:buFont typeface="Wingdings 2"/>
              <a:buNone/>
              <a:defRPr/>
            </a:pPr>
            <a:endParaRPr lang="en-US" sz="1700" dirty="0" smtClean="0">
              <a:latin typeface="Courier New" pitchFamily="49" charset="0"/>
              <a:cs typeface="Courier New" pitchFamily="49" charset="0"/>
            </a:endParaRPr>
          </a:p>
          <a:p>
            <a:pPr marL="457200" lvl="1" indent="0" eaLnBrk="1" fontAlgn="auto" hangingPunct="1">
              <a:spcAft>
                <a:spcPts val="0"/>
              </a:spcAft>
              <a:buFont typeface="Wingdings 2"/>
              <a:buNone/>
              <a:defRPr/>
            </a:pPr>
            <a:r>
              <a:rPr lang="en-US" sz="1700" dirty="0" smtClean="0">
                <a:latin typeface="Courier New" pitchFamily="49" charset="0"/>
                <a:cs typeface="Courier New" pitchFamily="49" charset="0"/>
              </a:rPr>
              <a:t>probeNum++;</a:t>
            </a:r>
          </a:p>
          <a:p>
            <a:pPr marL="457200" lvl="1" indent="0" eaLnBrk="1" fontAlgn="auto" hangingPunct="1">
              <a:spcAft>
                <a:spcPts val="0"/>
              </a:spcAft>
              <a:buFont typeface="Wingdings 2"/>
              <a:buNone/>
              <a:defRPr/>
            </a:pPr>
            <a:r>
              <a:rPr lang="en-US" sz="1700" dirty="0" smtClean="0">
                <a:latin typeface="Courier New" pitchFamily="49" charset="0"/>
                <a:cs typeface="Courier New" pitchFamily="49" charset="0"/>
              </a:rPr>
              <a:t>index = (startIndex + probeNum * probeNum) % table.length</a:t>
            </a:r>
          </a:p>
          <a:p>
            <a:pPr marL="457200" lvl="1" indent="0" eaLnBrk="1" fontAlgn="auto" hangingPunct="1">
              <a:spcAft>
                <a:spcPts val="0"/>
              </a:spcAft>
              <a:buFont typeface="Wingdings 2"/>
              <a:buNone/>
              <a:defRPr/>
            </a:pPr>
            <a:endParaRPr lang="en-US" sz="1700" dirty="0" smtClean="0">
              <a:latin typeface="Courier New" pitchFamily="49" charset="0"/>
              <a:cs typeface="Courier New" pitchFamily="49" charset="0"/>
            </a:endParaRPr>
          </a:p>
          <a:p>
            <a:pPr marL="514350" indent="-457200" eaLnBrk="1" fontAlgn="auto" hangingPunct="1">
              <a:spcAft>
                <a:spcPts val="0"/>
              </a:spcAft>
              <a:buFont typeface="Wingdings"/>
              <a:buChar char=""/>
              <a:defRPr/>
            </a:pPr>
            <a:r>
              <a:rPr lang="en-US" dirty="0"/>
              <a:t>If an </a:t>
            </a:r>
            <a:r>
              <a:rPr lang="en-US" dirty="0" smtClean="0"/>
              <a:t>item has a hash code of 5, successive values of index will be </a:t>
            </a:r>
            <a:br>
              <a:rPr lang="en-US" dirty="0" smtClean="0"/>
            </a:br>
            <a:r>
              <a:rPr lang="en-US" dirty="0" smtClean="0"/>
              <a:t>6 (5+1), 9 (5+4), 14 (5+9), . . .</a:t>
            </a:r>
            <a:endParaRPr lang="en-US" dirty="0"/>
          </a:p>
          <a:p>
            <a:pPr marL="457200" lvl="1" indent="0" eaLnBrk="1" fontAlgn="auto" hangingPunct="1">
              <a:spcAft>
                <a:spcPts val="0"/>
              </a:spcAft>
              <a:buFont typeface="Wingdings 2"/>
              <a:buNone/>
              <a:defRPr/>
            </a:pPr>
            <a:endParaRPr lang="en-US" sz="1700" dirty="0" smtClean="0">
              <a:latin typeface="Courier New" pitchFamily="49" charset="0"/>
              <a:cs typeface="Courier New" pitchFamily="49" charset="0"/>
            </a:endParaRPr>
          </a:p>
        </p:txBody>
      </p:sp>
      <p:pic>
        <p:nvPicPr>
          <p:cNvPr id="103427" name="Picture 2" descr="C:\Documents and Settings\Administrator\My Documents\Koffman\PPTs\JPEGS\JWCL233_Koffman JPG files\ch07\w0180-nn.jpg"/>
          <p:cNvPicPr>
            <a:picLocks noChangeAspect="1" noChangeArrowheads="1"/>
          </p:cNvPicPr>
          <p:nvPr/>
        </p:nvPicPr>
        <p:blipFill>
          <a:blip r:embed="rId2"/>
          <a:srcRect/>
          <a:stretch>
            <a:fillRect/>
          </a:stretch>
        </p:blipFill>
        <p:spPr bwMode="auto">
          <a:xfrm>
            <a:off x="1219200" y="4495800"/>
            <a:ext cx="2932113" cy="2362200"/>
          </a:xfrm>
          <a:prstGeom prst="rect">
            <a:avLst/>
          </a:prstGeom>
          <a:noFill/>
          <a:ln w="9525">
            <a:noFill/>
            <a:miter lim="800000"/>
            <a:headEnd/>
            <a:tailEnd/>
          </a:ln>
        </p:spPr>
      </p:pic>
      <p:pic>
        <p:nvPicPr>
          <p:cNvPr id="103428" name="Picture 3" descr="C:\Documents and Settings\Administrator\My Documents\Koffman\PPTs\JPEGS\JWCL233_Koffman JPG files\ch07\w0181-nn.jpg"/>
          <p:cNvPicPr>
            <a:picLocks noChangeAspect="1" noChangeArrowheads="1"/>
          </p:cNvPicPr>
          <p:nvPr/>
        </p:nvPicPr>
        <p:blipFill>
          <a:blip r:embed="rId3"/>
          <a:srcRect/>
          <a:stretch>
            <a:fillRect/>
          </a:stretch>
        </p:blipFill>
        <p:spPr bwMode="auto">
          <a:xfrm>
            <a:off x="4419600" y="4495800"/>
            <a:ext cx="2906713"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612775" y="228600"/>
            <a:ext cx="8153400" cy="990600"/>
          </a:xfrm>
        </p:spPr>
        <p:txBody>
          <a:bodyPr/>
          <a:lstStyle/>
          <a:p>
            <a:pPr eaLnBrk="1" hangingPunct="1"/>
            <a:r>
              <a:rPr lang="en-US" smtClean="0"/>
              <a:t>Problems with Quadratic Probing</a:t>
            </a:r>
          </a:p>
        </p:txBody>
      </p:sp>
      <p:sp>
        <p:nvSpPr>
          <p:cNvPr id="104450" name="Rectangle 3"/>
          <p:cNvSpPr>
            <a:spLocks noGrp="1" noChangeArrowheads="1"/>
          </p:cNvSpPr>
          <p:nvPr>
            <p:ph sz="quarter" idx="1"/>
          </p:nvPr>
        </p:nvSpPr>
        <p:spPr>
          <a:xfrm>
            <a:off x="612775" y="1600200"/>
            <a:ext cx="8153400" cy="4495800"/>
          </a:xfrm>
        </p:spPr>
        <p:txBody>
          <a:bodyPr/>
          <a:lstStyle/>
          <a:p>
            <a:pPr eaLnBrk="1" hangingPunct="1"/>
            <a:r>
              <a:rPr lang="en-US" smtClean="0"/>
              <a:t>The disadvantage of quadratic probing is that the next index calculation is time-consuming, involving multiplication, addition, and modulo division</a:t>
            </a:r>
          </a:p>
          <a:p>
            <a:pPr eaLnBrk="1" hangingPunct="1"/>
            <a:r>
              <a:rPr lang="en-US" smtClean="0"/>
              <a:t>A more efficient way to calculate the next index is:</a:t>
            </a:r>
          </a:p>
          <a:p>
            <a:pPr marL="1257300" lvl="3" indent="0" eaLnBrk="1" hangingPunct="1">
              <a:buFont typeface="Wingdings" pitchFamily="2" charset="2"/>
              <a:buNone/>
            </a:pPr>
            <a:r>
              <a:rPr lang="en-US" sz="1800" smtClean="0">
                <a:latin typeface="Courier New" pitchFamily="49" charset="0"/>
                <a:cs typeface="Courier New" pitchFamily="49" charset="0"/>
              </a:rPr>
              <a:t>k += 2;</a:t>
            </a:r>
          </a:p>
          <a:p>
            <a:pPr marL="1257300" lvl="3" indent="0" eaLnBrk="1" hangingPunct="1">
              <a:buFont typeface="Wingdings" pitchFamily="2" charset="2"/>
              <a:buNone/>
            </a:pPr>
            <a:r>
              <a:rPr lang="en-US" sz="1800" smtClean="0">
                <a:latin typeface="Courier New" pitchFamily="49" charset="0"/>
                <a:cs typeface="Courier New" pitchFamily="49" charset="0"/>
              </a:rPr>
              <a:t>index = (index + k) % table.size();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12775" y="228600"/>
            <a:ext cx="8153400" cy="990600"/>
          </a:xfrm>
        </p:spPr>
        <p:txBody>
          <a:bodyPr/>
          <a:lstStyle/>
          <a:p>
            <a:pPr eaLnBrk="1" hangingPunct="1"/>
            <a:r>
              <a:rPr lang="en-US" smtClean="0"/>
              <a:t>The </a:t>
            </a:r>
            <a:r>
              <a:rPr lang="en-US" smtClean="0">
                <a:latin typeface="Courier New" pitchFamily="49" charset="0"/>
                <a:cs typeface="Courier New" pitchFamily="49" charset="0"/>
              </a:rPr>
              <a:t>set</a:t>
            </a:r>
            <a:r>
              <a:rPr lang="en-US" smtClean="0"/>
              <a:t> Abstraction</a:t>
            </a:r>
          </a:p>
        </p:txBody>
      </p:sp>
      <p:sp>
        <p:nvSpPr>
          <p:cNvPr id="6149" name="Rectangle 3"/>
          <p:cNvSpPr>
            <a:spLocks noGrp="1" noChangeArrowheads="1"/>
          </p:cNvSpPr>
          <p:nvPr>
            <p:ph sz="quarter" idx="1"/>
          </p:nvPr>
        </p:nvSpPr>
        <p:spPr>
          <a:xfrm>
            <a:off x="612775" y="1600200"/>
            <a:ext cx="8153400" cy="4495800"/>
          </a:xfrm>
        </p:spPr>
        <p:txBody>
          <a:bodyPr>
            <a:normAutofit fontScale="85000" lnSpcReduction="20000"/>
          </a:bodyPr>
          <a:lstStyle/>
          <a:p>
            <a:pPr marL="320040" indent="-320040" eaLnBrk="1" fontAlgn="auto" hangingPunct="1">
              <a:spcAft>
                <a:spcPts val="0"/>
              </a:spcAft>
              <a:buFont typeface="Wingdings"/>
              <a:buChar char=""/>
              <a:defRPr/>
            </a:pPr>
            <a:r>
              <a:rPr lang="en-US" dirty="0" smtClean="0"/>
              <a:t>A set is a collection that contains no duplicate elements and at most one </a:t>
            </a:r>
            <a:r>
              <a:rPr lang="en-US" sz="2600" dirty="0" smtClean="0">
                <a:latin typeface="Courier New" pitchFamily="49" charset="0"/>
                <a:cs typeface="Courier New" pitchFamily="49" charset="0"/>
              </a:rPr>
              <a:t>null</a:t>
            </a:r>
            <a:r>
              <a:rPr lang="en-US" dirty="0" smtClean="0"/>
              <a:t> element</a:t>
            </a:r>
          </a:p>
          <a:p>
            <a:pPr marL="640080" lvl="1" indent="-274320" eaLnBrk="1" fontAlgn="auto" hangingPunct="1">
              <a:spcAft>
                <a:spcPts val="0"/>
              </a:spcAft>
              <a:buFont typeface="Wingdings 2"/>
              <a:buChar char=""/>
              <a:defRPr/>
            </a:pPr>
            <a:r>
              <a:rPr lang="en-US" dirty="0" smtClean="0"/>
              <a:t>adding </a:t>
            </a:r>
            <a:r>
              <a:rPr lang="en-US" dirty="0" smtClean="0">
                <a:latin typeface="Courier New" pitchFamily="49" charset="0"/>
                <a:cs typeface="Courier New" pitchFamily="49" charset="0"/>
              </a:rPr>
              <a:t>"apples" </a:t>
            </a:r>
            <a:r>
              <a:rPr lang="en-US" dirty="0" smtClean="0"/>
              <a:t>to the set</a:t>
            </a:r>
            <a:br>
              <a:rPr lang="en-US" dirty="0" smtClean="0"/>
            </a:br>
            <a:r>
              <a:rPr lang="en-US" dirty="0" smtClean="0">
                <a:latin typeface="Courier New" pitchFamily="49" charset="0"/>
                <a:cs typeface="Courier New" pitchFamily="49" charset="0"/>
              </a:rPr>
              <a:t>{"</a:t>
            </a:r>
            <a:r>
              <a:rPr lang="en-US" dirty="0">
                <a:latin typeface="Courier New" pitchFamily="49" charset="0"/>
                <a:cs typeface="Courier New" pitchFamily="49" charset="0"/>
              </a:rPr>
              <a:t>apples", "oranges", "</a:t>
            </a:r>
            <a:r>
              <a:rPr lang="en-US" dirty="0" smtClean="0">
                <a:latin typeface="Courier New" pitchFamily="49" charset="0"/>
                <a:cs typeface="Courier New" pitchFamily="49" charset="0"/>
              </a:rPr>
              <a:t>pineapples"}</a:t>
            </a:r>
            <a:r>
              <a:rPr lang="en-US" dirty="0" smtClean="0"/>
              <a:t>  </a:t>
            </a:r>
          </a:p>
          <a:p>
            <a:pPr marL="623888" lvl="1" indent="0" eaLnBrk="1" fontAlgn="auto" hangingPunct="1">
              <a:spcAft>
                <a:spcPts val="0"/>
              </a:spcAft>
              <a:buFont typeface="Wingdings 2" pitchFamily="18" charset="2"/>
              <a:buNone/>
              <a:defRPr/>
            </a:pPr>
            <a:r>
              <a:rPr lang="en-US" dirty="0" smtClean="0"/>
              <a:t>results in the same set (i.e. no change)</a:t>
            </a:r>
          </a:p>
          <a:p>
            <a:pPr marL="320040" indent="-320040" eaLnBrk="1" fontAlgn="auto" hangingPunct="1">
              <a:spcAft>
                <a:spcPts val="0"/>
              </a:spcAft>
              <a:buFont typeface="Wingdings"/>
              <a:buChar char=""/>
              <a:defRPr/>
            </a:pPr>
            <a:r>
              <a:rPr lang="en-US" dirty="0" smtClean="0"/>
              <a:t>Operations on sets include:</a:t>
            </a:r>
          </a:p>
          <a:p>
            <a:pPr marL="640080" lvl="1" indent="-274320" eaLnBrk="1" fontAlgn="auto" hangingPunct="1">
              <a:spcAft>
                <a:spcPts val="0"/>
              </a:spcAft>
              <a:buFont typeface="Wingdings 2"/>
              <a:buChar char=""/>
              <a:defRPr/>
            </a:pPr>
            <a:r>
              <a:rPr lang="en-US" dirty="0" smtClean="0"/>
              <a:t>testing for membership</a:t>
            </a:r>
          </a:p>
          <a:p>
            <a:pPr marL="640080" lvl="1" indent="-274320" eaLnBrk="1" fontAlgn="auto" hangingPunct="1">
              <a:spcAft>
                <a:spcPts val="0"/>
              </a:spcAft>
              <a:buFont typeface="Wingdings 2"/>
              <a:buChar char=""/>
              <a:defRPr/>
            </a:pPr>
            <a:r>
              <a:rPr lang="en-US" dirty="0" smtClean="0"/>
              <a:t>adding elements</a:t>
            </a:r>
          </a:p>
          <a:p>
            <a:pPr marL="640080" lvl="1" indent="-274320" eaLnBrk="1" fontAlgn="auto" hangingPunct="1">
              <a:spcAft>
                <a:spcPts val="0"/>
              </a:spcAft>
              <a:buFont typeface="Wingdings 2"/>
              <a:buChar char=""/>
              <a:defRPr/>
            </a:pPr>
            <a:r>
              <a:rPr lang="en-US" dirty="0" smtClean="0"/>
              <a:t>removing elements</a:t>
            </a:r>
          </a:p>
          <a:p>
            <a:pPr marL="640080" lvl="1" indent="-274320" eaLnBrk="1" fontAlgn="auto" hangingPunct="1">
              <a:spcAft>
                <a:spcPts val="0"/>
              </a:spcAft>
              <a:buFont typeface="Wingdings 2"/>
              <a:buChar char=""/>
              <a:defRPr/>
            </a:pPr>
            <a:r>
              <a:rPr lang="en-US" dirty="0" smtClean="0"/>
              <a:t>union		A ∪ B</a:t>
            </a:r>
          </a:p>
          <a:p>
            <a:pPr marL="640080" lvl="1" indent="-274320" eaLnBrk="1" fontAlgn="auto" hangingPunct="1">
              <a:spcAft>
                <a:spcPts val="0"/>
              </a:spcAft>
              <a:buFont typeface="Wingdings 2"/>
              <a:buChar char=""/>
              <a:defRPr/>
            </a:pPr>
            <a:r>
              <a:rPr lang="en-US" dirty="0" smtClean="0"/>
              <a:t>intersection	A ∩ B</a:t>
            </a:r>
          </a:p>
          <a:p>
            <a:pPr marL="640080" lvl="1" indent="-274320" eaLnBrk="1" fontAlgn="auto" hangingPunct="1">
              <a:spcAft>
                <a:spcPts val="0"/>
              </a:spcAft>
              <a:buFont typeface="Wingdings 2"/>
              <a:buChar char=""/>
              <a:defRPr/>
            </a:pPr>
            <a:r>
              <a:rPr lang="en-US" dirty="0" smtClean="0"/>
              <a:t>difference		A – B</a:t>
            </a:r>
          </a:p>
          <a:p>
            <a:pPr marL="640080" lvl="1" indent="-274320" eaLnBrk="1" fontAlgn="auto" hangingPunct="1">
              <a:spcAft>
                <a:spcPts val="0"/>
              </a:spcAft>
              <a:buFont typeface="Wingdings 2"/>
              <a:buChar char=""/>
              <a:defRPr/>
            </a:pPr>
            <a:r>
              <a:rPr lang="en-US" dirty="0" smtClean="0"/>
              <a:t>subset		A ⊂ B</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Problems with Quadratic Probing (cont.)</a:t>
            </a:r>
            <a:endParaRPr lang="en-US" dirty="0"/>
          </a:p>
        </p:txBody>
      </p:sp>
      <p:sp>
        <p:nvSpPr>
          <p:cNvPr id="105474" name="Content Placeholder 4"/>
          <p:cNvSpPr>
            <a:spLocks noGrp="1"/>
          </p:cNvSpPr>
          <p:nvPr>
            <p:ph sz="quarter" idx="1"/>
          </p:nvPr>
        </p:nvSpPr>
        <p:spPr>
          <a:xfrm>
            <a:off x="612775" y="1600200"/>
            <a:ext cx="8153400" cy="4495800"/>
          </a:xfrm>
        </p:spPr>
        <p:txBody>
          <a:bodyPr/>
          <a:lstStyle/>
          <a:p>
            <a:pPr eaLnBrk="1" hangingPunct="1"/>
            <a:r>
              <a:rPr lang="en-US" smtClean="0"/>
              <a:t>Examples:</a:t>
            </a:r>
          </a:p>
          <a:p>
            <a:pPr lvl="1" eaLnBrk="1" hangingPunct="1"/>
            <a:r>
              <a:rPr lang="en-US" smtClean="0"/>
              <a:t>If the initial value of k is -1, successive values of k will be 1, 3, 5, …</a:t>
            </a:r>
          </a:p>
          <a:p>
            <a:pPr lvl="1" eaLnBrk="1" hangingPunct="1"/>
            <a:r>
              <a:rPr lang="en-US" smtClean="0"/>
              <a:t>If the initial value of index is 5, successive value of index will be 6 (= 5 + 1), 9 (= 5 + 1 + 3), 14 (= 5 + 1 + 3 + 5), …</a:t>
            </a:r>
          </a:p>
          <a:p>
            <a:pPr eaLnBrk="1" hangingPunct="1"/>
            <a:r>
              <a:rPr lang="en-US" smtClean="0"/>
              <a:t>The proof of the equality of these two calculation methods is based on the mathematical series:</a:t>
            </a:r>
          </a:p>
          <a:p>
            <a:pPr algn="ctr" eaLnBrk="1" hangingPunct="1">
              <a:buFont typeface="Wingdings" pitchFamily="2" charset="2"/>
              <a:buNone/>
            </a:pPr>
            <a:r>
              <a:rPr lang="en-US" sz="2600" i="1" smtClean="0">
                <a:cs typeface="Courier New" pitchFamily="49" charset="0"/>
              </a:rPr>
              <a:t>n</a:t>
            </a:r>
            <a:r>
              <a:rPr lang="en-US" sz="2600" baseline="30000" smtClean="0">
                <a:cs typeface="Courier New" pitchFamily="49" charset="0"/>
              </a:rPr>
              <a:t>2</a:t>
            </a:r>
            <a:r>
              <a:rPr lang="en-US" sz="2600" smtClean="0">
                <a:cs typeface="Courier New" pitchFamily="49" charset="0"/>
              </a:rPr>
              <a:t> = 1 + 3 + 5 + ... + 2</a:t>
            </a:r>
            <a:r>
              <a:rPr lang="en-US" sz="2600" i="1" smtClean="0">
                <a:cs typeface="Courier New" pitchFamily="49" charset="0"/>
              </a:rPr>
              <a:t>n</a:t>
            </a:r>
            <a:r>
              <a:rPr lang="en-US" sz="2600" smtClean="0">
                <a:cs typeface="Courier New" pitchFamily="49" charset="0"/>
              </a:rPr>
              <a:t> - 1</a:t>
            </a:r>
          </a:p>
          <a:p>
            <a:pPr eaLnBrk="1" hangingPunct="1"/>
            <a:endParaRPr 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Problems with Quadratic Probing (cont.)</a:t>
            </a:r>
          </a:p>
        </p:txBody>
      </p:sp>
      <p:sp>
        <p:nvSpPr>
          <p:cNvPr id="19461" name="Rectangle 3"/>
          <p:cNvSpPr>
            <a:spLocks noGrp="1" noChangeArrowheads="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n-US" dirty="0" smtClean="0"/>
              <a:t>A more serious problem is that not </a:t>
            </a:r>
            <a:r>
              <a:rPr lang="en-US" dirty="0"/>
              <a:t>all table elements are examined when looking for an insertion </a:t>
            </a:r>
            <a:r>
              <a:rPr lang="en-US" dirty="0" smtClean="0"/>
              <a:t>index; this may mean that</a:t>
            </a:r>
          </a:p>
          <a:p>
            <a:pPr marL="640080" lvl="1" indent="-274320" eaLnBrk="1" fontAlgn="auto" hangingPunct="1">
              <a:spcAft>
                <a:spcPts val="0"/>
              </a:spcAft>
              <a:buFont typeface="Wingdings 2"/>
              <a:buChar char=""/>
              <a:defRPr/>
            </a:pPr>
            <a:r>
              <a:rPr lang="en-US" dirty="0" smtClean="0"/>
              <a:t>an item can't be inserted even when the table is not full</a:t>
            </a:r>
          </a:p>
          <a:p>
            <a:pPr marL="640080" lvl="1" indent="-274320" eaLnBrk="1" fontAlgn="auto" hangingPunct="1">
              <a:spcAft>
                <a:spcPts val="0"/>
              </a:spcAft>
              <a:buFont typeface="Wingdings 2"/>
              <a:buChar char=""/>
              <a:defRPr/>
            </a:pPr>
            <a:r>
              <a:rPr lang="en-US" dirty="0" smtClean="0"/>
              <a:t>the program will get stuck in an infinite loop searching for an empty slot</a:t>
            </a:r>
          </a:p>
          <a:p>
            <a:pPr marL="320040" indent="-320040" eaLnBrk="1" fontAlgn="auto" hangingPunct="1">
              <a:spcAft>
                <a:spcPts val="0"/>
              </a:spcAft>
              <a:buFont typeface="Wingdings"/>
              <a:buChar char=""/>
              <a:defRPr/>
            </a:pPr>
            <a:r>
              <a:rPr lang="en-US" dirty="0" smtClean="0"/>
              <a:t>If the table size is a prime number and it is never more than half full, this won't happen</a:t>
            </a:r>
          </a:p>
          <a:p>
            <a:pPr marL="320040" indent="-320040" eaLnBrk="1" fontAlgn="auto" hangingPunct="1">
              <a:spcAft>
                <a:spcPts val="0"/>
              </a:spcAft>
              <a:buFont typeface="Wingdings"/>
              <a:buChar char=""/>
              <a:defRPr/>
            </a:pPr>
            <a:r>
              <a:rPr lang="en-US" dirty="0" smtClean="0"/>
              <a:t>However, requiring a half empty table wastes a lot of memory</a:t>
            </a:r>
          </a:p>
          <a:p>
            <a:pPr marL="640080"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612775" y="228600"/>
            <a:ext cx="8153400" cy="990600"/>
          </a:xfrm>
        </p:spPr>
        <p:txBody>
          <a:bodyPr/>
          <a:lstStyle/>
          <a:p>
            <a:pPr eaLnBrk="1" hangingPunct="1"/>
            <a:r>
              <a:rPr lang="en-US" smtClean="0"/>
              <a:t>Chaining</a:t>
            </a:r>
          </a:p>
        </p:txBody>
      </p:sp>
      <p:sp>
        <p:nvSpPr>
          <p:cNvPr id="20485" name="Rectangle 3"/>
          <p:cNvSpPr>
            <a:spLocks noGrp="1" noChangeArrowheads="1"/>
          </p:cNvSpPr>
          <p:nvPr>
            <p:ph sz="quarter" idx="1"/>
          </p:nvPr>
        </p:nvSpPr>
        <p:spPr>
          <a:xfrm>
            <a:off x="457200" y="1600200"/>
            <a:ext cx="8229600" cy="2286000"/>
          </a:xfrm>
        </p:spPr>
        <p:txBody>
          <a:bodyPr>
            <a:normAutofit fontScale="92500" lnSpcReduction="10000"/>
          </a:bodyPr>
          <a:lstStyle/>
          <a:p>
            <a:pPr marL="320040" indent="-320040" eaLnBrk="1" fontAlgn="auto" hangingPunct="1">
              <a:spcAft>
                <a:spcPts val="0"/>
              </a:spcAft>
              <a:buFont typeface="Wingdings"/>
              <a:buChar char=""/>
              <a:defRPr/>
            </a:pPr>
            <a:r>
              <a:rPr lang="en-US" i="1" dirty="0" smtClean="0"/>
              <a:t>Chaining</a:t>
            </a:r>
            <a:r>
              <a:rPr lang="en-US" dirty="0" smtClean="0"/>
              <a:t> is an alternative to open addressing</a:t>
            </a:r>
          </a:p>
          <a:p>
            <a:pPr marL="320040" indent="-320040" eaLnBrk="1" fontAlgn="auto" hangingPunct="1">
              <a:spcAft>
                <a:spcPts val="0"/>
              </a:spcAft>
              <a:buFont typeface="Wingdings"/>
              <a:buChar char=""/>
              <a:defRPr/>
            </a:pPr>
            <a:r>
              <a:rPr lang="en-US" dirty="0" smtClean="0"/>
              <a:t>Each table element references a linked list that contains all of the items that hash to the same table index</a:t>
            </a:r>
          </a:p>
          <a:p>
            <a:pPr marL="640080" lvl="1" indent="-274320" eaLnBrk="1" fontAlgn="auto" hangingPunct="1">
              <a:spcAft>
                <a:spcPts val="0"/>
              </a:spcAft>
              <a:buFont typeface="Wingdings 2"/>
              <a:buChar char=""/>
              <a:defRPr/>
            </a:pPr>
            <a:r>
              <a:rPr lang="en-US" dirty="0" smtClean="0"/>
              <a:t>The linked list often is called a </a:t>
            </a:r>
            <a:r>
              <a:rPr lang="en-US" i="1" dirty="0" smtClean="0"/>
              <a:t>bucket</a:t>
            </a:r>
          </a:p>
          <a:p>
            <a:pPr marL="640080" lvl="1" indent="-274320" eaLnBrk="1" fontAlgn="auto" hangingPunct="1">
              <a:spcAft>
                <a:spcPts val="0"/>
              </a:spcAft>
              <a:buFont typeface="Wingdings 2"/>
              <a:buChar char=""/>
              <a:defRPr/>
            </a:pPr>
            <a:r>
              <a:rPr lang="en-US" dirty="0" smtClean="0"/>
              <a:t>The approach sometimes is called </a:t>
            </a:r>
            <a:r>
              <a:rPr lang="en-US" i="1" dirty="0" smtClean="0"/>
              <a:t>bucket hashing</a:t>
            </a:r>
          </a:p>
        </p:txBody>
      </p:sp>
      <p:pic>
        <p:nvPicPr>
          <p:cNvPr id="107523" name="Picture 2" descr="C:\Documents and Settings\Administrator\My Documents\Koffman\PPTs\JPEGS\JWCL233_Koffman JPG files\ch07\w0182-nn.jpg"/>
          <p:cNvPicPr>
            <a:picLocks noChangeAspect="1" noChangeArrowheads="1"/>
          </p:cNvPicPr>
          <p:nvPr/>
        </p:nvPicPr>
        <p:blipFill>
          <a:blip r:embed="rId3"/>
          <a:srcRect/>
          <a:stretch>
            <a:fillRect/>
          </a:stretch>
        </p:blipFill>
        <p:spPr bwMode="auto">
          <a:xfrm>
            <a:off x="685800" y="3810000"/>
            <a:ext cx="7315200" cy="2857500"/>
          </a:xfrm>
          <a:prstGeom prst="rect">
            <a:avLst/>
          </a:prstGeom>
          <a:noFill/>
          <a:ln w="9525">
            <a:noFill/>
            <a:miter lim="800000"/>
            <a:headEnd/>
            <a:tailEnd/>
          </a:ln>
        </p:spPr>
      </p:pic>
      <p:pic>
        <p:nvPicPr>
          <p:cNvPr id="107524" name="Picture 2"/>
          <p:cNvPicPr>
            <a:picLocks noChangeAspect="1" noChangeArrowheads="1"/>
          </p:cNvPicPr>
          <p:nvPr/>
        </p:nvPicPr>
        <p:blipFill>
          <a:blip r:embed="rId4"/>
          <a:srcRect/>
          <a:stretch>
            <a:fillRect/>
          </a:stretch>
        </p:blipFill>
        <p:spPr bwMode="auto">
          <a:xfrm>
            <a:off x="609600" y="3662363"/>
            <a:ext cx="7699375" cy="319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12775" y="228600"/>
            <a:ext cx="8153400" cy="990600"/>
          </a:xfrm>
        </p:spPr>
        <p:txBody>
          <a:bodyPr/>
          <a:lstStyle/>
          <a:p>
            <a:pPr eaLnBrk="1" hangingPunct="1"/>
            <a:r>
              <a:rPr lang="en-US" smtClean="0"/>
              <a:t>Chaining (cont.)</a:t>
            </a:r>
          </a:p>
        </p:txBody>
      </p:sp>
      <p:sp>
        <p:nvSpPr>
          <p:cNvPr id="109570" name="Rectangle 3"/>
          <p:cNvSpPr>
            <a:spLocks noGrp="1" noChangeArrowheads="1"/>
          </p:cNvSpPr>
          <p:nvPr>
            <p:ph sz="quarter" idx="1"/>
          </p:nvPr>
        </p:nvSpPr>
        <p:spPr>
          <a:xfrm>
            <a:off x="612775" y="1600200"/>
            <a:ext cx="8153400" cy="4495800"/>
          </a:xfrm>
        </p:spPr>
        <p:txBody>
          <a:bodyPr/>
          <a:lstStyle/>
          <a:p>
            <a:pPr eaLnBrk="1" hangingPunct="1"/>
            <a:r>
              <a:rPr lang="en-US" smtClean="0"/>
              <a:t>Advantages relative to open addressing:</a:t>
            </a:r>
          </a:p>
          <a:p>
            <a:pPr lvl="1" eaLnBrk="1" hangingPunct="1"/>
            <a:r>
              <a:rPr lang="en-US" smtClean="0"/>
              <a:t>Only items that have the same value for their hash codes are examined when looking for an object</a:t>
            </a:r>
          </a:p>
          <a:p>
            <a:pPr lvl="1" eaLnBrk="1" hangingPunct="1"/>
            <a:r>
              <a:rPr lang="en-US" smtClean="0"/>
              <a:t>You can store more elements in the table than the number of table slots (indices)</a:t>
            </a:r>
          </a:p>
          <a:p>
            <a:pPr lvl="1" eaLnBrk="1" hangingPunct="1"/>
            <a:r>
              <a:rPr lang="en-US" smtClean="0"/>
              <a:t>Once you determine an item is not present, you can insert it at the beginning or end of the list</a:t>
            </a:r>
          </a:p>
          <a:p>
            <a:pPr lvl="1" eaLnBrk="1" hangingPunct="1"/>
            <a:r>
              <a:rPr lang="en-US" smtClean="0"/>
              <a:t>To remove an item, you simply delete it; you do not need to replace it with a dummy item or mark it as deleted</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612775" y="228600"/>
            <a:ext cx="8153400" cy="990600"/>
          </a:xfrm>
        </p:spPr>
        <p:txBody>
          <a:bodyPr/>
          <a:lstStyle/>
          <a:p>
            <a:pPr eaLnBrk="1" hangingPunct="1"/>
            <a:r>
              <a:rPr lang="en-US" smtClean="0"/>
              <a:t>Performance of Hash Tables</a:t>
            </a:r>
          </a:p>
        </p:txBody>
      </p:sp>
      <p:sp>
        <p:nvSpPr>
          <p:cNvPr id="110594" name="Rectangle 3"/>
          <p:cNvSpPr>
            <a:spLocks noGrp="1" noChangeArrowheads="1"/>
          </p:cNvSpPr>
          <p:nvPr>
            <p:ph sz="quarter" idx="1"/>
          </p:nvPr>
        </p:nvSpPr>
        <p:spPr>
          <a:xfrm>
            <a:off x="612775" y="1600200"/>
            <a:ext cx="8153400" cy="4495800"/>
          </a:xfrm>
        </p:spPr>
        <p:txBody>
          <a:bodyPr/>
          <a:lstStyle/>
          <a:p>
            <a:pPr eaLnBrk="1" hangingPunct="1"/>
            <a:r>
              <a:rPr lang="en-US" i="1" smtClean="0"/>
              <a:t>Load factor </a:t>
            </a:r>
            <a:r>
              <a:rPr lang="en-US" smtClean="0"/>
              <a:t>is the number of filled cells divided by the table size</a:t>
            </a:r>
          </a:p>
          <a:p>
            <a:pPr eaLnBrk="1" hangingPunct="1"/>
            <a:r>
              <a:rPr lang="en-US" smtClean="0"/>
              <a:t>Load factor has the greatest effect on hash table performance</a:t>
            </a:r>
          </a:p>
          <a:p>
            <a:pPr eaLnBrk="1" hangingPunct="1"/>
            <a:r>
              <a:rPr lang="en-US" smtClean="0"/>
              <a:t>The lower the load factor, the better the performance as there is a smaller chance of collision when a table is sparsely populated</a:t>
            </a:r>
          </a:p>
          <a:p>
            <a:pPr eaLnBrk="1" hangingPunct="1"/>
            <a:r>
              <a:rPr lang="en-US" smtClean="0"/>
              <a:t>If there are no collisions, performance for search and retrieval is O(1) regardless of table size</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Performance of Open Addressing versus Chaining</a:t>
            </a:r>
            <a:endParaRPr lang="en-US" dirty="0"/>
          </a:p>
        </p:txBody>
      </p:sp>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cstate="print"/>
            <a:stretch>
              <a:fillRect l="-1852" t="-1652" r="-2148" b="-254"/>
            </a:stretch>
          </a:blipFill>
        </p:spPr>
        <p:txBody>
          <a:bodyPr/>
          <a:lstStyle/>
          <a:p>
            <a:pPr marL="320040" indent="-320040" eaLnBrk="1" fontAlgn="auto" hangingPunct="1">
              <a:spcAft>
                <a:spcPts val="0"/>
              </a:spcAft>
              <a:buFont typeface="Wingdings"/>
              <a:buNone/>
              <a:defRPr/>
            </a:pPr>
            <a:r>
              <a:rPr lang="en-US" dirty="0">
                <a:noFill/>
              </a:rPr>
              <a:t>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2" name="Rectangle 2"/>
          <p:cNvSpPr>
            <a:spLocks noGrp="1" noChangeArrowheads="1"/>
          </p:cNvSpPr>
          <p:nvPr>
            <p:ph type="title"/>
          </p:nvPr>
        </p:nvSpPr>
        <p:spPr>
          <a:xfrm>
            <a:off x="612775" y="228600"/>
            <a:ext cx="8153400" cy="990600"/>
          </a:xfrm>
        </p:spPr>
        <p:txBody>
          <a:bodyPr/>
          <a:lstStyle/>
          <a:p>
            <a:pPr eaLnBrk="1" hangingPunct="1"/>
            <a:r>
              <a:rPr lang="en-US" sz="3600" smtClean="0"/>
              <a:t>Performance of Open Addressing versus Chaining (cont.)</a:t>
            </a:r>
          </a:p>
        </p:txBody>
      </p:sp>
      <p:sp>
        <p:nvSpPr>
          <p:cNvPr id="8" name="Content Placeholder 4"/>
          <p:cNvSpPr txBox="1">
            <a:spLocks/>
          </p:cNvSpPr>
          <p:nvPr/>
        </p:nvSpPr>
        <p:spPr>
          <a:xfrm>
            <a:off x="765175" y="1752600"/>
            <a:ext cx="8153400" cy="4495800"/>
          </a:xfrm>
          <a:prstGeom prst="rect">
            <a:avLst/>
          </a:prstGeom>
        </p:spPr>
        <p:txBody>
          <a:bodyPr>
            <a:normAutofit/>
          </a:bodyPr>
          <a:lstStyle/>
          <a:p>
            <a:pPr marL="320040" indent="-320040" fontAlgn="auto">
              <a:spcBef>
                <a:spcPts val="700"/>
              </a:spcBef>
              <a:spcAft>
                <a:spcPts val="0"/>
              </a:spcAft>
              <a:buClr>
                <a:schemeClr val="accent2"/>
              </a:buClr>
              <a:buSzPct val="60000"/>
              <a:buFont typeface="Wingdings"/>
              <a:buChar char=""/>
              <a:defRPr/>
            </a:pPr>
            <a:r>
              <a:rPr lang="en-US" sz="2900" dirty="0">
                <a:latin typeface="+mn-lt"/>
                <a:cs typeface="+mn-cs"/>
              </a:rPr>
              <a:t>Using chaining, if an item is in the table, on average we must examine the table element corresponding to the item’s hash code and then half of the items in each list</a:t>
            </a:r>
          </a:p>
          <a:p>
            <a:pPr marL="320040" indent="-320040" algn="ctr" fontAlgn="auto">
              <a:spcBef>
                <a:spcPts val="700"/>
              </a:spcBef>
              <a:spcAft>
                <a:spcPts val="0"/>
              </a:spcAft>
              <a:buClr>
                <a:schemeClr val="accent2"/>
              </a:buClr>
              <a:buSzPct val="60000"/>
              <a:buFont typeface="Wingdings"/>
              <a:buNone/>
              <a:defRPr/>
            </a:pPr>
            <a:endParaRPr lang="en-US" sz="2900" i="1" dirty="0">
              <a:latin typeface="+mn-lt"/>
              <a:cs typeface="+mn-cs"/>
            </a:endParaRPr>
          </a:p>
          <a:p>
            <a:pPr marL="320040" indent="-320040" algn="ctr" fontAlgn="auto">
              <a:spcBef>
                <a:spcPts val="700"/>
              </a:spcBef>
              <a:spcAft>
                <a:spcPts val="0"/>
              </a:spcAft>
              <a:buClr>
                <a:schemeClr val="accent2"/>
              </a:buClr>
              <a:buSzPct val="60000"/>
              <a:buFont typeface="Wingdings"/>
              <a:buNone/>
              <a:defRPr/>
            </a:pPr>
            <a:r>
              <a:rPr lang="en-US" sz="2900" i="1" dirty="0">
                <a:latin typeface="+mn-lt"/>
                <a:cs typeface="+mn-cs"/>
              </a:rPr>
              <a:t>c </a:t>
            </a:r>
            <a:r>
              <a:rPr lang="en-US" sz="2900" dirty="0">
                <a:latin typeface="+mn-lt"/>
                <a:cs typeface="+mn-cs"/>
              </a:rPr>
              <a:t>= 1 +</a:t>
            </a:r>
          </a:p>
          <a:p>
            <a:pPr fontAlgn="auto">
              <a:spcBef>
                <a:spcPts val="700"/>
              </a:spcBef>
              <a:spcAft>
                <a:spcPts val="0"/>
              </a:spcAft>
              <a:buClr>
                <a:schemeClr val="accent2"/>
              </a:buClr>
              <a:buSzPct val="60000"/>
              <a:defRPr/>
            </a:pPr>
            <a:endParaRPr lang="en-US" sz="2900" dirty="0">
              <a:latin typeface="+mn-lt"/>
              <a:cs typeface="+mn-cs"/>
            </a:endParaRPr>
          </a:p>
          <a:p>
            <a:pPr fontAlgn="auto">
              <a:spcBef>
                <a:spcPts val="700"/>
              </a:spcBef>
              <a:spcAft>
                <a:spcPts val="0"/>
              </a:spcAft>
              <a:buClr>
                <a:schemeClr val="accent2"/>
              </a:buClr>
              <a:buSzPct val="60000"/>
              <a:defRPr/>
            </a:pPr>
            <a:r>
              <a:rPr lang="en-US" sz="2900" dirty="0">
                <a:latin typeface="+mn-lt"/>
                <a:cs typeface="+mn-cs"/>
              </a:rPr>
              <a:t>where L is the average number of items in a list (the    number of items divided by the table size)</a:t>
            </a:r>
          </a:p>
          <a:p>
            <a:pPr marL="320040" indent="-320040" fontAlgn="auto">
              <a:spcBef>
                <a:spcPts val="700"/>
              </a:spcBef>
              <a:spcAft>
                <a:spcPts val="0"/>
              </a:spcAft>
              <a:buClr>
                <a:schemeClr val="accent2"/>
              </a:buClr>
              <a:buSzPct val="60000"/>
              <a:buFont typeface="Wingdings"/>
              <a:buNone/>
              <a:defRPr/>
            </a:pPr>
            <a:endParaRPr lang="en-US" sz="2900" i="1" dirty="0">
              <a:latin typeface="+mn-lt"/>
              <a:cs typeface="+mn-cs"/>
            </a:endParaRPr>
          </a:p>
        </p:txBody>
      </p:sp>
      <p:graphicFrame>
        <p:nvGraphicFramePr>
          <p:cNvPr id="7241" name="Object 73"/>
          <p:cNvGraphicFramePr>
            <a:graphicFrameLocks noChangeAspect="1"/>
          </p:cNvGraphicFramePr>
          <p:nvPr/>
        </p:nvGraphicFramePr>
        <p:xfrm>
          <a:off x="5486400" y="4000500"/>
          <a:ext cx="304800" cy="800100"/>
        </p:xfrm>
        <a:graphic>
          <a:graphicData uri="http://schemas.openxmlformats.org/presentationml/2006/ole">
            <mc:AlternateContent xmlns:mc="http://schemas.openxmlformats.org/markup-compatibility/2006">
              <mc:Choice xmlns:v="urn:schemas-microsoft-com:vml" Requires="v">
                <p:oleObj spid="_x0000_s7245" name="Equation" r:id="rId3" imgW="164957" imgH="393359" progId="Equation.3">
                  <p:embed/>
                </p:oleObj>
              </mc:Choice>
              <mc:Fallback>
                <p:oleObj name="Equation" r:id="rId3" imgW="164957" imgH="393359" progId="Equation.3">
                  <p:embed/>
                  <p:pic>
                    <p:nvPicPr>
                      <p:cNvPr id="0"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000500"/>
                        <a:ext cx="3048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612775" y="228600"/>
            <a:ext cx="8153400" cy="990600"/>
          </a:xfrm>
        </p:spPr>
        <p:txBody>
          <a:bodyPr/>
          <a:lstStyle/>
          <a:p>
            <a:pPr eaLnBrk="1" hangingPunct="1"/>
            <a:r>
              <a:rPr lang="en-US" sz="3600" smtClean="0"/>
              <a:t>Performance of Open Addressing versus Chaining (cont.)</a:t>
            </a:r>
          </a:p>
        </p:txBody>
      </p:sp>
      <p:pic>
        <p:nvPicPr>
          <p:cNvPr id="114690" name="Picture 2" descr="C:\Documents and Settings\Administrator\My Documents\Koffman\PPTs\Koffman_Digital Request 150 DPI JPEG\Ch07\Table 7.4.jpg"/>
          <p:cNvPicPr>
            <a:picLocks noChangeAspect="1" noChangeArrowheads="1"/>
          </p:cNvPicPr>
          <p:nvPr/>
        </p:nvPicPr>
        <p:blipFill>
          <a:blip r:embed="rId2"/>
          <a:srcRect/>
          <a:stretch>
            <a:fillRect/>
          </a:stretch>
        </p:blipFill>
        <p:spPr bwMode="auto">
          <a:xfrm>
            <a:off x="533400" y="2057400"/>
            <a:ext cx="8031163"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612775" y="228600"/>
            <a:ext cx="8153400" cy="990600"/>
          </a:xfrm>
        </p:spPr>
        <p:txBody>
          <a:bodyPr/>
          <a:lstStyle/>
          <a:p>
            <a:pPr eaLnBrk="1" hangingPunct="1"/>
            <a:r>
              <a:rPr lang="en-US" sz="3200" smtClean="0"/>
              <a:t>Performance of Hash Tables versus Sorted Arrays and Binary Search Trees</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n-US" dirty="0" smtClean="0"/>
              <a:t>The number of comparisons required for a binary search of a sorted array is O(log </a:t>
            </a:r>
            <a:r>
              <a:rPr lang="en-US" i="1" dirty="0" smtClean="0"/>
              <a:t>n</a:t>
            </a:r>
            <a:r>
              <a:rPr lang="en-US" dirty="0" smtClean="0"/>
              <a:t>)</a:t>
            </a:r>
          </a:p>
          <a:p>
            <a:pPr marL="640080" lvl="1" indent="-274320" eaLnBrk="1" fontAlgn="auto" hangingPunct="1">
              <a:spcAft>
                <a:spcPts val="0"/>
              </a:spcAft>
              <a:buFont typeface="Wingdings 2"/>
              <a:buChar char=""/>
              <a:defRPr/>
            </a:pPr>
            <a:r>
              <a:rPr lang="en-US" dirty="0" smtClean="0"/>
              <a:t>A sorted array of size 128 requires up to 7 probes (2</a:t>
            </a:r>
            <a:r>
              <a:rPr lang="en-US" baseline="30000" dirty="0" smtClean="0"/>
              <a:t>7</a:t>
            </a:r>
            <a:r>
              <a:rPr lang="en-US" dirty="0" smtClean="0"/>
              <a:t> is 128) which is more than for a hash table of any size that is 90% full</a:t>
            </a:r>
          </a:p>
          <a:p>
            <a:pPr marL="640080" lvl="1" indent="-274320" eaLnBrk="1" fontAlgn="auto" hangingPunct="1">
              <a:spcAft>
                <a:spcPts val="0"/>
              </a:spcAft>
              <a:buFont typeface="Wingdings 2"/>
              <a:buChar char=""/>
              <a:defRPr/>
            </a:pPr>
            <a:r>
              <a:rPr lang="en-US" dirty="0" smtClean="0"/>
              <a:t>A binary search tree performs similarly</a:t>
            </a:r>
          </a:p>
          <a:p>
            <a:pPr marL="320040" indent="-320040" eaLnBrk="1" fontAlgn="auto" hangingPunct="1">
              <a:spcAft>
                <a:spcPts val="0"/>
              </a:spcAft>
              <a:buFont typeface="Wingdings"/>
              <a:buChar char=""/>
              <a:defRPr/>
            </a:pPr>
            <a:r>
              <a:rPr lang="en-US" dirty="0" smtClean="0"/>
              <a:t>Insertion or removal </a:t>
            </a:r>
          </a:p>
          <a:p>
            <a:pPr marL="457200" lvl="1" indent="0" eaLnBrk="1" fontAlgn="auto" hangingPunct="1">
              <a:spcAft>
                <a:spcPts val="0"/>
              </a:spcAft>
              <a:buFont typeface="Wingdings 2"/>
              <a:buNone/>
              <a:defRPr/>
            </a:pPr>
            <a:endParaRPr lang="en-US" dirty="0"/>
          </a:p>
          <a:p>
            <a:pPr marL="457200" lvl="1" indent="0" eaLnBrk="1" fontAlgn="auto" hangingPunct="1">
              <a:spcAft>
                <a:spcPts val="0"/>
              </a:spcAft>
              <a:buFont typeface="Wingdings 2"/>
              <a:buNone/>
              <a:defRPr/>
            </a:pPr>
            <a:endParaRPr lang="en-US" dirty="0" smtClean="0"/>
          </a:p>
          <a:p>
            <a:pPr marL="457200" lvl="1" indent="0" eaLnBrk="1" fontAlgn="auto" hangingPunct="1">
              <a:spcAft>
                <a:spcPts val="0"/>
              </a:spcAft>
              <a:buFont typeface="Wingdings 2"/>
              <a:buNone/>
              <a:defRPr/>
            </a:pPr>
            <a:r>
              <a:rPr lang="en-US" dirty="0" smtClean="0"/>
              <a:t>			</a:t>
            </a:r>
          </a:p>
          <a:p>
            <a:pPr marL="320040" indent="-320040" eaLnBrk="1" fontAlgn="auto" hangingPunct="1">
              <a:spcAft>
                <a:spcPts val="0"/>
              </a:spcAft>
              <a:buFont typeface="Wingdings"/>
              <a:buChar char=""/>
              <a:defRPr/>
            </a:pPr>
            <a:endParaRPr lang="en-US" dirty="0"/>
          </a:p>
        </p:txBody>
      </p:sp>
      <p:graphicFrame>
        <p:nvGraphicFramePr>
          <p:cNvPr id="4" name="Table 3"/>
          <p:cNvGraphicFramePr>
            <a:graphicFrameLocks noGrp="1"/>
          </p:cNvGraphicFramePr>
          <p:nvPr/>
        </p:nvGraphicFramePr>
        <p:xfrm>
          <a:off x="1371600" y="5105400"/>
          <a:ext cx="6096000" cy="1381760"/>
        </p:xfrm>
        <a:graphic>
          <a:graphicData uri="http://schemas.openxmlformats.org/drawingml/2006/table">
            <a:tbl>
              <a:tblPr>
                <a:tableStyleId>{5C22544A-7EE6-4342-B048-85BDC9FD1C3A}</a:tableStyleId>
              </a:tblPr>
              <a:tblGrid>
                <a:gridCol w="3048000"/>
                <a:gridCol w="3048000"/>
              </a:tblGrid>
              <a:tr h="370840">
                <a:tc>
                  <a:txBody>
                    <a:bodyPr/>
                    <a:lstStyle/>
                    <a:p>
                      <a:r>
                        <a:rPr lang="en-US" dirty="0" smtClean="0"/>
                        <a:t>hash table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O(1) expected; worst case O(</a:t>
                      </a:r>
                      <a:r>
                        <a:rPr lang="en-US" i="1" dirty="0" smtClean="0"/>
                        <a:t>n</a:t>
                      </a:r>
                      <a:r>
                        <a:rPr lang="en-US"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unsorted array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i="1" dirty="0" smtClean="0"/>
                        <a:t>n</a:t>
                      </a:r>
                      <a:r>
                        <a:rPr lang="en-US"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binary search tree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O(log </a:t>
                      </a:r>
                      <a:r>
                        <a:rPr lang="en-US" i="1" dirty="0" smtClean="0"/>
                        <a:t>n</a:t>
                      </a:r>
                      <a:r>
                        <a:rPr lang="en-US" dirty="0" smtClean="0"/>
                        <a:t>); worst case O(</a:t>
                      </a:r>
                      <a:r>
                        <a:rPr lang="en-US" i="1" dirty="0" smtClean="0"/>
                        <a:t>n</a:t>
                      </a:r>
                      <a:r>
                        <a:rPr lang="en-US"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Storage Requirements for Hash Tables, Sorted Arrays, and Trees</a:t>
            </a:r>
            <a:endParaRPr lang="en-US" dirty="0"/>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n-US" dirty="0" smtClean="0"/>
              <a:t>The performance of hashing is preferable to that of binary search of an array or a binary search tree, particularly if the load factor is less than 0.75</a:t>
            </a:r>
          </a:p>
          <a:p>
            <a:pPr marL="320040" indent="-320040" eaLnBrk="1" fontAlgn="auto" hangingPunct="1">
              <a:spcAft>
                <a:spcPts val="0"/>
              </a:spcAft>
              <a:buFont typeface="Wingdings"/>
              <a:buChar char=""/>
              <a:defRPr/>
            </a:pPr>
            <a:r>
              <a:rPr lang="en-US" dirty="0" smtClean="0"/>
              <a:t>However, the lower the load factor, the more empty storage cells</a:t>
            </a:r>
          </a:p>
          <a:p>
            <a:pPr marL="640080" lvl="1" indent="-274320" eaLnBrk="1" fontAlgn="auto" hangingPunct="1">
              <a:spcAft>
                <a:spcPts val="0"/>
              </a:spcAft>
              <a:buFont typeface="Wingdings 2"/>
              <a:buChar char=""/>
              <a:defRPr/>
            </a:pPr>
            <a:r>
              <a:rPr lang="en-US" dirty="0" smtClean="0"/>
              <a:t>there are no empty cells in a sorted array</a:t>
            </a:r>
          </a:p>
          <a:p>
            <a:pPr marL="320040" indent="-320040" eaLnBrk="1" fontAlgn="auto" hangingPunct="1">
              <a:spcAft>
                <a:spcPts val="0"/>
              </a:spcAft>
              <a:buFont typeface="Wingdings"/>
              <a:buChar char=""/>
              <a:defRPr/>
            </a:pPr>
            <a:r>
              <a:rPr lang="en-US" dirty="0" smtClean="0"/>
              <a:t>A binary search tree requires three references per node (item, left subtree, right subtree), so more storage is required for a binary search tree than for a hash table with load factor 0.75</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Median</Template>
  <TotalTime>58795</TotalTime>
  <Words>8427</Words>
  <Application>Microsoft Office PowerPoint</Application>
  <PresentationFormat>On-screen Show (4:3)</PresentationFormat>
  <Paragraphs>1353</Paragraphs>
  <Slides>163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163</vt:i4>
      </vt:variant>
    </vt:vector>
  </HeadingPairs>
  <TitlesOfParts>
    <vt:vector size="165" baseType="lpstr">
      <vt:lpstr>Median</vt:lpstr>
      <vt:lpstr>Equation</vt:lpstr>
      <vt:lpstr>Sets and Maps</vt:lpstr>
      <vt:lpstr>Chapter Objectives</vt:lpstr>
      <vt:lpstr>Chapter Objectives (cont.)</vt:lpstr>
      <vt:lpstr>Introduction</vt:lpstr>
      <vt:lpstr>Introduction (cont.)</vt:lpstr>
      <vt:lpstr>Introduction (cont.)</vt:lpstr>
      <vt:lpstr>Associative Container Requirements</vt:lpstr>
      <vt:lpstr>The Set Hierarchy</vt:lpstr>
      <vt:lpstr>The set Abstraction</vt:lpstr>
      <vt:lpstr>The set Abstraction (cont.)</vt:lpstr>
      <vt:lpstr>The set Functions</vt:lpstr>
      <vt:lpstr>The set Functions (cont.)</vt:lpstr>
      <vt:lpstr>The set Functions (cont.)</vt:lpstr>
      <vt:lpstr>The set Functions (cont.)</vt:lpstr>
      <vt:lpstr>The set Functions (cont.)</vt:lpstr>
      <vt:lpstr>The set Functions (cont.)</vt:lpstr>
      <vt:lpstr>The set Functions (cont.)</vt:lpstr>
      <vt:lpstr>The set Operators +, -, *, and &lt;&lt;</vt:lpstr>
      <vt:lpstr>The set Operators +, -, *, and &lt;&lt; (cont.)</vt:lpstr>
      <vt:lpstr>The set Operators +, -, *, and &lt;&lt; (cont.)</vt:lpstr>
      <vt:lpstr>The set Operators +, -, *, and &lt;&lt; (cont.)</vt:lpstr>
      <vt:lpstr>Comparison of vectors and sets</vt:lpstr>
      <vt:lpstr>Comparison of vectors and sets (cont.)</vt:lpstr>
      <vt:lpstr>Comparison of vectors and sets (cont.)</vt:lpstr>
      <vt:lpstr>The multiset</vt:lpstr>
      <vt:lpstr>The multiset (cont.)</vt:lpstr>
      <vt:lpstr>The multiset (cont.)</vt:lpstr>
      <vt:lpstr>The multiset (cont.)</vt:lpstr>
      <vt:lpstr>Standard Library Class pair</vt:lpstr>
      <vt:lpstr>Standard Library Class pair (cont.)</vt:lpstr>
      <vt:lpstr>Standard Library Class pair (cont.)</vt:lpstr>
      <vt:lpstr>Standard Library Class pair (cont.)</vt:lpstr>
      <vt:lpstr>Maps and Multimaps</vt:lpstr>
      <vt:lpstr>Maps and Multimaps</vt:lpstr>
      <vt:lpstr>Maps and Multimaps (cont.)</vt:lpstr>
      <vt:lpstr>Maps and Multimaps (cont.)</vt:lpstr>
      <vt:lpstr>Maps and Multimaps (cont.)</vt:lpstr>
      <vt:lpstr>The map Functions</vt:lpstr>
      <vt:lpstr>The map Functions (cont.)</vt:lpstr>
      <vt:lpstr>The map Functions (cont.)</vt:lpstr>
      <vt:lpstr>The map Functions (cont.)</vt:lpstr>
      <vt:lpstr>The map Functions (cont.)</vt:lpstr>
      <vt:lpstr>The map Functions (cont.)</vt:lpstr>
      <vt:lpstr>The map Functions (cont.)</vt:lpstr>
      <vt:lpstr>The map Functions (cont.)</vt:lpstr>
      <vt:lpstr>The map Functions (cont.)</vt:lpstr>
      <vt:lpstr>The map Functions (cont.)</vt:lpstr>
      <vt:lpstr>Map Interface (cont.)</vt:lpstr>
      <vt:lpstr>Creating an Index of Words</vt:lpstr>
      <vt:lpstr>Creating an Index of Words (cont.)</vt:lpstr>
      <vt:lpstr>Creating an Index of Words (cont.)</vt:lpstr>
      <vt:lpstr>Defining the Compare Function</vt:lpstr>
      <vt:lpstr>The multimap</vt:lpstr>
      <vt:lpstr>The multimap (cont.)</vt:lpstr>
      <vt:lpstr>Hash Tables</vt:lpstr>
      <vt:lpstr>Hash Tables</vt:lpstr>
      <vt:lpstr>Hash Tables (cont.)</vt:lpstr>
      <vt:lpstr>Hash Codes and Index Calculation</vt:lpstr>
      <vt:lpstr>Hash Codes and Index Calculation (cont.)</vt:lpstr>
      <vt:lpstr>Hash Codes and Index Calculation (cont.)</vt:lpstr>
      <vt:lpstr>Hash Codes and Index Calculation (cont.)</vt:lpstr>
      <vt:lpstr>Functions for Generating Hash Codes</vt:lpstr>
      <vt:lpstr>Functions for Generating Hash Codes (cont.)</vt:lpstr>
      <vt:lpstr>Functions for Generating Hash Codes (cont.)</vt:lpstr>
      <vt:lpstr>Functions for Generating Hash Codes (cont.)</vt:lpstr>
      <vt:lpstr>Functions for Generating Hash Codes (cont.)</vt:lpstr>
      <vt:lpstr>Open Addressing</vt:lpstr>
      <vt:lpstr>Open Addressing (cont.)</vt:lpstr>
      <vt:lpstr>Table Wraparound and Search Termination</vt:lpstr>
      <vt:lpstr>Hash Code Insertion Example</vt:lpstr>
      <vt:lpstr>Hash Code Insertion Example (cont.)</vt:lpstr>
      <vt:lpstr>Hash Code Insertion Example (cont.)</vt:lpstr>
      <vt:lpstr>Hash Code Insertion Example (cont.)</vt:lpstr>
      <vt:lpstr>Hash Code Insertion Example (cont.)</vt:lpstr>
      <vt:lpstr>Hash Code Insertion Example (cont.)</vt:lpstr>
      <vt:lpstr>Hash Code Insertion Example (cont.)</vt:lpstr>
      <vt:lpstr>Hash Code Insertion Example (cont.)</vt:lpstr>
      <vt:lpstr>Hash Code Insertion Example (cont.)</vt:lpstr>
      <vt:lpstr>Hash Code Insertion Example (cont.)</vt:lpstr>
      <vt:lpstr>Hash Code Insertion Example (cont.)</vt:lpstr>
      <vt:lpstr>Hash Code Insertion Example (cont.)</vt:lpstr>
      <vt:lpstr>Hash Code Insertion Example (cont.)</vt:lpstr>
      <vt:lpstr>Hash Code Insertion Example (cont.)</vt:lpstr>
      <vt:lpstr>Traversing a Hash Table</vt:lpstr>
      <vt:lpstr>Deleting an Item Using Open Addressing</vt:lpstr>
      <vt:lpstr>Reducing Collisions by Expanding the Table Size</vt:lpstr>
      <vt:lpstr>Reducing Collisions by Expanding the Table Size (cont.)</vt:lpstr>
      <vt:lpstr>Reducing Collisions Using Quadratic Probing</vt:lpstr>
      <vt:lpstr>Problems with Quadratic Probing</vt:lpstr>
      <vt:lpstr>Problems with Quadratic Probing (cont.)</vt:lpstr>
      <vt:lpstr>Problems with Quadratic Probing (cont.)</vt:lpstr>
      <vt:lpstr>Chaining</vt:lpstr>
      <vt:lpstr>Chaining (cont.)</vt:lpstr>
      <vt:lpstr>Performance of Hash Tables</vt:lpstr>
      <vt:lpstr>Performance of Open Addressing versus Chaining</vt:lpstr>
      <vt:lpstr>Performance of Open Addressing versus Chaining (cont.)</vt:lpstr>
      <vt:lpstr>Performance of Open Addressing versus Chaining (cont.)</vt:lpstr>
      <vt:lpstr>Performance of Hash Tables versus Sorted Arrays and Binary Search Trees</vt:lpstr>
      <vt:lpstr>Storage Requirements for Hash Tables, Sorted Arrays, and Trees</vt:lpstr>
      <vt:lpstr>Storage Requirements for Open Addressing and Chaining</vt:lpstr>
      <vt:lpstr>Storage Requirements for Open Addressing and Chaining (cont.)</vt:lpstr>
      <vt:lpstr>Storage Requirements for Open Addressing and Chaining (cont.)</vt:lpstr>
      <vt:lpstr>Implementing the Hash Table</vt:lpstr>
      <vt:lpstr>The KW::hash_map ADT</vt:lpstr>
      <vt:lpstr>The Entry_Type</vt:lpstr>
      <vt:lpstr>Data Fields Class hash_map as Implemented by Hash_Table_Open.h</vt:lpstr>
      <vt:lpstr>Class hash_map as Implemented by Hash_Table_Open.h</vt:lpstr>
      <vt:lpstr>Class hash_map as Implemented by Hash_Table_Open.h</vt:lpstr>
      <vt:lpstr>Class hash_map as Implemented by Hash_Table_Open.h (cont.)</vt:lpstr>
      <vt:lpstr>The locate Function</vt:lpstr>
      <vt:lpstr>The locate Function (cont.)</vt:lpstr>
      <vt:lpstr>The insert Function</vt:lpstr>
      <vt:lpstr>The insert Function (cont.)</vt:lpstr>
      <vt:lpstr>The Subscript Operator (operator[])</vt:lpstr>
      <vt:lpstr>The Subscript Operator (operator[]) (cont.)</vt:lpstr>
      <vt:lpstr>The erase Function</vt:lpstr>
      <vt:lpstr>The rehash Function</vt:lpstr>
      <vt:lpstr>The rehash Function (cont.)</vt:lpstr>
      <vt:lpstr>The Copy Constructor, Assignment Operator, and Destructor</vt:lpstr>
      <vt:lpstr>Class hash_map as Implemented by Hash_Table_Chain.h</vt:lpstr>
      <vt:lpstr>Class hash_map as Implemented by Hash_Table_Chain.h</vt:lpstr>
      <vt:lpstr>The insert Function</vt:lpstr>
      <vt:lpstr>The insert Function (cont.)</vt:lpstr>
      <vt:lpstr>The erase Function</vt:lpstr>
      <vt:lpstr>Copy Constructor, Assignment, and Destructor</vt:lpstr>
      <vt:lpstr>Testing the Hash Table Implementation</vt:lpstr>
      <vt:lpstr>Testing the Hash Table Implementation (cont.)</vt:lpstr>
      <vt:lpstr>Testing the Hash Table Implementation (cont.)</vt:lpstr>
      <vt:lpstr>Testing the Hash Table Implementation (cont.)</vt:lpstr>
      <vt:lpstr>Testing the Hash Table Implementation (cont.)</vt:lpstr>
      <vt:lpstr>Implementation Considerations for the hash_map</vt:lpstr>
      <vt:lpstr>Defining the Hash Function Class</vt:lpstr>
      <vt:lpstr>Specialization for string</vt:lpstr>
      <vt:lpstr>Specialization for int</vt:lpstr>
      <vt:lpstr>Specialization for Your Own Classes</vt:lpstr>
      <vt:lpstr>Specialization for Your Own Classes (cont.)</vt:lpstr>
      <vt:lpstr>The hash_map::iterator and hash_map::const_iterator</vt:lpstr>
      <vt:lpstr>The hash_map::iterator and hash_map::const_iterator (cont.)</vt:lpstr>
      <vt:lpstr>The hash_map::iterator and hash_map::const_iterator (cont.)</vt:lpstr>
      <vt:lpstr>Additional Applications of Maps</vt:lpstr>
      <vt:lpstr>Implementing the Phone Directory Using a Map</vt:lpstr>
      <vt:lpstr>Implementing the Phone Directory Using a Map (cont.)</vt:lpstr>
      <vt:lpstr>Implementing the Phone Directory Using a Map (cont.)</vt:lpstr>
      <vt:lpstr>Implementing the Phone Directory Using a Map (cont.)</vt:lpstr>
      <vt:lpstr>Implementing the Phone Directory Using a Map (cont.)</vt:lpstr>
      <vt:lpstr>Implementing the Phone Directory Using a Map (cont.)</vt:lpstr>
      <vt:lpstr>Implementing the Phone Directory Using a Map (cont.)</vt:lpstr>
      <vt:lpstr>Implementing the Phone Directory Using a Map (cont.)</vt:lpstr>
      <vt:lpstr>Implementing the Phone Directory Using a Map (cont.)</vt:lpstr>
      <vt:lpstr>Implementing the Phone Directory Using a Map (cont.)</vt:lpstr>
      <vt:lpstr>Implementing the Phone Directory Using a Map (cont.)</vt:lpstr>
      <vt:lpstr>Huffman Coding</vt:lpstr>
      <vt:lpstr>Huffman Coding (cont.)</vt:lpstr>
      <vt:lpstr>Huffman Coding (cont.)</vt:lpstr>
      <vt:lpstr>Huffman Coding (cont.)</vt:lpstr>
      <vt:lpstr>Huffman Coding (cont.)</vt:lpstr>
      <vt:lpstr>Huffman Coding (cont.)</vt:lpstr>
      <vt:lpstr>Huffman Coding (cont.)</vt:lpstr>
      <vt:lpstr>Huffman Coding (cont.)</vt:lpstr>
      <vt:lpstr>Huffman Coding (cont.)</vt:lpstr>
      <vt:lpstr>Huffman Coding (cont.)</vt:lpstr>
      <vt:lpstr>Huffman Coding (cont.)</vt:lpstr>
      <vt:lpstr>Huffman Coding (cont.)</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Sets and Maps</dc:title>
  <dc:creator>Philip King</dc:creator>
  <cp:lastModifiedBy>Robert</cp:lastModifiedBy>
  <cp:revision>231</cp:revision>
  <dcterms:created xsi:type="dcterms:W3CDTF">2004-06-18T19:35:12Z</dcterms:created>
  <dcterms:modified xsi:type="dcterms:W3CDTF">2014-06-16T18:47:53Z</dcterms:modified>
</cp:coreProperties>
</file>